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9" r:id="rId4"/>
    <p:sldMasterId id="2147483648" r:id="rId5"/>
    <p:sldMasterId id="2147483674" r:id="rId6"/>
  </p:sldMasterIdLst>
  <p:notesMasterIdLst>
    <p:notesMasterId r:id="rId70"/>
  </p:notesMasterIdLst>
  <p:sldIdLst>
    <p:sldId id="2147472909" r:id="rId7"/>
    <p:sldId id="2147472910" r:id="rId8"/>
    <p:sldId id="2147472911" r:id="rId9"/>
    <p:sldId id="2147472912" r:id="rId10"/>
    <p:sldId id="2147472977" r:id="rId11"/>
    <p:sldId id="2147472914" r:id="rId12"/>
    <p:sldId id="2147472915" r:id="rId13"/>
    <p:sldId id="301" r:id="rId14"/>
    <p:sldId id="2147472917" r:id="rId15"/>
    <p:sldId id="2147472918" r:id="rId16"/>
    <p:sldId id="2147472919" r:id="rId17"/>
    <p:sldId id="2147472920" r:id="rId18"/>
    <p:sldId id="2147472921" r:id="rId19"/>
    <p:sldId id="2147472922" r:id="rId20"/>
    <p:sldId id="2147472923" r:id="rId21"/>
    <p:sldId id="2147472924" r:id="rId22"/>
    <p:sldId id="2147472925" r:id="rId23"/>
    <p:sldId id="2147472926" r:id="rId24"/>
    <p:sldId id="2147472927" r:id="rId25"/>
    <p:sldId id="2147472928" r:id="rId26"/>
    <p:sldId id="2147472929" r:id="rId27"/>
    <p:sldId id="2147472930" r:id="rId28"/>
    <p:sldId id="2147472940" r:id="rId29"/>
    <p:sldId id="2147472931" r:id="rId30"/>
    <p:sldId id="2147472932" r:id="rId31"/>
    <p:sldId id="2147472941" r:id="rId32"/>
    <p:sldId id="2147472942" r:id="rId33"/>
    <p:sldId id="2147472935" r:id="rId34"/>
    <p:sldId id="2147472936" r:id="rId35"/>
    <p:sldId id="2147472937" r:id="rId36"/>
    <p:sldId id="2147472938" r:id="rId37"/>
    <p:sldId id="2147472943" r:id="rId38"/>
    <p:sldId id="2147472944" r:id="rId39"/>
    <p:sldId id="2147472945" r:id="rId40"/>
    <p:sldId id="2147472946" r:id="rId41"/>
    <p:sldId id="2147472947" r:id="rId42"/>
    <p:sldId id="2147472948" r:id="rId43"/>
    <p:sldId id="2147472949" r:id="rId44"/>
    <p:sldId id="2147472950" r:id="rId45"/>
    <p:sldId id="2147472976" r:id="rId46"/>
    <p:sldId id="2147472975" r:id="rId47"/>
    <p:sldId id="2147472953" r:id="rId48"/>
    <p:sldId id="2147472954" r:id="rId49"/>
    <p:sldId id="2147472973" r:id="rId50"/>
    <p:sldId id="2147472969" r:id="rId51"/>
    <p:sldId id="2147472956" r:id="rId52"/>
    <p:sldId id="2147472958" r:id="rId53"/>
    <p:sldId id="2147472959" r:id="rId54"/>
    <p:sldId id="2147472960" r:id="rId55"/>
    <p:sldId id="2147472978" r:id="rId56"/>
    <p:sldId id="2147472964" r:id="rId57"/>
    <p:sldId id="2147472979" r:id="rId58"/>
    <p:sldId id="2147472966" r:id="rId59"/>
    <p:sldId id="325" r:id="rId60"/>
    <p:sldId id="2147472971" r:id="rId61"/>
    <p:sldId id="2147472972" r:id="rId62"/>
    <p:sldId id="2147472974" r:id="rId63"/>
    <p:sldId id="2147472967" r:id="rId64"/>
    <p:sldId id="2147472980" r:id="rId65"/>
    <p:sldId id="2147472981" r:id="rId66"/>
    <p:sldId id="2147472982" r:id="rId67"/>
    <p:sldId id="2147472983" r:id="rId68"/>
    <p:sldId id="269" r:id="rId69"/>
  </p:sldIdLst>
  <p:sldSz cx="12192000" cy="6858000"/>
  <p:notesSz cx="6858000" cy="9144000"/>
  <p:embeddedFontLst>
    <p:embeddedFont>
      <p:font typeface="Century Gothic" panose="020B0502020202020204" pitchFamily="34" charset="0"/>
      <p:regular r:id="rId71"/>
      <p:bold r:id="rId72"/>
      <p:italic r:id="rId73"/>
      <p:boldItalic r:id="rId74"/>
    </p:embeddedFont>
    <p:embeddedFont>
      <p:font typeface="Crimson Pro Medium" panose="020B0604020202020204" charset="0"/>
      <p:regular r:id="rId75"/>
      <p:bold r:id="rId76"/>
      <p:italic r:id="rId77"/>
    </p:embeddedFont>
    <p:embeddedFont>
      <p:font typeface="Montserrat" panose="00000500000000000000" pitchFamily="2" charset="0"/>
      <p:regular r:id="rId78"/>
      <p:bold r:id="rId79"/>
      <p:italic r:id="rId80"/>
      <p:boldItalic r:id="rId81"/>
    </p:embeddedFont>
    <p:embeddedFont>
      <p:font typeface="Poppins" panose="00000500000000000000" pitchFamily="2" charset="0"/>
      <p:regular r:id="rId82"/>
      <p:bold r:id="rId83"/>
      <p:italic r:id="rId84"/>
      <p:boldItalic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EEC52A-DF8F-9C56-2C94-ED3DC6FD1F18}" name="Heidi Gammuac" initials="HG" userId="S::heidi.gammuac@adfarm.com::66e54747-8467-4a93-b3ed-f95cd6157300" providerId="AD"/>
  <p188:author id="{FFBA0230-033B-CF03-D2F8-731DA4ADAC63}" name="Nicole McAuley" initials="" userId="S::nicole.mcauley@adfarm.com::5bc82eb5-2abe-46db-af44-6c89764559f9" providerId="AD"/>
  <p188:author id="{6760CE46-397A-3187-2BE8-80CF86E42341}" name="Jenelle McCann" initials="JM" userId="S::jenellemc@thinkshiftinc.com::cc4bfdc8-1e1e-4eea-8c53-e2f0ca2907ad" providerId="AD"/>
  <p188:author id="{D82CDE4F-1368-3055-5C93-7E6184286110}" name="Erin Stadnicki" initials="" userId="S::erin.stadnicki@adfarm.com::4606d2a3-f9d3-495d-841b-c1700d8e3211" providerId="AD"/>
  <p188:author id="{10C6DCB5-EE63-2AEB-199D-BFF7CC961DB3}" name="Lisa Bishop-Spencer" initials="LB" userId="S::lisa@foodintegrity.ca::c25479ef-c34c-439d-9565-bcdd9f6c6217" providerId="AD"/>
  <p188:author id="{9F3DE0CA-DAF0-5DD2-EE79-5732CC14F084}" name="Ben Mallory" initials="BM" userId="S::ben@giantgoat.com::d2ef7e95-c9b4-496a-a0ef-e2d1933db829" providerId="AD"/>
  <p188:author id="{CCEE79E4-2B7B-EA40-4CD8-E96FE5AAF2D2}" name="Ben Mallory" initials="" userId="S::ben.mallory@adfarm.com::b56d9575-a08f-4462-93c1-393a4f005e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1E20"/>
    <a:srgbClr val="E53F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1C6589-9F9D-4140-A462-BE8822165D0E}" v="5" dt="2025-06-20T22:35:05.1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36" autoAdjust="0"/>
    <p:restoredTop sz="59712" autoAdjust="0"/>
  </p:normalViewPr>
  <p:slideViewPr>
    <p:cSldViewPr snapToGrid="0">
      <p:cViewPr varScale="1">
        <p:scale>
          <a:sx n="93" d="100"/>
          <a:sy n="93" d="100"/>
        </p:scale>
        <p:origin x="266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14.fntdata"/><Relationship Id="rId89"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Master" Target="slideMasters/slideMaster2.xml"/><Relationship Id="rId90" Type="http://schemas.microsoft.com/office/2015/10/relationships/revisionInfo" Target="revisionInfo.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font" Target="fonts/font7.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theme" Target="theme/theme1.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6.fntdata"/><Relationship Id="rId7" Type="http://schemas.openxmlformats.org/officeDocument/2006/relationships/slide" Target="slides/slide1.xml"/><Relationship Id="rId71" Type="http://schemas.openxmlformats.org/officeDocument/2006/relationships/font" Target="fonts/font1.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font" Target="fonts/font12.fntdata"/><Relationship Id="rId19"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320444-EEF4-4D50-8855-4F182E36894F}"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8576061F-AFAB-42A2-8D76-0A4D946599BD}">
      <dgm:prSet/>
      <dgm:spPr/>
      <dgm:t>
        <a:bodyPr/>
        <a:lstStyle/>
        <a:p>
          <a:r>
            <a:rPr lang="en-US" b="0"/>
            <a:t>The first 100 Days will serve as the national launch point for a long-term initiative that positions Canada’s Food System as a vital national asset—essential to economic stability, food security, trade resilience, and innovation. </a:t>
          </a:r>
          <a:endParaRPr lang="en-US"/>
        </a:p>
      </dgm:t>
    </dgm:pt>
    <dgm:pt modelId="{A6D48C29-AB76-4F78-8767-D1CAA0F074E2}" type="parTrans" cxnId="{F78AEEE0-03A7-41B4-9BD3-DAAA7B59357A}">
      <dgm:prSet/>
      <dgm:spPr/>
      <dgm:t>
        <a:bodyPr/>
        <a:lstStyle/>
        <a:p>
          <a:endParaRPr lang="en-US"/>
        </a:p>
      </dgm:t>
    </dgm:pt>
    <dgm:pt modelId="{1C4D7D86-AB19-447D-9C41-3B96271394E7}" type="sibTrans" cxnId="{F78AEEE0-03A7-41B4-9BD3-DAAA7B59357A}">
      <dgm:prSet/>
      <dgm:spPr/>
      <dgm:t>
        <a:bodyPr/>
        <a:lstStyle/>
        <a:p>
          <a:endParaRPr lang="en-US"/>
        </a:p>
      </dgm:t>
    </dgm:pt>
    <dgm:pt modelId="{6BCC1757-8D58-479A-8CD8-3E707CCB4534}">
      <dgm:prSet/>
      <dgm:spPr/>
      <dgm:t>
        <a:bodyPr/>
        <a:lstStyle/>
        <a:p>
          <a:r>
            <a:rPr lang="en-US" b="0"/>
            <a:t>PR efforts will work from the central momentum being driven by the rising wave of national pride and a need to reframe Canada’s food system from overlooked infrastructure to a pillar of Canadian identity and resilience.</a:t>
          </a:r>
        </a:p>
      </dgm:t>
    </dgm:pt>
    <dgm:pt modelId="{142B732F-4C99-4BC9-AEE0-E5A23A57EA13}" type="parTrans" cxnId="{2A5E80A1-E6BC-4781-A8AB-A4E6D8C30084}">
      <dgm:prSet/>
      <dgm:spPr/>
      <dgm:t>
        <a:bodyPr/>
        <a:lstStyle/>
        <a:p>
          <a:endParaRPr lang="en-US"/>
        </a:p>
      </dgm:t>
    </dgm:pt>
    <dgm:pt modelId="{A5E3DA32-5712-4963-9A1D-9F20EE51E6BD}" type="sibTrans" cxnId="{2A5E80A1-E6BC-4781-A8AB-A4E6D8C30084}">
      <dgm:prSet/>
      <dgm:spPr/>
      <dgm:t>
        <a:bodyPr/>
        <a:lstStyle/>
        <a:p>
          <a:endParaRPr lang="en-US"/>
        </a:p>
      </dgm:t>
    </dgm:pt>
    <dgm:pt modelId="{490602CA-E34F-4294-A51A-6653341F013D}" type="pres">
      <dgm:prSet presAssocID="{55320444-EEF4-4D50-8855-4F182E36894F}" presName="hierChild1" presStyleCnt="0">
        <dgm:presLayoutVars>
          <dgm:chPref val="1"/>
          <dgm:dir/>
          <dgm:animOne val="branch"/>
          <dgm:animLvl val="lvl"/>
          <dgm:resizeHandles/>
        </dgm:presLayoutVars>
      </dgm:prSet>
      <dgm:spPr/>
    </dgm:pt>
    <dgm:pt modelId="{084628BF-691F-4AE0-B775-C70274314190}" type="pres">
      <dgm:prSet presAssocID="{8576061F-AFAB-42A2-8D76-0A4D946599BD}" presName="hierRoot1" presStyleCnt="0"/>
      <dgm:spPr/>
    </dgm:pt>
    <dgm:pt modelId="{7BA2C495-FF94-47A6-AF8B-918EBA4FF6F3}" type="pres">
      <dgm:prSet presAssocID="{8576061F-AFAB-42A2-8D76-0A4D946599BD}" presName="composite" presStyleCnt="0"/>
      <dgm:spPr/>
    </dgm:pt>
    <dgm:pt modelId="{6F58681C-DF0A-4654-B269-6CD04AEEE977}" type="pres">
      <dgm:prSet presAssocID="{8576061F-AFAB-42A2-8D76-0A4D946599BD}" presName="background" presStyleLbl="node0" presStyleIdx="0" presStyleCnt="2"/>
      <dgm:spPr/>
    </dgm:pt>
    <dgm:pt modelId="{3E2EB22C-A345-489C-AFF6-2735A16872AB}" type="pres">
      <dgm:prSet presAssocID="{8576061F-AFAB-42A2-8D76-0A4D946599BD}" presName="text" presStyleLbl="fgAcc0" presStyleIdx="0" presStyleCnt="2">
        <dgm:presLayoutVars>
          <dgm:chPref val="3"/>
        </dgm:presLayoutVars>
      </dgm:prSet>
      <dgm:spPr/>
    </dgm:pt>
    <dgm:pt modelId="{6AE4E496-BBAC-4F50-95C1-A314D3ED665F}" type="pres">
      <dgm:prSet presAssocID="{8576061F-AFAB-42A2-8D76-0A4D946599BD}" presName="hierChild2" presStyleCnt="0"/>
      <dgm:spPr/>
    </dgm:pt>
    <dgm:pt modelId="{CD7997F4-D8D6-4B63-8276-BEEA31276A8B}" type="pres">
      <dgm:prSet presAssocID="{6BCC1757-8D58-479A-8CD8-3E707CCB4534}" presName="hierRoot1" presStyleCnt="0"/>
      <dgm:spPr/>
    </dgm:pt>
    <dgm:pt modelId="{8AE948CD-2D0C-4374-85CB-30CC1E1A2266}" type="pres">
      <dgm:prSet presAssocID="{6BCC1757-8D58-479A-8CD8-3E707CCB4534}" presName="composite" presStyleCnt="0"/>
      <dgm:spPr/>
    </dgm:pt>
    <dgm:pt modelId="{01E14040-0EE5-42F1-B6ED-350DF5F5D786}" type="pres">
      <dgm:prSet presAssocID="{6BCC1757-8D58-479A-8CD8-3E707CCB4534}" presName="background" presStyleLbl="node0" presStyleIdx="1" presStyleCnt="2"/>
      <dgm:spPr/>
    </dgm:pt>
    <dgm:pt modelId="{94227997-0430-43A7-A7E2-C4E6F7D71BD2}" type="pres">
      <dgm:prSet presAssocID="{6BCC1757-8D58-479A-8CD8-3E707CCB4534}" presName="text" presStyleLbl="fgAcc0" presStyleIdx="1" presStyleCnt="2">
        <dgm:presLayoutVars>
          <dgm:chPref val="3"/>
        </dgm:presLayoutVars>
      </dgm:prSet>
      <dgm:spPr/>
    </dgm:pt>
    <dgm:pt modelId="{D1E6B146-F27F-4429-80F9-99A4E10F331D}" type="pres">
      <dgm:prSet presAssocID="{6BCC1757-8D58-479A-8CD8-3E707CCB4534}" presName="hierChild2" presStyleCnt="0"/>
      <dgm:spPr/>
    </dgm:pt>
  </dgm:ptLst>
  <dgm:cxnLst>
    <dgm:cxn modelId="{65C8E132-6E2F-41A9-8B6B-A74CC0D33F20}" type="presOf" srcId="{6BCC1757-8D58-479A-8CD8-3E707CCB4534}" destId="{94227997-0430-43A7-A7E2-C4E6F7D71BD2}" srcOrd="0" destOrd="0" presId="urn:microsoft.com/office/officeart/2005/8/layout/hierarchy1"/>
    <dgm:cxn modelId="{B633FB68-A19D-416D-938D-4BC491030AC7}" type="presOf" srcId="{55320444-EEF4-4D50-8855-4F182E36894F}" destId="{490602CA-E34F-4294-A51A-6653341F013D}" srcOrd="0" destOrd="0" presId="urn:microsoft.com/office/officeart/2005/8/layout/hierarchy1"/>
    <dgm:cxn modelId="{2A5E80A1-E6BC-4781-A8AB-A4E6D8C30084}" srcId="{55320444-EEF4-4D50-8855-4F182E36894F}" destId="{6BCC1757-8D58-479A-8CD8-3E707CCB4534}" srcOrd="1" destOrd="0" parTransId="{142B732F-4C99-4BC9-AEE0-E5A23A57EA13}" sibTransId="{A5E3DA32-5712-4963-9A1D-9F20EE51E6BD}"/>
    <dgm:cxn modelId="{897F82D6-3ECB-404F-891B-B94130850314}" type="presOf" srcId="{8576061F-AFAB-42A2-8D76-0A4D946599BD}" destId="{3E2EB22C-A345-489C-AFF6-2735A16872AB}" srcOrd="0" destOrd="0" presId="urn:microsoft.com/office/officeart/2005/8/layout/hierarchy1"/>
    <dgm:cxn modelId="{F78AEEE0-03A7-41B4-9BD3-DAAA7B59357A}" srcId="{55320444-EEF4-4D50-8855-4F182E36894F}" destId="{8576061F-AFAB-42A2-8D76-0A4D946599BD}" srcOrd="0" destOrd="0" parTransId="{A6D48C29-AB76-4F78-8767-D1CAA0F074E2}" sibTransId="{1C4D7D86-AB19-447D-9C41-3B96271394E7}"/>
    <dgm:cxn modelId="{81D6DCE9-1466-4737-B5C5-89994202DBCA}" type="presParOf" srcId="{490602CA-E34F-4294-A51A-6653341F013D}" destId="{084628BF-691F-4AE0-B775-C70274314190}" srcOrd="0" destOrd="0" presId="urn:microsoft.com/office/officeart/2005/8/layout/hierarchy1"/>
    <dgm:cxn modelId="{1AA26C2A-5903-4B8B-BB09-125F59B3D22F}" type="presParOf" srcId="{084628BF-691F-4AE0-B775-C70274314190}" destId="{7BA2C495-FF94-47A6-AF8B-918EBA4FF6F3}" srcOrd="0" destOrd="0" presId="urn:microsoft.com/office/officeart/2005/8/layout/hierarchy1"/>
    <dgm:cxn modelId="{CEB87B97-A5DD-4DA8-9A03-549A40E7969A}" type="presParOf" srcId="{7BA2C495-FF94-47A6-AF8B-918EBA4FF6F3}" destId="{6F58681C-DF0A-4654-B269-6CD04AEEE977}" srcOrd="0" destOrd="0" presId="urn:microsoft.com/office/officeart/2005/8/layout/hierarchy1"/>
    <dgm:cxn modelId="{E8973346-1524-4C87-AB39-59A122B96174}" type="presParOf" srcId="{7BA2C495-FF94-47A6-AF8B-918EBA4FF6F3}" destId="{3E2EB22C-A345-489C-AFF6-2735A16872AB}" srcOrd="1" destOrd="0" presId="urn:microsoft.com/office/officeart/2005/8/layout/hierarchy1"/>
    <dgm:cxn modelId="{8E65BC1B-C302-44DF-A983-3AA652D2CA56}" type="presParOf" srcId="{084628BF-691F-4AE0-B775-C70274314190}" destId="{6AE4E496-BBAC-4F50-95C1-A314D3ED665F}" srcOrd="1" destOrd="0" presId="urn:microsoft.com/office/officeart/2005/8/layout/hierarchy1"/>
    <dgm:cxn modelId="{D53C712E-FA9D-4D70-9EFD-55DDACA84C5B}" type="presParOf" srcId="{490602CA-E34F-4294-A51A-6653341F013D}" destId="{CD7997F4-D8D6-4B63-8276-BEEA31276A8B}" srcOrd="1" destOrd="0" presId="urn:microsoft.com/office/officeart/2005/8/layout/hierarchy1"/>
    <dgm:cxn modelId="{C7B91214-1D6A-4066-BBD5-24AC28CE30F2}" type="presParOf" srcId="{CD7997F4-D8D6-4B63-8276-BEEA31276A8B}" destId="{8AE948CD-2D0C-4374-85CB-30CC1E1A2266}" srcOrd="0" destOrd="0" presId="urn:microsoft.com/office/officeart/2005/8/layout/hierarchy1"/>
    <dgm:cxn modelId="{44672CD1-AD99-4EDF-A652-FC00C5AE27A9}" type="presParOf" srcId="{8AE948CD-2D0C-4374-85CB-30CC1E1A2266}" destId="{01E14040-0EE5-42F1-B6ED-350DF5F5D786}" srcOrd="0" destOrd="0" presId="urn:microsoft.com/office/officeart/2005/8/layout/hierarchy1"/>
    <dgm:cxn modelId="{16C44C29-1178-4111-B79C-118679F92CEB}" type="presParOf" srcId="{8AE948CD-2D0C-4374-85CB-30CC1E1A2266}" destId="{94227997-0430-43A7-A7E2-C4E6F7D71BD2}" srcOrd="1" destOrd="0" presId="urn:microsoft.com/office/officeart/2005/8/layout/hierarchy1"/>
    <dgm:cxn modelId="{9C7FD94D-F738-4BB4-B6EC-7A406FE5B4DE}" type="presParOf" srcId="{CD7997F4-D8D6-4B63-8276-BEEA31276A8B}" destId="{D1E6B146-F27F-4429-80F9-99A4E10F331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8681C-DF0A-4654-B269-6CD04AEEE977}">
      <dsp:nvSpPr>
        <dsp:cNvPr id="0" name=""/>
        <dsp:cNvSpPr/>
      </dsp:nvSpPr>
      <dsp:spPr>
        <a:xfrm>
          <a:off x="1283" y="507953"/>
          <a:ext cx="4505585" cy="286104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E2EB22C-A345-489C-AFF6-2735A16872AB}">
      <dsp:nvSpPr>
        <dsp:cNvPr id="0" name=""/>
        <dsp:cNvSpPr/>
      </dsp:nvSpPr>
      <dsp:spPr>
        <a:xfrm>
          <a:off x="501904" y="983543"/>
          <a:ext cx="4505585" cy="2861046"/>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t>The first 100 Days will serve as the national launch point for a long-term initiative that positions Canada’s Food System as a vital national asset—essential to economic stability, food security, trade resilience, and innovation. </a:t>
          </a:r>
          <a:endParaRPr lang="en-US" sz="2200" kern="1200"/>
        </a:p>
      </dsp:txBody>
      <dsp:txXfrm>
        <a:off x="585701" y="1067340"/>
        <a:ext cx="4337991" cy="2693452"/>
      </dsp:txXfrm>
    </dsp:sp>
    <dsp:sp modelId="{01E14040-0EE5-42F1-B6ED-350DF5F5D786}">
      <dsp:nvSpPr>
        <dsp:cNvPr id="0" name=""/>
        <dsp:cNvSpPr/>
      </dsp:nvSpPr>
      <dsp:spPr>
        <a:xfrm>
          <a:off x="5508110" y="507953"/>
          <a:ext cx="4505585" cy="286104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4227997-0430-43A7-A7E2-C4E6F7D71BD2}">
      <dsp:nvSpPr>
        <dsp:cNvPr id="0" name=""/>
        <dsp:cNvSpPr/>
      </dsp:nvSpPr>
      <dsp:spPr>
        <a:xfrm>
          <a:off x="6008730" y="983543"/>
          <a:ext cx="4505585" cy="2861046"/>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t>PR efforts will work from the central momentum being driven by the rising wave of national pride and a need to reframe Canada’s food system from overlooked infrastructure to a pillar of Canadian identity and resilience.</a:t>
          </a:r>
        </a:p>
      </dsp:txBody>
      <dsp:txXfrm>
        <a:off x="6092527" y="1067340"/>
        <a:ext cx="4337991" cy="269345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BCA2C1-BDA8-D64C-A807-22B456C3B712}" type="datetimeFigureOut">
              <a:rPr lang="en-US" smtClean="0"/>
              <a:t>6/23/2025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C5E18-31EC-EB4E-B97A-3E70EEE1C6DC}" type="slidenum">
              <a:rPr lang="en-US" smtClean="0"/>
              <a:t>‹#›</a:t>
            </a:fld>
            <a:endParaRPr lang="en-US"/>
          </a:p>
        </p:txBody>
      </p:sp>
    </p:spTree>
    <p:extLst>
      <p:ext uri="{BB962C8B-B14F-4D97-AF65-F5344CB8AC3E}">
        <p14:creationId xmlns:p14="http://schemas.microsoft.com/office/powerpoint/2010/main" val="4273314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canadasfoodsystem.ca/"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Welcome, and thanks to </a:t>
            </a:r>
            <a:r>
              <a:rPr lang="en-US" sz="2000" kern="100">
                <a:effectLst/>
                <a:latin typeface="Aptos" panose="020B0004020202020204" pitchFamily="34" charset="0"/>
                <a:ea typeface="Aptos" panose="020B0004020202020204" pitchFamily="34" charset="0"/>
                <a:cs typeface="Times New Roman" panose="02020603050405020304" pitchFamily="18" charset="0"/>
              </a:rPr>
              <a:t>all over100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people from across the sector for being here.</a:t>
            </a:r>
          </a:p>
          <a:p>
            <a:pPr marL="0" marR="0">
              <a:lnSpc>
                <a:spcPct val="115000"/>
              </a:lnSpc>
              <a:spcAft>
                <a:spcPts val="800"/>
              </a:spcAft>
              <a:buNone/>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Today, I’m excited to walk you through something we’ve talked about with many of you and that many of you have asked for—Canada’s Food System: a coordinated, research-driven Public Awareness Initiative designed to speak directly to Canadians about why our food system matters.</a:t>
            </a:r>
          </a:p>
          <a:p>
            <a:pPr marL="0" marR="0">
              <a:lnSpc>
                <a:spcPct val="115000"/>
              </a:lnSpc>
              <a:spcAft>
                <a:spcPts val="800"/>
              </a:spcAft>
              <a:buNone/>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You’ll see what it is, why it’s needed, and most importantly—how you can be part of it.</a:t>
            </a:r>
          </a:p>
          <a:p>
            <a:pPr>
              <a:buNone/>
            </a:pPr>
            <a:endParaRPr lang="en-US" sz="4000" dirty="0"/>
          </a:p>
        </p:txBody>
      </p:sp>
      <p:sp>
        <p:nvSpPr>
          <p:cNvPr id="4" name="Slide Number Placeholder 3"/>
          <p:cNvSpPr>
            <a:spLocks noGrp="1"/>
          </p:cNvSpPr>
          <p:nvPr>
            <p:ph type="sldNum" sz="quarter" idx="5"/>
          </p:nvPr>
        </p:nvSpPr>
        <p:spPr/>
        <p:txBody>
          <a:bodyPr/>
          <a:lstStyle/>
          <a:p>
            <a:fld id="{76AC5E18-31EC-EB4E-B97A-3E70EEE1C6DC}" type="slidenum">
              <a:rPr lang="en-US" smtClean="0"/>
              <a:t>1</a:t>
            </a:fld>
            <a:endParaRPr lang="en-US"/>
          </a:p>
        </p:txBody>
      </p:sp>
    </p:spTree>
    <p:extLst>
      <p:ext uri="{BB962C8B-B14F-4D97-AF65-F5344CB8AC3E}">
        <p14:creationId xmlns:p14="http://schemas.microsoft.com/office/powerpoint/2010/main" val="124402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a sector whose members all have their own priorities and needs, we looked to find the areas of commonality.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Innovation is one of the factors that unites our sector. We’re all doing it: It’s central to our food system – and to this initiative.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our research shows that talking to Canadians about “innovation” can be scary – they don’t like it when we appear to be messing around with their food, or doing things solely for profit – that’s NOT what we do.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research shows that we need to talk to Canadians about innovation in terms of what that innovation gives THEM.</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We’re not leading with jargon or tech terms. We’re leading with what innovation delivers: better food, stronger sustainability, improved lives. Outcomes are the hook. Trust is the goal.</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10</a:t>
            </a:fld>
            <a:endParaRPr lang="en-US"/>
          </a:p>
        </p:txBody>
      </p:sp>
    </p:spTree>
    <p:extLst>
      <p:ext uri="{BB962C8B-B14F-4D97-AF65-F5344CB8AC3E}">
        <p14:creationId xmlns:p14="http://schemas.microsoft.com/office/powerpoint/2010/main" val="932151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60E43-AAB6-63FA-622E-10A8618E3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3C3D38-F333-4488-86B4-02098C656E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A7A0B8-8EAB-BBCF-3377-B796A21D0105}"/>
              </a:ext>
            </a:extLst>
          </p:cNvPr>
          <p:cNvSpPr>
            <a:spLocks noGrp="1"/>
          </p:cNvSpPr>
          <p:nvPr>
            <p:ph type="body" idx="1"/>
          </p:nvPr>
        </p:nvSpPr>
        <p:spPr/>
        <p:txBody>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with that, I introduce (or re-introduce you) to Canada’s Food System: Our Food. Our Future.  </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3BFD5E5-C83E-38A7-550D-D7A5F2FB544B}"/>
              </a:ext>
            </a:extLst>
          </p:cNvPr>
          <p:cNvSpPr>
            <a:spLocks noGrp="1"/>
          </p:cNvSpPr>
          <p:nvPr>
            <p:ph type="sldNum" sz="quarter" idx="5"/>
          </p:nvPr>
        </p:nvSpPr>
        <p:spPr/>
        <p:txBody>
          <a:bodyPr/>
          <a:lstStyle/>
          <a:p>
            <a:fld id="{76AC5E18-31EC-EB4E-B97A-3E70EEE1C6DC}" type="slidenum">
              <a:rPr lang="en-US" smtClean="0"/>
              <a:t>11</a:t>
            </a:fld>
            <a:endParaRPr lang="en-US"/>
          </a:p>
        </p:txBody>
      </p:sp>
    </p:spTree>
    <p:extLst>
      <p:ext uri="{BB962C8B-B14F-4D97-AF65-F5344CB8AC3E}">
        <p14:creationId xmlns:p14="http://schemas.microsoft.com/office/powerpoint/2010/main" val="3549853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tested a lot of language with Canadians, and this one stood out: Canada’s Food System.</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It’s broad, inclusive, and emotionally resonant. It speaks to every part of the value chain—and it taps into growing national pride, and helps position the food system as a core part of Canadian life.</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It’s not just effective, it’s strategic. And it gives us a foundation we can build on for the long haul.</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12</a:t>
            </a:fld>
            <a:endParaRPr lang="en-US"/>
          </a:p>
        </p:txBody>
      </p:sp>
    </p:spTree>
    <p:extLst>
      <p:ext uri="{BB962C8B-B14F-4D97-AF65-F5344CB8AC3E}">
        <p14:creationId xmlns:p14="http://schemas.microsoft.com/office/powerpoint/2010/main" val="858990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A43E4-6E3E-FEFB-2310-785F65635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D48E4-934E-5509-6E2D-77319BA909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53FB95-3F79-4077-D713-0CAA1A0F1366}"/>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also tested multiple slogan options with Canadians to see what really landed. And this one, ‘Our Food. Our Future.’ rose to the top.</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was the highest rated across most demographics.</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invites people to think about where we’re going, not just where we’ve been. And it frames the food system as something we all share responsibility for.</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message is simple, but the impact is powerful. It says: this is ours, and what we do next matters.</a:t>
            </a:r>
          </a:p>
          <a:p>
            <a:endParaRPr lang="en-US" dirty="0"/>
          </a:p>
        </p:txBody>
      </p:sp>
      <p:sp>
        <p:nvSpPr>
          <p:cNvPr id="4" name="Slide Number Placeholder 3">
            <a:extLst>
              <a:ext uri="{FF2B5EF4-FFF2-40B4-BE49-F238E27FC236}">
                <a16:creationId xmlns:a16="http://schemas.microsoft.com/office/drawing/2014/main" id="{9F44B6F0-E661-D271-D962-B884DEFD4649}"/>
              </a:ext>
            </a:extLst>
          </p:cNvPr>
          <p:cNvSpPr>
            <a:spLocks noGrp="1"/>
          </p:cNvSpPr>
          <p:nvPr>
            <p:ph type="sldNum" sz="quarter" idx="5"/>
          </p:nvPr>
        </p:nvSpPr>
        <p:spPr/>
        <p:txBody>
          <a:bodyPr/>
          <a:lstStyle/>
          <a:p>
            <a:fld id="{76AC5E18-31EC-EB4E-B97A-3E70EEE1C6DC}" type="slidenum">
              <a:rPr lang="en-US" smtClean="0"/>
              <a:t>13</a:t>
            </a:fld>
            <a:endParaRPr lang="en-US"/>
          </a:p>
        </p:txBody>
      </p:sp>
    </p:spTree>
    <p:extLst>
      <p:ext uri="{BB962C8B-B14F-4D97-AF65-F5344CB8AC3E}">
        <p14:creationId xmlns:p14="http://schemas.microsoft.com/office/powerpoint/2010/main" val="1540966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fact is that this entire initiative is grounded in research and built to evolve.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We’re not guessing. We’re always testing: messages, slogans, platforms, and engagement tactics.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we’re testing resonance and engagement to make sure we’re hitting the right note, in the right places, at the right times.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We’ll continue listening, learning, and improving. This will keep us agile.</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14</a:t>
            </a:fld>
            <a:endParaRPr lang="en-US"/>
          </a:p>
        </p:txBody>
      </p:sp>
    </p:spTree>
    <p:extLst>
      <p:ext uri="{BB962C8B-B14F-4D97-AF65-F5344CB8AC3E}">
        <p14:creationId xmlns:p14="http://schemas.microsoft.com/office/powerpoint/2010/main" val="3336097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Phase 1 is our First 100 Days.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It’s all about building a foundation: defining the food system, creating an emotional connection, and activating media, industry, and public support.</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Phase 2, we grow. </a:t>
            </a: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scale nationally, integrate regional stories, and position the food system as a Canadian pillar – a part of the Canadian identity, a part of who we are – and position ourselves as important, nay critical, to our nation. </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15</a:t>
            </a:fld>
            <a:endParaRPr lang="en-US"/>
          </a:p>
        </p:txBody>
      </p:sp>
    </p:spTree>
    <p:extLst>
      <p:ext uri="{BB962C8B-B14F-4D97-AF65-F5344CB8AC3E}">
        <p14:creationId xmlns:p14="http://schemas.microsoft.com/office/powerpoint/2010/main" val="3050500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BF8E4-F87F-FA8F-EC0A-7309E2315B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869EA1-B4D5-5BA7-0D40-53D93EBC24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2ECA5F-7846-F3B1-B09B-74B578900420}"/>
              </a:ext>
            </a:extLst>
          </p:cNvPr>
          <p:cNvSpPr>
            <a:spLocks noGrp="1"/>
          </p:cNvSpPr>
          <p:nvPr>
            <p:ph type="body" idx="1"/>
          </p:nvPr>
        </p:nvSpPr>
        <p:spPr/>
        <p:txBody>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all starts May 15. </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FB9BFFB-BEC1-5EEB-38AC-2F81B6ED7434}"/>
              </a:ext>
            </a:extLst>
          </p:cNvPr>
          <p:cNvSpPr>
            <a:spLocks noGrp="1"/>
          </p:cNvSpPr>
          <p:nvPr>
            <p:ph type="sldNum" sz="quarter" idx="5"/>
          </p:nvPr>
        </p:nvSpPr>
        <p:spPr/>
        <p:txBody>
          <a:bodyPr/>
          <a:lstStyle/>
          <a:p>
            <a:fld id="{76AC5E18-31EC-EB4E-B97A-3E70EEE1C6DC}" type="slidenum">
              <a:rPr lang="en-US" smtClean="0"/>
              <a:t>16</a:t>
            </a:fld>
            <a:endParaRPr lang="en-US"/>
          </a:p>
        </p:txBody>
      </p:sp>
    </p:spTree>
    <p:extLst>
      <p:ext uri="{BB962C8B-B14F-4D97-AF65-F5344CB8AC3E}">
        <p14:creationId xmlns:p14="http://schemas.microsoft.com/office/powerpoint/2010/main" val="298445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C5E18-31EC-EB4E-B97A-3E70EEE1C6DC}" type="slidenum">
              <a:rPr lang="en-US" smtClean="0"/>
              <a:t>17</a:t>
            </a:fld>
            <a:endParaRPr lang="en-US"/>
          </a:p>
        </p:txBody>
      </p:sp>
    </p:spTree>
    <p:extLst>
      <p:ext uri="{BB962C8B-B14F-4D97-AF65-F5344CB8AC3E}">
        <p14:creationId xmlns:p14="http://schemas.microsoft.com/office/powerpoint/2010/main" val="3258125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Before we can tell the whole story, the first 100 days of this initiative need to focus on something even more foundational—who we are, and why we matter.</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We’re not just a supply chain. We’re a lifeline.</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sustain communities, feed families, create opportunity, and connect Canada to the world.</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behind every plate is a system powered by people, a full spectrum of Canada at work.</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what we need Canadians to understand. And once they do, we can start to change not just perception—but policy and culture, too.</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18</a:t>
            </a:fld>
            <a:endParaRPr lang="en-US"/>
          </a:p>
        </p:txBody>
      </p:sp>
    </p:spTree>
    <p:extLst>
      <p:ext uri="{BB962C8B-B14F-4D97-AF65-F5344CB8AC3E}">
        <p14:creationId xmlns:p14="http://schemas.microsoft.com/office/powerpoint/2010/main" val="2772905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We’re meeting Canadians where they are.</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Each platform will carry its own tailored content.</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New audiences will come in the second phase.</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19</a:t>
            </a:fld>
            <a:endParaRPr lang="en-US"/>
          </a:p>
        </p:txBody>
      </p:sp>
    </p:spTree>
    <p:extLst>
      <p:ext uri="{BB962C8B-B14F-4D97-AF65-F5344CB8AC3E}">
        <p14:creationId xmlns:p14="http://schemas.microsoft.com/office/powerpoint/2010/main" val="1210321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we started consulting on this initiative, our Public Trust Research showed a troubling trend: despite all the good work being done, public trust in the food system was declining.</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Trust is fragile—and global uncertainty and misinformation only make it harder to maintain.</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2</a:t>
            </a:fld>
            <a:endParaRPr lang="en-US"/>
          </a:p>
        </p:txBody>
      </p:sp>
    </p:spTree>
    <p:extLst>
      <p:ext uri="{BB962C8B-B14F-4D97-AF65-F5344CB8AC3E}">
        <p14:creationId xmlns:p14="http://schemas.microsoft.com/office/powerpoint/2010/main" val="2034577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first 100 days are built on five pillars.</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We’re bringing to the foreground a conversation that’s been quietly happening in the background for years.</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first pillar is all about opening that door. Reminding Canadians that behind every bite of food is a vast, interconnected network of people, businesses, and communities working together.</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20</a:t>
            </a:fld>
            <a:endParaRPr lang="en-US"/>
          </a:p>
        </p:txBody>
      </p:sp>
    </p:spTree>
    <p:extLst>
      <p:ext uri="{BB962C8B-B14F-4D97-AF65-F5344CB8AC3E}">
        <p14:creationId xmlns:p14="http://schemas.microsoft.com/office/powerpoint/2010/main" val="2486142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We’ll start with warm, approachable content that breaks the ice and invites trust.</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also builds on the sense of Canadian pride – invoking Canadian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iconograpy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21</a:t>
            </a:fld>
            <a:endParaRPr lang="en-US"/>
          </a:p>
        </p:txBody>
      </p:sp>
    </p:spTree>
    <p:extLst>
      <p:ext uri="{BB962C8B-B14F-4D97-AF65-F5344CB8AC3E}">
        <p14:creationId xmlns:p14="http://schemas.microsoft.com/office/powerpoint/2010/main" val="3663407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We’ll mix formats and designs, keeping content dynamic but consistent. </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Repetition builds recognition.</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22</a:t>
            </a:fld>
            <a:endParaRPr lang="en-US"/>
          </a:p>
        </p:txBody>
      </p:sp>
    </p:spTree>
    <p:extLst>
      <p:ext uri="{BB962C8B-B14F-4D97-AF65-F5344CB8AC3E}">
        <p14:creationId xmlns:p14="http://schemas.microsoft.com/office/powerpoint/2010/main" val="3200630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We’ll take Canadians through the gate-to-plate journey – and spotlight the people along the way.</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23</a:t>
            </a:fld>
            <a:endParaRPr lang="en-US"/>
          </a:p>
        </p:txBody>
      </p:sp>
    </p:spTree>
    <p:extLst>
      <p:ext uri="{BB962C8B-B14F-4D97-AF65-F5344CB8AC3E}">
        <p14:creationId xmlns:p14="http://schemas.microsoft.com/office/powerpoint/2010/main" val="1811085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One of the most important things we can do in any movement is give people a clear, simple way to engage. Something they can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do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not just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read about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That’s why this pledge is such a vital part of the initiative’s early days.</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Canadians already care—but many don’t know how to show it. This gives them a way in. It gives them a role. It says: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you’re part of this too.</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pledge lives on our landing page and will be promoted across social media with a contest. It’s a light touch—a chance to win a $500 gift card—but it opens the door to something bigger.</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website will serve as the central hub for the initiative—a launching point that connects Canadians to the best content, tools, and stories already being shared across the sector.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We’ll follow that with a bonus entry that invites Canadians to share food moments from their own lives. A meal they’ve made. A trip to the grocery store. It brings the message home—literally.</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Because while contests don’t build deep trust on their own, they’re a powerful entry point. They create visibility. They spark conversation. And they invite people to move from passive observers to active participants.</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That’s how we begin to shift culture—one small action at a time.</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24</a:t>
            </a:fld>
            <a:endParaRPr lang="en-US"/>
          </a:p>
        </p:txBody>
      </p:sp>
    </p:spTree>
    <p:extLst>
      <p:ext uri="{BB962C8B-B14F-4D97-AF65-F5344CB8AC3E}">
        <p14:creationId xmlns:p14="http://schemas.microsoft.com/office/powerpoint/2010/main" val="3162364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we talk about influencers in this initiative, we’re not talking about celebrities or big paid initiatives.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We’re talking about real people with real credibility who already have trust with their audiences.</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often, the people inside your own organizations are the most compelling storytellers. They’re relatable, they’re passionate, and they already speak from experience. If you have someone who can carry your message, we want to work with them.</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matters most is authenticity. These voices will share their real experiences. And in doing so, they’ll invite others to do the same.</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25</a:t>
            </a:fld>
            <a:endParaRPr lang="en-US"/>
          </a:p>
        </p:txBody>
      </p:sp>
    </p:spTree>
    <p:extLst>
      <p:ext uri="{BB962C8B-B14F-4D97-AF65-F5344CB8AC3E}">
        <p14:creationId xmlns:p14="http://schemas.microsoft.com/office/powerpoint/2010/main" val="3729798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what one of those pledge posts will look like—inviting, easy to understand, and built to share. </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We’re making the ask simple: engage, share, and stand behind the food system.</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26</a:t>
            </a:fld>
            <a:endParaRPr lang="en-US"/>
          </a:p>
        </p:txBody>
      </p:sp>
    </p:spTree>
    <p:extLst>
      <p:ext uri="{BB962C8B-B14F-4D97-AF65-F5344CB8AC3E}">
        <p14:creationId xmlns:p14="http://schemas.microsoft.com/office/powerpoint/2010/main" val="3643826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 a next step, Canadians will be invited to share a meal made with Canadian ingredients. It’s a light lift that builds emotional connection. </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These moments are powerful because they’re relatable. Everyone eats. Everyone has a food story.</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27</a:t>
            </a:fld>
            <a:endParaRPr lang="en-US"/>
          </a:p>
        </p:txBody>
      </p:sp>
    </p:spTree>
    <p:extLst>
      <p:ext uri="{BB962C8B-B14F-4D97-AF65-F5344CB8AC3E}">
        <p14:creationId xmlns:p14="http://schemas.microsoft.com/office/powerpoint/2010/main" val="2286403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Canadians respond, we’ll amplify. This is how we build momentum.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people see their content shared, they feel seen. It shows that this isn’t just a broadcast—it’s a national conversation.</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28</a:t>
            </a:fld>
            <a:endParaRPr lang="en-US"/>
          </a:p>
        </p:txBody>
      </p:sp>
    </p:spTree>
    <p:extLst>
      <p:ext uri="{BB962C8B-B14F-4D97-AF65-F5344CB8AC3E}">
        <p14:creationId xmlns:p14="http://schemas.microsoft.com/office/powerpoint/2010/main" val="3962867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pillar is about showcasing the real people across the system. These stories will highlight the effort, decision-making, and pride that shape Canada’s Food System every day.</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We’ll build on existing content and expand the narrative from there. Everyone has a role, and everyone has a story.</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At its heart, this pillar reminds people that every meal is made possible by your hard work. And that’s something worth recognizing—and protecting.</a:t>
            </a:r>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29</a:t>
            </a:fld>
            <a:endParaRPr lang="en-US"/>
          </a:p>
        </p:txBody>
      </p:sp>
    </p:spTree>
    <p:extLst>
      <p:ext uri="{BB962C8B-B14F-4D97-AF65-F5344CB8AC3E}">
        <p14:creationId xmlns:p14="http://schemas.microsoft.com/office/powerpoint/2010/main" val="1553852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asked ourselves: why haven’t past efforts worked? And the answer is clear—Canadians see a fragmented picture.</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We’ve educated, but we haven’t connected. We’ve informed, but we haven’t inspired. And we’ve never told one, unified story about the food system—at scale.</a:t>
            </a:r>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3</a:t>
            </a:fld>
            <a:endParaRPr lang="en-US"/>
          </a:p>
        </p:txBody>
      </p:sp>
    </p:spTree>
    <p:extLst>
      <p:ext uri="{BB962C8B-B14F-4D97-AF65-F5344CB8AC3E}">
        <p14:creationId xmlns:p14="http://schemas.microsoft.com/office/powerpoint/2010/main" val="2805125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Take Kathryn, for example—a turkey farmer and a mother. </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Her story speaks to dedication, values, and the everyday work of feeding Canadians. </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These aren’t just roles. </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These are real people—and real reasons to be proud.</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30</a:t>
            </a:fld>
            <a:endParaRPr lang="en-US"/>
          </a:p>
        </p:txBody>
      </p:sp>
    </p:spTree>
    <p:extLst>
      <p:ext uri="{BB962C8B-B14F-4D97-AF65-F5344CB8AC3E}">
        <p14:creationId xmlns:p14="http://schemas.microsoft.com/office/powerpoint/2010/main" val="1357484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we’ll use these times to introduce facts about our sector and its amazing contributions to Canadian life.</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31</a:t>
            </a:fld>
            <a:endParaRPr lang="en-US"/>
          </a:p>
        </p:txBody>
      </p:sp>
    </p:spTree>
    <p:extLst>
      <p:ext uri="{BB962C8B-B14F-4D97-AF65-F5344CB8AC3E}">
        <p14:creationId xmlns:p14="http://schemas.microsoft.com/office/powerpoint/2010/main" val="690321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We’ll also show how food comes together—visually mapping where each part of a dish originates. </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It’s a simple way to demonstrate scale and coordination. </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Even a basic meal like poutine becomes a story of connection to Canada’s food system.</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32</a:t>
            </a:fld>
            <a:endParaRPr lang="en-US"/>
          </a:p>
        </p:txBody>
      </p:sp>
    </p:spTree>
    <p:extLst>
      <p:ext uri="{BB962C8B-B14F-4D97-AF65-F5344CB8AC3E}">
        <p14:creationId xmlns:p14="http://schemas.microsoft.com/office/powerpoint/2010/main" val="227519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we’ll make sure this includes the full range of Canadian food experiences.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From cultural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favourites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to regional staples—we’ll reflect Canada’s diversity and help people see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their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food,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their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traditions, in this initiative.</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These shots are stock – we’ll feature Canadian content – your content, if you have it and want to share it – and bring your associations, recipes, products, and content to the forefront.</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33</a:t>
            </a:fld>
            <a:endParaRPr lang="en-US"/>
          </a:p>
        </p:txBody>
      </p:sp>
    </p:spTree>
    <p:extLst>
      <p:ext uri="{BB962C8B-B14F-4D97-AF65-F5344CB8AC3E}">
        <p14:creationId xmlns:p14="http://schemas.microsoft.com/office/powerpoint/2010/main" val="3096762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 you know, Canada’s food system is one of the biggest economic engines in the country—but most people don’t see the full picture.</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They might think about farms and grocery stores, but the reality is much broader. It’s logistics, engineering, science, IT, communications, retail, hospitality, and so much more. Millions of jobs—many of them unexpected—are tied to this system.</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pillar is about giving visibility and credit to those roles. We’re shining a light on the hidden network of people who keep food flowing across the country.</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by sharing these stories, we reinforce something important: the food system isn’t some distant, abstract thing. It’s local. It’s essential. It’s personal. </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34</a:t>
            </a:fld>
            <a:endParaRPr lang="en-US"/>
          </a:p>
        </p:txBody>
      </p:sp>
    </p:spTree>
    <p:extLst>
      <p:ext uri="{BB962C8B-B14F-4D97-AF65-F5344CB8AC3E}">
        <p14:creationId xmlns:p14="http://schemas.microsoft.com/office/powerpoint/2010/main" val="27287473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Posts like this get people thinking. ‘How many jobs are connected to food?’ Most people guess far too low. When they learn the truth—it’s eye-opening. </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These aha moments are exactly what we’re aiming for.</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35</a:t>
            </a:fld>
            <a:endParaRPr lang="en-US"/>
          </a:p>
        </p:txBody>
      </p:sp>
    </p:spTree>
    <p:extLst>
      <p:ext uri="{BB962C8B-B14F-4D97-AF65-F5344CB8AC3E}">
        <p14:creationId xmlns:p14="http://schemas.microsoft.com/office/powerpoint/2010/main" val="3954863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pillar focuses on helping Canadians see that the future of food isn’t some distant concept—it’s already being built, right now.</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Instead of leading with jargon or buzzwords, we’re going to focus on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outcomes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better nutrition, stronger sustainability, a more secure food supply.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we’ll keep it grounded. Educational, yes—but always clear, approachable, and human.</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Because this isn’t about convincing people to accept change. It’s about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showing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them the results of that change. And once they see those outcomes—the trust will follow.</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36</a:t>
            </a:fld>
            <a:endParaRPr lang="en-US"/>
          </a:p>
        </p:txBody>
      </p:sp>
    </p:spTree>
    <p:extLst>
      <p:ext uri="{BB962C8B-B14F-4D97-AF65-F5344CB8AC3E}">
        <p14:creationId xmlns:p14="http://schemas.microsoft.com/office/powerpoint/2010/main" val="3463132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Here’s an  example: a professor talking about soil health. It’s not flashy—but it’s incredibly powerful. It shows stewardship, foresight, and commitment to the next generation. </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37</a:t>
            </a:fld>
            <a:endParaRPr lang="en-US"/>
          </a:p>
        </p:txBody>
      </p:sp>
    </p:spTree>
    <p:extLst>
      <p:ext uri="{BB962C8B-B14F-4D97-AF65-F5344CB8AC3E}">
        <p14:creationId xmlns:p14="http://schemas.microsoft.com/office/powerpoint/2010/main" val="3480739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We’ll also use short, impactful facts to highlight the scale of Canada’s food system. For example, we feed 400 million people worldwide each year. That kind of stat reframes the conversation—suddenly, this we become even more important.</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38</a:t>
            </a:fld>
            <a:endParaRPr lang="en-US"/>
          </a:p>
        </p:txBody>
      </p:sp>
    </p:spTree>
    <p:extLst>
      <p:ext uri="{BB962C8B-B14F-4D97-AF65-F5344CB8AC3E}">
        <p14:creationId xmlns:p14="http://schemas.microsoft.com/office/powerpoint/2010/main" val="37483459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Again, when we talk about PR influence, we’re not talking about lobbying. We’re talking about something more powerful—and more sustainable.</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first 100 days give us a crucial window to start shifting public perception in a way that naturally leads to political relevance.</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Through the right messaging, storytelling, and strategic media, we’ll start to position Canada’s Food System as a pillar of national strength.</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This part of the initiative lays the groundwork for all of that.</a:t>
            </a:r>
            <a:endParaRPr lang="en-GB" dirty="0"/>
          </a:p>
        </p:txBody>
      </p:sp>
      <p:sp>
        <p:nvSpPr>
          <p:cNvPr id="4" name="Slide Number Placeholder 3"/>
          <p:cNvSpPr>
            <a:spLocks noGrp="1"/>
          </p:cNvSpPr>
          <p:nvPr>
            <p:ph type="sldNum" sz="quarter" idx="5"/>
          </p:nvPr>
        </p:nvSpPr>
        <p:spPr/>
        <p:txBody>
          <a:bodyPr/>
          <a:lstStyle/>
          <a:p>
            <a:fld id="{76AC5E18-31EC-EB4E-B97A-3E70EEE1C6DC}" type="slidenum">
              <a:rPr lang="en-US" smtClean="0"/>
              <a:t>40</a:t>
            </a:fld>
            <a:endParaRPr lang="en-US"/>
          </a:p>
        </p:txBody>
      </p:sp>
    </p:spTree>
    <p:extLst>
      <p:ext uri="{BB962C8B-B14F-4D97-AF65-F5344CB8AC3E}">
        <p14:creationId xmlns:p14="http://schemas.microsoft.com/office/powerpoint/2010/main" val="3772709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There’s a lack of public understanding of how the food system works – and who’s in it. Most Canadians don’t realize how far the system extends -and all the people who make it work.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They don’t see the economic, social, and environmental contributions it makes.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Meanwhile, misinformation spreads – sometimes out of confusion, sometimes deliberately. And too often, we’re left out of the rooms where big decisions are made.</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4</a:t>
            </a:fld>
            <a:endParaRPr lang="en-US"/>
          </a:p>
        </p:txBody>
      </p:sp>
    </p:spTree>
    <p:extLst>
      <p:ext uri="{BB962C8B-B14F-4D97-AF65-F5344CB8AC3E}">
        <p14:creationId xmlns:p14="http://schemas.microsoft.com/office/powerpoint/2010/main" val="35459597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6ACC-7C69-7B49-D67C-8D8469FE8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9E805-1555-4605-6783-DCCAB18AF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7D6567-240B-D22B-3799-F06F3203C77F}"/>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about building a national platform that lifts the entire sector—by making the food system relevant, human, and essential in the eyes of Canadians and policymakers alike.</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We’re using earned media, organic social, and even a people-first audio docuseries to do something more powerful than advocacy alone—we’re creating resonance.</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We’ll tell stories that connect Canadians to the people and progress behind their food. We’ll show how innovation and care are already shaping a stronger food future.</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Because when the public cares, policymakers pay attention. And when the system is seen as vital, innovative, and resilient, it’s far more likely to be protected, prioritized, and invested in.</a:t>
            </a:r>
          </a:p>
          <a:p>
            <a:pPr>
              <a:buNone/>
            </a:pPr>
            <a:endParaRPr lang="en-US" sz="4000" dirty="0"/>
          </a:p>
        </p:txBody>
      </p:sp>
      <p:sp>
        <p:nvSpPr>
          <p:cNvPr id="4" name="Slide Number Placeholder 3">
            <a:extLst>
              <a:ext uri="{FF2B5EF4-FFF2-40B4-BE49-F238E27FC236}">
                <a16:creationId xmlns:a16="http://schemas.microsoft.com/office/drawing/2014/main" id="{6A9D647B-F248-C0E4-C53E-9F2BF7622D6B}"/>
              </a:ext>
            </a:extLst>
          </p:cNvPr>
          <p:cNvSpPr>
            <a:spLocks noGrp="1"/>
          </p:cNvSpPr>
          <p:nvPr>
            <p:ph type="sldNum" sz="quarter" idx="5"/>
          </p:nvPr>
        </p:nvSpPr>
        <p:spPr/>
        <p:txBody>
          <a:bodyPr/>
          <a:lstStyle/>
          <a:p>
            <a:fld id="{76AC5E18-31EC-EB4E-B97A-3E70EEE1C6DC}" type="slidenum">
              <a:rPr lang="en-US" smtClean="0"/>
              <a:t>41</a:t>
            </a:fld>
            <a:endParaRPr lang="en-US"/>
          </a:p>
        </p:txBody>
      </p:sp>
    </p:spTree>
    <p:extLst>
      <p:ext uri="{BB962C8B-B14F-4D97-AF65-F5344CB8AC3E}">
        <p14:creationId xmlns:p14="http://schemas.microsoft.com/office/powerpoint/2010/main" val="5347468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9B303-2B9E-5EE4-F86B-A52A07ADD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503B7B-BDAE-D681-E474-C09F5C241B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180AB-0953-4C5F-670F-8B5B2777D194}"/>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One of the most important things to clarify is this: this initiative doesn’t compete with your work—it elevates it.</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goal is to amplify what’s already happening, your content, your stories, your impact.</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We’ll be actively driving new audiences to the great work already happening across the sector, through social media, the initiative website, media storytelling, and more.</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We’ll directly lift your tools and platforms using calls-to-action, SEO-optimized storytelling, and partner-specific features. That means new visibility, deeper engagement, and real audience growth for you.</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We’ll also collaborate on co-branded posts, behind-the-scenes videos, expert explainers—making sure regional and operational stories get the spotlight they deserve.</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at every single touchpoint—web, media, initiative content—you’ll get credit. Tags, links, and “in collaboration with” visibility will be embedded from day one.</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about building a shared platform—and helping Canadians discover just how much good is already happening in Canada’s Food System</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269336D-94D8-B6DC-BF7D-798EAF76E70F}"/>
              </a:ext>
            </a:extLst>
          </p:cNvPr>
          <p:cNvSpPr>
            <a:spLocks noGrp="1"/>
          </p:cNvSpPr>
          <p:nvPr>
            <p:ph type="sldNum" sz="quarter" idx="5"/>
          </p:nvPr>
        </p:nvSpPr>
        <p:spPr/>
        <p:txBody>
          <a:bodyPr/>
          <a:lstStyle/>
          <a:p>
            <a:fld id="{76AC5E18-31EC-EB4E-B97A-3E70EEE1C6DC}" type="slidenum">
              <a:rPr lang="en-US" smtClean="0"/>
              <a:t>43</a:t>
            </a:fld>
            <a:endParaRPr lang="en-US"/>
          </a:p>
        </p:txBody>
      </p:sp>
    </p:spTree>
    <p:extLst>
      <p:ext uri="{BB962C8B-B14F-4D97-AF65-F5344CB8AC3E}">
        <p14:creationId xmlns:p14="http://schemas.microsoft.com/office/powerpoint/2010/main" val="1562672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platform will help partners become visible, credible, and central in policy conversations.</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We’re working with you to share a united message—one that can’t be ignored. That includes op-eds, media appearances, briefings, and real-world proof of innovation and leadership.</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And for those looking to grow impact beyond their usual networks, we’ve got you. We’re identifying underused media spaces, building bridges to new partners, and elevating your work in places that might otherwise be out of reach.</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Built with the sector. For the sector. And ready to go.</a:t>
            </a:r>
          </a:p>
        </p:txBody>
      </p:sp>
      <p:sp>
        <p:nvSpPr>
          <p:cNvPr id="4" name="Slide Number Placeholder 3"/>
          <p:cNvSpPr>
            <a:spLocks noGrp="1"/>
          </p:cNvSpPr>
          <p:nvPr>
            <p:ph type="sldNum" sz="quarter" idx="5"/>
          </p:nvPr>
        </p:nvSpPr>
        <p:spPr/>
        <p:txBody>
          <a:bodyPr/>
          <a:lstStyle/>
          <a:p>
            <a:fld id="{76AC5E18-31EC-EB4E-B97A-3E70EEE1C6DC}" type="slidenum">
              <a:rPr lang="en-US" smtClean="0"/>
              <a:t>44</a:t>
            </a:fld>
            <a:endParaRPr lang="en-US"/>
          </a:p>
        </p:txBody>
      </p:sp>
    </p:spTree>
    <p:extLst>
      <p:ext uri="{BB962C8B-B14F-4D97-AF65-F5344CB8AC3E}">
        <p14:creationId xmlns:p14="http://schemas.microsoft.com/office/powerpoint/2010/main" val="37409467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8AA65-680C-16D8-4879-D9F26965FC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F3D15-3215-0FCF-E00A-2E21F50C5D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CEFBDC-7B4B-42B2-08FD-DB4575354CEB}"/>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We’ll make the tools easy to use—logos, visuals, messaging—all ready to go for your own campaigns, ads, materials, websites, presentations, and outreach. You can adopt the initiative, shape it to fit your voice, and align it with what you’re already proud to share.</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you use this initiative, you’re going beyond just showing support—you’re showing leadership. You’re saying, “We agree. Canada’s Food System matters. We’re a part of this – and here’s what we do.”</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 also gain national visibility. Canadians will see our message, and when your work appears alongside it, you will benefit from that recognition and growing trust.</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You’ll be a part of something bigger, a national movement that’s more than any one organization.</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that momentum is already drawing attention. We’re seeing early interest from retail and foodservice players who want to get involved and amplify the message through their channels.</a:t>
            </a:r>
          </a:p>
          <a:p>
            <a:pPr>
              <a:buNone/>
            </a:pPr>
            <a:endParaRPr lang="en-US" sz="4000" dirty="0"/>
          </a:p>
        </p:txBody>
      </p:sp>
      <p:sp>
        <p:nvSpPr>
          <p:cNvPr id="4" name="Slide Number Placeholder 3">
            <a:extLst>
              <a:ext uri="{FF2B5EF4-FFF2-40B4-BE49-F238E27FC236}">
                <a16:creationId xmlns:a16="http://schemas.microsoft.com/office/drawing/2014/main" id="{7F14A7F0-CB4C-85BC-BE7B-7973E1AE4688}"/>
              </a:ext>
            </a:extLst>
          </p:cNvPr>
          <p:cNvSpPr>
            <a:spLocks noGrp="1"/>
          </p:cNvSpPr>
          <p:nvPr>
            <p:ph type="sldNum" sz="quarter" idx="5"/>
          </p:nvPr>
        </p:nvSpPr>
        <p:spPr/>
        <p:txBody>
          <a:bodyPr/>
          <a:lstStyle/>
          <a:p>
            <a:fld id="{76AC5E18-31EC-EB4E-B97A-3E70EEE1C6DC}" type="slidenum">
              <a:rPr lang="en-US" smtClean="0"/>
              <a:t>45</a:t>
            </a:fld>
            <a:endParaRPr lang="en-US"/>
          </a:p>
        </p:txBody>
      </p:sp>
    </p:spTree>
    <p:extLst>
      <p:ext uri="{BB962C8B-B14F-4D97-AF65-F5344CB8AC3E}">
        <p14:creationId xmlns:p14="http://schemas.microsoft.com/office/powerpoint/2010/main" val="6904045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F43D1-C60F-4EE3-66FB-9BB5E4F62E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6807F-84A2-E235-1315-7BE2C27C2D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C962C1-662B-F817-F58C-869F093C43FC}"/>
              </a:ext>
            </a:extLst>
          </p:cNvPr>
          <p:cNvSpPr>
            <a:spLocks noGrp="1"/>
          </p:cNvSpPr>
          <p:nvPr>
            <p:ph type="body" idx="1"/>
          </p:nvPr>
        </p:nvSpPr>
        <p:spPr/>
        <p:txBody>
          <a:bodyPr/>
          <a:lstStyle/>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44B36A9-F132-DE3A-14F3-406434A7AE90}"/>
              </a:ext>
            </a:extLst>
          </p:cNvPr>
          <p:cNvSpPr>
            <a:spLocks noGrp="1"/>
          </p:cNvSpPr>
          <p:nvPr>
            <p:ph type="sldNum" sz="quarter" idx="5"/>
          </p:nvPr>
        </p:nvSpPr>
        <p:spPr/>
        <p:txBody>
          <a:bodyPr/>
          <a:lstStyle/>
          <a:p>
            <a:fld id="{76AC5E18-31EC-EB4E-B97A-3E70EEE1C6DC}" type="slidenum">
              <a:rPr lang="en-US" smtClean="0"/>
              <a:t>46</a:t>
            </a:fld>
            <a:endParaRPr lang="en-US"/>
          </a:p>
        </p:txBody>
      </p:sp>
    </p:spTree>
    <p:extLst>
      <p:ext uri="{BB962C8B-B14F-4D97-AF65-F5344CB8AC3E}">
        <p14:creationId xmlns:p14="http://schemas.microsoft.com/office/powerpoint/2010/main" val="41657593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Here’s where we shift from laying the groundwork to launching a full initiative. This is a long-term initiative that will carry us through 2028. What we’re building now is just the beginning.</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 reach our goals, we’re guided by three strategic pillars—each tied to a stage in how our audience engages with the initiative.</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1. Solidify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will build awareness and pride in the food system, shaping first impressions through marketing, media, and partner content. This lays the groundwork for curiosity and engagement.</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2. Connect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Canadians start to see how the food system relates to their own lives—values, health, and identity. It becomes more personal, deepening their understanding and emotional connection.</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3. Advocate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Once they’re connected, we empower them to speak up. They share their own stories, influence others in their lives, and help amplify our message through word-of-mouth, social sharing and supporting policy issues that affect the food system.</a:t>
            </a:r>
            <a:endParaRPr lang="en-GB" dirty="0"/>
          </a:p>
        </p:txBody>
      </p:sp>
      <p:sp>
        <p:nvSpPr>
          <p:cNvPr id="4" name="Slide Number Placeholder 3"/>
          <p:cNvSpPr>
            <a:spLocks noGrp="1"/>
          </p:cNvSpPr>
          <p:nvPr>
            <p:ph type="sldNum" sz="quarter" idx="5"/>
          </p:nvPr>
        </p:nvSpPr>
        <p:spPr/>
        <p:txBody>
          <a:bodyPr/>
          <a:lstStyle/>
          <a:p>
            <a:fld id="{76AC5E18-31EC-EB4E-B97A-3E70EEE1C6DC}" type="slidenum">
              <a:rPr lang="en-US" smtClean="0"/>
              <a:t>47</a:t>
            </a:fld>
            <a:endParaRPr lang="en-US"/>
          </a:p>
        </p:txBody>
      </p:sp>
    </p:spTree>
    <p:extLst>
      <p:ext uri="{BB962C8B-B14F-4D97-AF65-F5344CB8AC3E}">
        <p14:creationId xmlns:p14="http://schemas.microsoft.com/office/powerpoint/2010/main" val="25974821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helpful way to visualize the relationship between our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First 100 Days Initiative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and the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Cornerstone Initiative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is through this strategic flywheel.</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flywheel shows how we’re building momentum, starting with the 100-day initiative, which helps turn strangers into Observers and Participants.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These are people becoming aware of Canada’s Food System and engaging through social media, PR, and early initiative touchpoints.</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Then, as we transition into the Cornerstone Initiative, we focus on deepening that connection, moving from awareness to emotional resonance.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where partner content, storytelling, and nurture tactics come in, helping audiences see themselves in Canada’s Food System.</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Finally, when people feel connected and satisfied, they’re more likely to advocate. These advocates bring new people into the flywheel, keeping the momentum going and growing our impact over time.</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48</a:t>
            </a:fld>
            <a:endParaRPr lang="en-US"/>
          </a:p>
        </p:txBody>
      </p:sp>
    </p:spTree>
    <p:extLst>
      <p:ext uri="{BB962C8B-B14F-4D97-AF65-F5344CB8AC3E}">
        <p14:creationId xmlns:p14="http://schemas.microsoft.com/office/powerpoint/2010/main" val="20199190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59B08-F464-3B01-35AC-BF0C0D01BB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1DD6CA-F647-D6DD-768E-7A74B20DF9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BFF53E-49DC-62CB-551D-56CA22452C5C}"/>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approach stays consistent: real people, real stories, and a real connection to what matters most to Canadians.</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 industry jargon. No talking down. Just truth, trust, and storytelling.</a:t>
            </a:r>
          </a:p>
          <a:p>
            <a:endParaRPr lang="en-US" dirty="0"/>
          </a:p>
        </p:txBody>
      </p:sp>
      <p:sp>
        <p:nvSpPr>
          <p:cNvPr id="4" name="Slide Number Placeholder 3">
            <a:extLst>
              <a:ext uri="{FF2B5EF4-FFF2-40B4-BE49-F238E27FC236}">
                <a16:creationId xmlns:a16="http://schemas.microsoft.com/office/drawing/2014/main" id="{6A2050F2-A04F-BF55-4CB3-F1907892092C}"/>
              </a:ext>
            </a:extLst>
          </p:cNvPr>
          <p:cNvSpPr>
            <a:spLocks noGrp="1"/>
          </p:cNvSpPr>
          <p:nvPr>
            <p:ph type="sldNum" sz="quarter" idx="5"/>
          </p:nvPr>
        </p:nvSpPr>
        <p:spPr/>
        <p:txBody>
          <a:bodyPr/>
          <a:lstStyle/>
          <a:p>
            <a:fld id="{76AC5E18-31EC-EB4E-B97A-3E70EEE1C6DC}" type="slidenum">
              <a:rPr lang="en-US" smtClean="0"/>
              <a:t>49</a:t>
            </a:fld>
            <a:endParaRPr lang="en-US"/>
          </a:p>
        </p:txBody>
      </p:sp>
    </p:spTree>
    <p:extLst>
      <p:ext uri="{BB962C8B-B14F-4D97-AF65-F5344CB8AC3E}">
        <p14:creationId xmlns:p14="http://schemas.microsoft.com/office/powerpoint/2010/main" val="20442907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powerful tool we’re building into this initiative is a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Speakers Bureau</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—because when it comes to earning trust,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the messenger matters just as much as the message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bureau will be made up of trusted, credible voices from across Canada’s food system—people with lived experience, subject matter expertise, and the ability to speak to real-world outcomes in a relatable, grounded way.</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We’ll deploy these spokespeople across national and regional media, roundtables, events, panels, webinars, even podcasts and policy briefs—wherever stories need to be told and voices need to be heard.</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matters because the food system is complex—and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humanizing it is essential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These voices build trust, ensure regional diversity and sectoral representation, and help translate complicated conversations into values Canadians and policymakers can rally behind.</a:t>
            </a:r>
          </a:p>
        </p:txBody>
      </p:sp>
      <p:sp>
        <p:nvSpPr>
          <p:cNvPr id="4" name="Slide Number Placeholder 3"/>
          <p:cNvSpPr>
            <a:spLocks noGrp="1"/>
          </p:cNvSpPr>
          <p:nvPr>
            <p:ph type="sldNum" sz="quarter" idx="5"/>
          </p:nvPr>
        </p:nvSpPr>
        <p:spPr/>
        <p:txBody>
          <a:bodyPr/>
          <a:lstStyle/>
          <a:p>
            <a:fld id="{76AC5E18-31EC-EB4E-B97A-3E70EEE1C6DC}" type="slidenum">
              <a:rPr lang="en-US" smtClean="0"/>
              <a:t>50</a:t>
            </a:fld>
            <a:endParaRPr lang="en-US"/>
          </a:p>
        </p:txBody>
      </p:sp>
    </p:spTree>
    <p:extLst>
      <p:ext uri="{BB962C8B-B14F-4D97-AF65-F5344CB8AC3E}">
        <p14:creationId xmlns:p14="http://schemas.microsoft.com/office/powerpoint/2010/main" val="18518459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51</a:t>
            </a:fld>
            <a:endParaRPr lang="en-US"/>
          </a:p>
        </p:txBody>
      </p:sp>
    </p:spTree>
    <p:extLst>
      <p:ext uri="{BB962C8B-B14F-4D97-AF65-F5344CB8AC3E}">
        <p14:creationId xmlns:p14="http://schemas.microsoft.com/office/powerpoint/2010/main" val="740190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Back in 2023, in our initial consultations with the sector, and up to now, we have overwhelmingly heard that yes, we need public awareness, but we need more. </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initiative also needs to shape public understanding in a way that softens the ground for policy discussions. That creates something that policymakers will have seen. That you can reference in your efforts to get to the table when the big decisions are being made.</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Not lobbying. But smart, credible influence that positions Canada’s food system as a national asset.</a:t>
            </a:r>
          </a:p>
          <a:p>
            <a:pPr marL="0" marR="0">
              <a:lnSpc>
                <a:spcPct val="107000"/>
              </a:lnSpc>
              <a:spcAft>
                <a:spcPts val="800"/>
              </a:spcAft>
              <a:buNone/>
            </a:pPr>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5</a:t>
            </a:fld>
            <a:endParaRPr lang="en-US"/>
          </a:p>
        </p:txBody>
      </p:sp>
    </p:spTree>
    <p:extLst>
      <p:ext uri="{BB962C8B-B14F-4D97-AF65-F5344CB8AC3E}">
        <p14:creationId xmlns:p14="http://schemas.microsoft.com/office/powerpoint/2010/main" val="26794131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advisory committees are central to keeping this initiative grounded and strategic.</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Together, these groups keep us focused, credible, and aligned—across both public and policy audiences.</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52</a:t>
            </a:fld>
            <a:endParaRPr lang="en-US"/>
          </a:p>
        </p:txBody>
      </p:sp>
    </p:spTree>
    <p:extLst>
      <p:ext uri="{BB962C8B-B14F-4D97-AF65-F5344CB8AC3E}">
        <p14:creationId xmlns:p14="http://schemas.microsoft.com/office/powerpoint/2010/main" val="26435964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Many thanks to those who are on our advisory committees at this time.</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53</a:t>
            </a:fld>
            <a:endParaRPr lang="en-US"/>
          </a:p>
        </p:txBody>
      </p:sp>
    </p:spTree>
    <p:extLst>
      <p:ext uri="{BB962C8B-B14F-4D97-AF65-F5344CB8AC3E}">
        <p14:creationId xmlns:p14="http://schemas.microsoft.com/office/powerpoint/2010/main" val="9334866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where it all comes together. We’ve done the work to build the foundation—research, strategy, testing, partnerships. Now it’s time to build the future.</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we can’t do that alone. This next phase depends on you—your leadership, your voice, your commitment.</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Let’s shape the narrative. Let’s own the moment. </a:t>
            </a:r>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54</a:t>
            </a:fld>
            <a:endParaRPr lang="en-US"/>
          </a:p>
        </p:txBody>
      </p:sp>
    </p:spTree>
    <p:extLst>
      <p:ext uri="{BB962C8B-B14F-4D97-AF65-F5344CB8AC3E}">
        <p14:creationId xmlns:p14="http://schemas.microsoft.com/office/powerpoint/2010/main" val="42307313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CB535-669D-E9F3-164D-E210868A3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6F0CD-8934-FC40-63D0-0C3AA0DC6A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F76D84-8F42-8299-0633-4902F9C6BA4A}"/>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We’re proud of what we’re launching. But this is just a starting point. With more investment, we don’t just scale—we unlock entirely new opportunities.</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can reach more people, on more channels. We can tell more stories that reflect the full diversity of Canada’s food system. We can target newcomers, youth, and underrepresented communities—audiences we know we haven’t fully reached yet.</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can strengthen our ability to elevate you and your messages.</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can deepen research, build tools that support the sector long-term, and accelerate the policy impact we all want to see.</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your chance to shape not just what this looks like—but how far it can go.</a:t>
            </a:r>
          </a:p>
          <a:p>
            <a:pPr>
              <a:buNone/>
            </a:pPr>
            <a:endParaRPr lang="en-US" sz="4000" dirty="0"/>
          </a:p>
        </p:txBody>
      </p:sp>
      <p:sp>
        <p:nvSpPr>
          <p:cNvPr id="4" name="Slide Number Placeholder 3">
            <a:extLst>
              <a:ext uri="{FF2B5EF4-FFF2-40B4-BE49-F238E27FC236}">
                <a16:creationId xmlns:a16="http://schemas.microsoft.com/office/drawing/2014/main" id="{B769C8BA-46A8-5293-533E-DE1B331261CC}"/>
              </a:ext>
            </a:extLst>
          </p:cNvPr>
          <p:cNvSpPr>
            <a:spLocks noGrp="1"/>
          </p:cNvSpPr>
          <p:nvPr>
            <p:ph type="sldNum" sz="quarter" idx="5"/>
          </p:nvPr>
        </p:nvSpPr>
        <p:spPr/>
        <p:txBody>
          <a:bodyPr/>
          <a:lstStyle/>
          <a:p>
            <a:fld id="{76AC5E18-31EC-EB4E-B97A-3E70EEE1C6DC}" type="slidenum">
              <a:rPr lang="en-US" smtClean="0"/>
              <a:t>55</a:t>
            </a:fld>
            <a:endParaRPr lang="en-US"/>
          </a:p>
        </p:txBody>
      </p:sp>
    </p:spTree>
    <p:extLst>
      <p:ext uri="{BB962C8B-B14F-4D97-AF65-F5344CB8AC3E}">
        <p14:creationId xmlns:p14="http://schemas.microsoft.com/office/powerpoint/2010/main" val="36181328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788CD-B28B-92AA-7FC7-4C3A4E6FA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ECB6F-05C3-09E2-6FD8-8E2D53FF32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13C381-0A89-38B3-35E5-8C8F5375672F}"/>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we need now is momentum. That only happens when you step in and say: We’re in. We believe in this. We’re going to be part of what comes next.</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Let’s be clear, this becomes a real movement—something that shifts hearts, minds, and policy—when the sector shows up with true commitment.</a:t>
            </a:r>
          </a:p>
          <a:p>
            <a:pPr>
              <a:buNone/>
            </a:pPr>
            <a:endParaRPr lang="en-US" sz="4000" dirty="0"/>
          </a:p>
        </p:txBody>
      </p:sp>
      <p:sp>
        <p:nvSpPr>
          <p:cNvPr id="4" name="Slide Number Placeholder 3">
            <a:extLst>
              <a:ext uri="{FF2B5EF4-FFF2-40B4-BE49-F238E27FC236}">
                <a16:creationId xmlns:a16="http://schemas.microsoft.com/office/drawing/2014/main" id="{6A12F9BC-7B84-3202-1DE2-15088B6BB5CD}"/>
              </a:ext>
            </a:extLst>
          </p:cNvPr>
          <p:cNvSpPr>
            <a:spLocks noGrp="1"/>
          </p:cNvSpPr>
          <p:nvPr>
            <p:ph type="sldNum" sz="quarter" idx="5"/>
          </p:nvPr>
        </p:nvSpPr>
        <p:spPr/>
        <p:txBody>
          <a:bodyPr/>
          <a:lstStyle/>
          <a:p>
            <a:fld id="{76AC5E18-31EC-EB4E-B97A-3E70EEE1C6DC}" type="slidenum">
              <a:rPr lang="en-US" smtClean="0"/>
              <a:t>56</a:t>
            </a:fld>
            <a:endParaRPr lang="en-US"/>
          </a:p>
        </p:txBody>
      </p:sp>
    </p:spTree>
    <p:extLst>
      <p:ext uri="{BB962C8B-B14F-4D97-AF65-F5344CB8AC3E}">
        <p14:creationId xmlns:p14="http://schemas.microsoft.com/office/powerpoint/2010/main" val="31968003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are grateful for those partners who have already come on and pledged support for this initiative. Their support means the world.</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58</a:t>
            </a:fld>
            <a:endParaRPr lang="en-US"/>
          </a:p>
        </p:txBody>
      </p:sp>
    </p:spTree>
    <p:extLst>
      <p:ext uri="{BB962C8B-B14F-4D97-AF65-F5344CB8AC3E}">
        <p14:creationId xmlns:p14="http://schemas.microsoft.com/office/powerpoint/2010/main" val="27700242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59</a:t>
            </a:fld>
            <a:endParaRPr lang="en-US"/>
          </a:p>
        </p:txBody>
      </p:sp>
    </p:spTree>
    <p:extLst>
      <p:ext uri="{BB962C8B-B14F-4D97-AF65-F5344CB8AC3E}">
        <p14:creationId xmlns:p14="http://schemas.microsoft.com/office/powerpoint/2010/main" val="4024790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60</a:t>
            </a:fld>
            <a:endParaRPr lang="en-US"/>
          </a:p>
        </p:txBody>
      </p:sp>
    </p:spTree>
    <p:extLst>
      <p:ext uri="{BB962C8B-B14F-4D97-AF65-F5344CB8AC3E}">
        <p14:creationId xmlns:p14="http://schemas.microsoft.com/office/powerpoint/2010/main" val="17311766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61</a:t>
            </a:fld>
            <a:endParaRPr lang="en-US"/>
          </a:p>
        </p:txBody>
      </p:sp>
    </p:spTree>
    <p:extLst>
      <p:ext uri="{BB962C8B-B14F-4D97-AF65-F5344CB8AC3E}">
        <p14:creationId xmlns:p14="http://schemas.microsoft.com/office/powerpoint/2010/main" val="42307721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8A7E9-D255-A289-AD27-46738B3BDE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DFF37F-FD0C-9B6E-B9AB-FFE36CF902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7DFAA4-6B4C-6652-1586-BF0C3259D56D}"/>
              </a:ext>
            </a:extLst>
          </p:cNvPr>
          <p:cNvSpPr>
            <a:spLocks noGrp="1"/>
          </p:cNvSpPr>
          <p:nvPr>
            <p:ph type="body" idx="1"/>
          </p:nvPr>
        </p:nvSpPr>
        <p:spPr/>
        <p:txBody>
          <a:bodyPr/>
          <a:lstStyle/>
          <a:p>
            <a:pPr>
              <a:buNone/>
            </a:pPr>
            <a:endParaRPr lang="en-US" dirty="0"/>
          </a:p>
        </p:txBody>
      </p:sp>
      <p:sp>
        <p:nvSpPr>
          <p:cNvPr id="4" name="Slide Number Placeholder 3">
            <a:extLst>
              <a:ext uri="{FF2B5EF4-FFF2-40B4-BE49-F238E27FC236}">
                <a16:creationId xmlns:a16="http://schemas.microsoft.com/office/drawing/2014/main" id="{9BE98D68-B2C2-A406-70AF-5E668A2C4FC0}"/>
              </a:ext>
            </a:extLst>
          </p:cNvPr>
          <p:cNvSpPr>
            <a:spLocks noGrp="1"/>
          </p:cNvSpPr>
          <p:nvPr>
            <p:ph type="sldNum" sz="quarter" idx="5"/>
          </p:nvPr>
        </p:nvSpPr>
        <p:spPr/>
        <p:txBody>
          <a:bodyPr/>
          <a:lstStyle/>
          <a:p>
            <a:fld id="{76AC5E18-31EC-EB4E-B97A-3E70EEE1C6DC}" type="slidenum">
              <a:rPr lang="en-US" smtClean="0"/>
              <a:t>62</a:t>
            </a:fld>
            <a:endParaRPr lang="en-US"/>
          </a:p>
        </p:txBody>
      </p:sp>
    </p:spTree>
    <p:extLst>
      <p:ext uri="{BB962C8B-B14F-4D97-AF65-F5344CB8AC3E}">
        <p14:creationId xmlns:p14="http://schemas.microsoft.com/office/powerpoint/2010/main" val="294925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Global uncertainty has shaken a lot of things, but it’s also sparked something important: a rise in national pride.</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Canadians want stability. They want to support what’s Canadian.</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our window to turn that instinct into lasting public trust in Canada’s food system.</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6</a:t>
            </a:fld>
            <a:endParaRPr lang="en-US"/>
          </a:p>
        </p:txBody>
      </p:sp>
    </p:spTree>
    <p:extLst>
      <p:ext uri="{BB962C8B-B14F-4D97-AF65-F5344CB8AC3E}">
        <p14:creationId xmlns:p14="http://schemas.microsoft.com/office/powerpoint/2010/main" val="27656352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If you’re ready to be part of this—if you see your organization in what we’ve built—let’s talk. Visit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www.canadasfoodsystem.ca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or reach out directly to me at lisa@foodintegrity.ca.</a:t>
            </a: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We’re moving forward. We want you with us.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76AC5E18-31EC-EB4E-B97A-3E70EEE1C6DC}" type="slidenum">
              <a:rPr lang="en-US" smtClean="0"/>
              <a:t>63</a:t>
            </a:fld>
            <a:endParaRPr lang="en-US"/>
          </a:p>
        </p:txBody>
      </p:sp>
    </p:spTree>
    <p:extLst>
      <p:ext uri="{BB962C8B-B14F-4D97-AF65-F5344CB8AC3E}">
        <p14:creationId xmlns:p14="http://schemas.microsoft.com/office/powerpoint/2010/main" val="458831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isn’t about a seasonal initiative or a clever slogan. </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about building a cultural shift, a lasting movement rooted in pride, understanding, and trust.</a:t>
            </a:r>
          </a:p>
          <a:p>
            <a:endParaRPr lang="en-US" dirty="0">
              <a:cs typeface="+mn-lt"/>
            </a:endParaRPr>
          </a:p>
        </p:txBody>
      </p:sp>
      <p:sp>
        <p:nvSpPr>
          <p:cNvPr id="4" name="Slide Number Placeholder 3"/>
          <p:cNvSpPr>
            <a:spLocks noGrp="1"/>
          </p:cNvSpPr>
          <p:nvPr>
            <p:ph type="sldNum" sz="quarter" idx="5"/>
          </p:nvPr>
        </p:nvSpPr>
        <p:spPr/>
        <p:txBody>
          <a:bodyPr/>
          <a:lstStyle/>
          <a:p>
            <a:fld id="{76AC5E18-31EC-EB4E-B97A-3E70EEE1C6DC}" type="slidenum">
              <a:rPr lang="en-US" smtClean="0"/>
              <a:t>7</a:t>
            </a:fld>
            <a:endParaRPr lang="en-US"/>
          </a:p>
        </p:txBody>
      </p:sp>
    </p:spTree>
    <p:extLst>
      <p:ext uri="{BB962C8B-B14F-4D97-AF65-F5344CB8AC3E}">
        <p14:creationId xmlns:p14="http://schemas.microsoft.com/office/powerpoint/2010/main" val="363015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what are we trying to do?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need to:</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Elevate the food system and agriculture to a core societal value, like healthcare or education.</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Reverse indifference and build public trust.</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Deepen understanding of the system’s value.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initiative is about placing the food system at the center of Canada’s identity.</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8</a:t>
            </a:fld>
            <a:endParaRPr lang="en-US"/>
          </a:p>
        </p:txBody>
      </p:sp>
    </p:spTree>
    <p:extLst>
      <p:ext uri="{BB962C8B-B14F-4D97-AF65-F5344CB8AC3E}">
        <p14:creationId xmlns:p14="http://schemas.microsoft.com/office/powerpoint/2010/main" val="3911353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Then, it was time to take a breath. We asked ourselves: Do Canadians even want this?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we asked them.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the answer is yes.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Ipsos survey results, taken last month, are clear:</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82% say the food system is important to them.</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86% believe this kind of initiative would increase their trust.</a:t>
            </a:r>
          </a:p>
          <a:p>
            <a:endParaRPr lang="en-US" dirty="0"/>
          </a:p>
        </p:txBody>
      </p:sp>
      <p:sp>
        <p:nvSpPr>
          <p:cNvPr id="4" name="Slide Number Placeholder 3"/>
          <p:cNvSpPr>
            <a:spLocks noGrp="1"/>
          </p:cNvSpPr>
          <p:nvPr>
            <p:ph type="sldNum" sz="quarter" idx="5"/>
          </p:nvPr>
        </p:nvSpPr>
        <p:spPr/>
        <p:txBody>
          <a:bodyPr/>
          <a:lstStyle/>
          <a:p>
            <a:fld id="{76AC5E18-31EC-EB4E-B97A-3E70EEE1C6DC}" type="slidenum">
              <a:rPr lang="en-US" smtClean="0"/>
              <a:t>9</a:t>
            </a:fld>
            <a:endParaRPr lang="en-US"/>
          </a:p>
        </p:txBody>
      </p:sp>
    </p:spTree>
    <p:extLst>
      <p:ext uri="{BB962C8B-B14F-4D97-AF65-F5344CB8AC3E}">
        <p14:creationId xmlns:p14="http://schemas.microsoft.com/office/powerpoint/2010/main" val="3187718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5A63AAE-19D4-7E49-1119-2E3B05B4DFF5}"/>
              </a:ext>
            </a:extLst>
          </p:cNvPr>
          <p:cNvSpPr>
            <a:spLocks noGrp="1"/>
          </p:cNvSpPr>
          <p:nvPr>
            <p:ph type="ctrTitle" idx="4294967295" hasCustomPrompt="1"/>
          </p:nvPr>
        </p:nvSpPr>
        <p:spPr>
          <a:xfrm>
            <a:off x="1524000" y="1424167"/>
            <a:ext cx="9144000" cy="1655762"/>
          </a:xfrm>
        </p:spPr>
        <p:txBody>
          <a:bodyPr>
            <a:normAutofit/>
          </a:bodyPr>
          <a:lstStyle/>
          <a:p>
            <a:pPr algn="ctr"/>
            <a:r>
              <a:rPr lang="en-US" sz="6000" b="1" kern="900" spc="-100">
                <a:solidFill>
                  <a:schemeClr val="bg1"/>
                </a:solidFill>
                <a:latin typeface="Montserrat" pitchFamily="2" charset="77"/>
              </a:rPr>
              <a:t>Headline</a:t>
            </a:r>
          </a:p>
        </p:txBody>
      </p:sp>
      <p:sp>
        <p:nvSpPr>
          <p:cNvPr id="12" name="Subtitle 2">
            <a:extLst>
              <a:ext uri="{FF2B5EF4-FFF2-40B4-BE49-F238E27FC236}">
                <a16:creationId xmlns:a16="http://schemas.microsoft.com/office/drawing/2014/main" id="{638B99EC-1307-D371-82BF-5DB8E0CE7CF1}"/>
              </a:ext>
            </a:extLst>
          </p:cNvPr>
          <p:cNvSpPr>
            <a:spLocks noGrp="1"/>
          </p:cNvSpPr>
          <p:nvPr>
            <p:ph type="subTitle" idx="4294967295" hasCustomPrompt="1"/>
          </p:nvPr>
        </p:nvSpPr>
        <p:spPr>
          <a:xfrm>
            <a:off x="1524000" y="3145848"/>
            <a:ext cx="9144000" cy="639456"/>
          </a:xfrm>
        </p:spPr>
        <p:txBody>
          <a:bodyPr>
            <a:normAutofit/>
          </a:bodyPr>
          <a:lstStyle/>
          <a:p>
            <a:pPr marL="0" indent="0" algn="ctr">
              <a:buNone/>
            </a:pPr>
            <a:r>
              <a:rPr lang="en-US" sz="3600" err="1">
                <a:solidFill>
                  <a:schemeClr val="bg1"/>
                </a:solidFill>
              </a:rPr>
              <a:t>Subheadline</a:t>
            </a:r>
            <a:endParaRPr lang="en-US" sz="3600">
              <a:solidFill>
                <a:schemeClr val="bg1"/>
              </a:solidFill>
            </a:endParaRPr>
          </a:p>
        </p:txBody>
      </p:sp>
    </p:spTree>
    <p:extLst>
      <p:ext uri="{BB962C8B-B14F-4D97-AF65-F5344CB8AC3E}">
        <p14:creationId xmlns:p14="http://schemas.microsoft.com/office/powerpoint/2010/main" val="2203668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850" b="1" i="0">
                <a:solidFill>
                  <a:srgbClr val="431F20"/>
                </a:solidFill>
                <a:latin typeface="Century Gothic"/>
                <a:cs typeface="Century Gothic"/>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B3AC9A"/>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7999"/>
          </a:xfrm>
          <a:prstGeom prst="rect">
            <a:avLst/>
          </a:prstGeom>
        </p:spPr>
      </p:pic>
      <p:sp>
        <p:nvSpPr>
          <p:cNvPr id="2" name="Holder 2"/>
          <p:cNvSpPr>
            <a:spLocks noGrp="1"/>
          </p:cNvSpPr>
          <p:nvPr>
            <p:ph type="title"/>
          </p:nvPr>
        </p:nvSpPr>
        <p:spPr/>
        <p:txBody>
          <a:bodyPr lIns="0" tIns="0" rIns="0" bIns="0"/>
          <a:lstStyle>
            <a:lvl1pPr>
              <a:defRPr sz="1850" b="1" i="0">
                <a:solidFill>
                  <a:srgbClr val="431F20"/>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50" b="1" i="0">
                <a:solidFill>
                  <a:srgbClr val="431F20"/>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2000" b="1" i="0">
                <a:solidFill>
                  <a:srgbClr val="431F20"/>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100" b="1" i="0">
                <a:solidFill>
                  <a:srgbClr val="431F2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5A63AAE-19D4-7E49-1119-2E3B05B4DFF5}"/>
              </a:ext>
            </a:extLst>
          </p:cNvPr>
          <p:cNvSpPr>
            <a:spLocks noGrp="1"/>
          </p:cNvSpPr>
          <p:nvPr>
            <p:ph type="ctrTitle" idx="4294967295" hasCustomPrompt="1"/>
          </p:nvPr>
        </p:nvSpPr>
        <p:spPr>
          <a:xfrm>
            <a:off x="1524000" y="1424167"/>
            <a:ext cx="9144000" cy="1655762"/>
          </a:xfrm>
        </p:spPr>
        <p:txBody>
          <a:bodyPr>
            <a:normAutofit/>
          </a:bodyPr>
          <a:lstStyle/>
          <a:p>
            <a:pPr algn="ctr"/>
            <a:r>
              <a:rPr lang="en-US" sz="6000" b="1" kern="900" spc="-100">
                <a:solidFill>
                  <a:schemeClr val="bg1"/>
                </a:solidFill>
                <a:latin typeface="Montserrat" pitchFamily="2" charset="77"/>
              </a:rPr>
              <a:t>Headline</a:t>
            </a:r>
          </a:p>
        </p:txBody>
      </p:sp>
      <p:sp>
        <p:nvSpPr>
          <p:cNvPr id="12" name="Subtitle 2">
            <a:extLst>
              <a:ext uri="{FF2B5EF4-FFF2-40B4-BE49-F238E27FC236}">
                <a16:creationId xmlns:a16="http://schemas.microsoft.com/office/drawing/2014/main" id="{638B99EC-1307-D371-82BF-5DB8E0CE7CF1}"/>
              </a:ext>
            </a:extLst>
          </p:cNvPr>
          <p:cNvSpPr>
            <a:spLocks noGrp="1"/>
          </p:cNvSpPr>
          <p:nvPr>
            <p:ph type="subTitle" idx="4294967295" hasCustomPrompt="1"/>
          </p:nvPr>
        </p:nvSpPr>
        <p:spPr>
          <a:xfrm>
            <a:off x="1524000" y="3145848"/>
            <a:ext cx="9144000" cy="639456"/>
          </a:xfrm>
        </p:spPr>
        <p:txBody>
          <a:bodyPr>
            <a:normAutofit/>
          </a:bodyPr>
          <a:lstStyle/>
          <a:p>
            <a:pPr marL="0" indent="0" algn="ctr">
              <a:buNone/>
            </a:pPr>
            <a:r>
              <a:rPr lang="en-US" sz="3600" err="1">
                <a:solidFill>
                  <a:schemeClr val="bg1"/>
                </a:solidFill>
              </a:rPr>
              <a:t>Subheadline</a:t>
            </a:r>
            <a:endParaRPr lang="en-US" sz="3600">
              <a:solidFill>
                <a:schemeClr val="bg1"/>
              </a:solidFill>
            </a:endParaRPr>
          </a:p>
        </p:txBody>
      </p:sp>
    </p:spTree>
    <p:extLst>
      <p:ext uri="{BB962C8B-B14F-4D97-AF65-F5344CB8AC3E}">
        <p14:creationId xmlns:p14="http://schemas.microsoft.com/office/powerpoint/2010/main" val="3114535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5A63AAE-19D4-7E49-1119-2E3B05B4DFF5}"/>
              </a:ext>
            </a:extLst>
          </p:cNvPr>
          <p:cNvSpPr>
            <a:spLocks noGrp="1"/>
          </p:cNvSpPr>
          <p:nvPr>
            <p:ph type="ctrTitle" idx="4294967295" hasCustomPrompt="1"/>
          </p:nvPr>
        </p:nvSpPr>
        <p:spPr>
          <a:xfrm>
            <a:off x="1524000" y="1178427"/>
            <a:ext cx="9144000" cy="4501145"/>
          </a:xfrm>
        </p:spPr>
        <p:txBody>
          <a:bodyPr>
            <a:noAutofit/>
          </a:bodyPr>
          <a:lstStyle>
            <a:lvl1pPr>
              <a:lnSpc>
                <a:spcPts val="6020"/>
              </a:lnSpc>
              <a:defRPr lang="en-US" sz="4800" b="1" i="0" kern="900" spc="-100" dirty="0">
                <a:solidFill>
                  <a:schemeClr val="bg1"/>
                </a:solidFill>
                <a:latin typeface="Montserrat" pitchFamily="2" charset="77"/>
                <a:ea typeface="+mj-ea"/>
                <a:cs typeface="+mj-cs"/>
              </a:defRPr>
            </a:lvl1pPr>
          </a:lstStyle>
          <a:p>
            <a:pPr algn="ctr"/>
            <a:r>
              <a:rPr lang="en-CA">
                <a:effectLst/>
              </a:rPr>
              <a:t>Lorem ipsum dolor sit </a:t>
            </a:r>
            <a:r>
              <a:rPr lang="en-CA" err="1">
                <a:effectLst/>
              </a:rPr>
              <a:t>amet</a:t>
            </a:r>
            <a:r>
              <a:rPr lang="en-CA">
                <a:effectLst/>
              </a:rPr>
              <a:t>, </a:t>
            </a:r>
            <a:r>
              <a:rPr lang="en-CA" err="1">
                <a:effectLst/>
              </a:rPr>
              <a:t>consectetur</a:t>
            </a:r>
            <a:r>
              <a:rPr lang="en-CA">
                <a:effectLst/>
              </a:rPr>
              <a:t> </a:t>
            </a:r>
            <a:r>
              <a:rPr lang="en-CA" err="1">
                <a:effectLst/>
              </a:rPr>
              <a:t>adipiscing</a:t>
            </a:r>
            <a:r>
              <a:rPr lang="en-CA">
                <a:effectLst/>
              </a:rPr>
              <a:t> </a:t>
            </a:r>
            <a:r>
              <a:rPr lang="en-CA" err="1">
                <a:effectLst/>
              </a:rPr>
              <a:t>elit</a:t>
            </a:r>
            <a:r>
              <a:rPr lang="en-CA">
                <a:effectLst/>
              </a:rPr>
              <a:t>, sed do </a:t>
            </a:r>
            <a:r>
              <a:rPr lang="en-CA" err="1">
                <a:effectLst/>
              </a:rPr>
              <a:t>eiusmod</a:t>
            </a:r>
            <a:r>
              <a:rPr lang="en-CA">
                <a:effectLst/>
              </a:rPr>
              <a:t> </a:t>
            </a:r>
            <a:r>
              <a:rPr lang="en-CA" err="1">
                <a:effectLst/>
              </a:rPr>
              <a:t>tempor</a:t>
            </a:r>
            <a:r>
              <a:rPr lang="en-CA">
                <a:effectLst/>
              </a:rPr>
              <a:t> </a:t>
            </a:r>
            <a:r>
              <a:rPr lang="en-CA" err="1">
                <a:effectLst/>
              </a:rPr>
              <a:t>incididunt</a:t>
            </a:r>
            <a:r>
              <a:rPr lang="en-CA">
                <a:effectLst/>
              </a:rPr>
              <a:t> </a:t>
            </a:r>
            <a:r>
              <a:rPr lang="en-CA" err="1">
                <a:effectLst/>
              </a:rPr>
              <a:t>ut</a:t>
            </a:r>
            <a:r>
              <a:rPr lang="en-CA">
                <a:effectLst/>
              </a:rPr>
              <a:t> labore et </a:t>
            </a:r>
            <a:br>
              <a:rPr lang="en-CA">
                <a:effectLst/>
              </a:rPr>
            </a:br>
            <a:r>
              <a:rPr lang="en-CA">
                <a:effectLst/>
              </a:rPr>
              <a:t>dolore magna </a:t>
            </a:r>
            <a:r>
              <a:rPr lang="en-CA" err="1">
                <a:effectLst/>
              </a:rPr>
              <a:t>aliqua</a:t>
            </a:r>
            <a:r>
              <a:rPr lang="en-CA">
                <a:effectLst/>
              </a:rPr>
              <a:t>. </a:t>
            </a:r>
            <a:br>
              <a:rPr lang="en-CA">
                <a:effectLst/>
              </a:rPr>
            </a:br>
            <a:r>
              <a:rPr lang="en-CA">
                <a:effectLst/>
              </a:rPr>
              <a:t>Ut </a:t>
            </a:r>
            <a:r>
              <a:rPr lang="en-CA" err="1">
                <a:effectLst/>
              </a:rPr>
              <a:t>enim</a:t>
            </a:r>
            <a:r>
              <a:rPr lang="en-CA">
                <a:effectLst/>
              </a:rPr>
              <a:t> ad minim </a:t>
            </a:r>
            <a:r>
              <a:rPr lang="en-CA" err="1">
                <a:effectLst/>
              </a:rPr>
              <a:t>veniam</a:t>
            </a:r>
            <a:endParaRPr lang="en-US" sz="6000" b="1" kern="900" spc="-100">
              <a:solidFill>
                <a:schemeClr val="bg1"/>
              </a:solidFill>
              <a:latin typeface="Montserrat" pitchFamily="2" charset="77"/>
            </a:endParaRPr>
          </a:p>
        </p:txBody>
      </p:sp>
    </p:spTree>
    <p:extLst>
      <p:ext uri="{BB962C8B-B14F-4D97-AF65-F5344CB8AC3E}">
        <p14:creationId xmlns:p14="http://schemas.microsoft.com/office/powerpoint/2010/main" val="779671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5A63AAE-19D4-7E49-1119-2E3B05B4DFF5}"/>
              </a:ext>
            </a:extLst>
          </p:cNvPr>
          <p:cNvSpPr>
            <a:spLocks noGrp="1"/>
          </p:cNvSpPr>
          <p:nvPr>
            <p:ph type="ctrTitle" idx="4294967295" hasCustomPrompt="1"/>
          </p:nvPr>
        </p:nvSpPr>
        <p:spPr>
          <a:xfrm>
            <a:off x="1524000" y="1178427"/>
            <a:ext cx="9144000" cy="4501145"/>
          </a:xfrm>
        </p:spPr>
        <p:txBody>
          <a:bodyPr>
            <a:noAutofit/>
          </a:bodyPr>
          <a:lstStyle>
            <a:lvl1pPr>
              <a:lnSpc>
                <a:spcPts val="6020"/>
              </a:lnSpc>
              <a:defRPr lang="en-US" sz="4800" b="1" i="0" kern="900" spc="-100" dirty="0">
                <a:solidFill>
                  <a:schemeClr val="tx1"/>
                </a:solidFill>
                <a:latin typeface="Montserrat" pitchFamily="2" charset="77"/>
                <a:ea typeface="+mj-ea"/>
                <a:cs typeface="+mj-cs"/>
              </a:defRPr>
            </a:lvl1pPr>
          </a:lstStyle>
          <a:p>
            <a:pPr algn="ctr"/>
            <a:r>
              <a:rPr lang="en-CA">
                <a:effectLst/>
              </a:rPr>
              <a:t>Lorem ipsum dolor sit </a:t>
            </a:r>
            <a:r>
              <a:rPr lang="en-CA" err="1">
                <a:effectLst/>
              </a:rPr>
              <a:t>amet</a:t>
            </a:r>
            <a:r>
              <a:rPr lang="en-CA">
                <a:effectLst/>
              </a:rPr>
              <a:t>, </a:t>
            </a:r>
            <a:r>
              <a:rPr lang="en-CA" err="1">
                <a:effectLst/>
              </a:rPr>
              <a:t>consectetur</a:t>
            </a:r>
            <a:r>
              <a:rPr lang="en-CA">
                <a:effectLst/>
              </a:rPr>
              <a:t> </a:t>
            </a:r>
            <a:r>
              <a:rPr lang="en-CA" err="1">
                <a:effectLst/>
              </a:rPr>
              <a:t>adipiscing</a:t>
            </a:r>
            <a:r>
              <a:rPr lang="en-CA">
                <a:effectLst/>
              </a:rPr>
              <a:t> </a:t>
            </a:r>
            <a:r>
              <a:rPr lang="en-CA" err="1">
                <a:effectLst/>
              </a:rPr>
              <a:t>elit</a:t>
            </a:r>
            <a:r>
              <a:rPr lang="en-CA">
                <a:effectLst/>
              </a:rPr>
              <a:t>, sed do </a:t>
            </a:r>
            <a:r>
              <a:rPr lang="en-CA" err="1">
                <a:effectLst/>
              </a:rPr>
              <a:t>eiusmod</a:t>
            </a:r>
            <a:r>
              <a:rPr lang="en-CA">
                <a:effectLst/>
              </a:rPr>
              <a:t> </a:t>
            </a:r>
            <a:r>
              <a:rPr lang="en-CA" err="1">
                <a:effectLst/>
              </a:rPr>
              <a:t>tempor</a:t>
            </a:r>
            <a:r>
              <a:rPr lang="en-CA">
                <a:effectLst/>
              </a:rPr>
              <a:t> </a:t>
            </a:r>
            <a:r>
              <a:rPr lang="en-CA" err="1">
                <a:effectLst/>
              </a:rPr>
              <a:t>incididunt</a:t>
            </a:r>
            <a:r>
              <a:rPr lang="en-CA">
                <a:effectLst/>
              </a:rPr>
              <a:t> </a:t>
            </a:r>
            <a:r>
              <a:rPr lang="en-CA" err="1">
                <a:effectLst/>
              </a:rPr>
              <a:t>ut</a:t>
            </a:r>
            <a:r>
              <a:rPr lang="en-CA">
                <a:effectLst/>
              </a:rPr>
              <a:t> labore et </a:t>
            </a:r>
            <a:br>
              <a:rPr lang="en-CA">
                <a:effectLst/>
              </a:rPr>
            </a:br>
            <a:r>
              <a:rPr lang="en-CA">
                <a:effectLst/>
              </a:rPr>
              <a:t>dolore magna </a:t>
            </a:r>
            <a:r>
              <a:rPr lang="en-CA" err="1">
                <a:effectLst/>
              </a:rPr>
              <a:t>aliqua</a:t>
            </a:r>
            <a:r>
              <a:rPr lang="en-CA">
                <a:effectLst/>
              </a:rPr>
              <a:t>. </a:t>
            </a:r>
            <a:br>
              <a:rPr lang="en-CA">
                <a:effectLst/>
              </a:rPr>
            </a:br>
            <a:r>
              <a:rPr lang="en-CA">
                <a:effectLst/>
              </a:rPr>
              <a:t>Ut </a:t>
            </a:r>
            <a:r>
              <a:rPr lang="en-CA" err="1">
                <a:effectLst/>
              </a:rPr>
              <a:t>enim</a:t>
            </a:r>
            <a:r>
              <a:rPr lang="en-CA">
                <a:effectLst/>
              </a:rPr>
              <a:t> ad minim </a:t>
            </a:r>
            <a:r>
              <a:rPr lang="en-CA" err="1">
                <a:effectLst/>
              </a:rPr>
              <a:t>veniam</a:t>
            </a:r>
            <a:endParaRPr lang="en-US" sz="6000" b="1" kern="900" spc="-100">
              <a:solidFill>
                <a:schemeClr val="bg1"/>
              </a:solidFill>
              <a:latin typeface="Montserrat" pitchFamily="2" charset="77"/>
            </a:endParaRPr>
          </a:p>
        </p:txBody>
      </p:sp>
    </p:spTree>
    <p:extLst>
      <p:ext uri="{BB962C8B-B14F-4D97-AF65-F5344CB8AC3E}">
        <p14:creationId xmlns:p14="http://schemas.microsoft.com/office/powerpoint/2010/main" val="876311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5A63AAE-19D4-7E49-1119-2E3B05B4DFF5}"/>
              </a:ext>
            </a:extLst>
          </p:cNvPr>
          <p:cNvSpPr>
            <a:spLocks noGrp="1"/>
          </p:cNvSpPr>
          <p:nvPr>
            <p:ph type="ctrTitle" idx="4294967295" hasCustomPrompt="1"/>
          </p:nvPr>
        </p:nvSpPr>
        <p:spPr>
          <a:xfrm>
            <a:off x="1524000" y="1178427"/>
            <a:ext cx="9144000" cy="4501145"/>
          </a:xfrm>
        </p:spPr>
        <p:txBody>
          <a:bodyPr>
            <a:noAutofit/>
          </a:bodyPr>
          <a:lstStyle>
            <a:lvl1pPr>
              <a:lnSpc>
                <a:spcPts val="6020"/>
              </a:lnSpc>
              <a:defRPr lang="en-US" sz="4800" b="1" i="0" kern="900" spc="-100" dirty="0">
                <a:solidFill>
                  <a:schemeClr val="bg1"/>
                </a:solidFill>
                <a:latin typeface="Montserrat" pitchFamily="2" charset="77"/>
                <a:ea typeface="+mj-ea"/>
                <a:cs typeface="+mj-cs"/>
              </a:defRPr>
            </a:lvl1pPr>
          </a:lstStyle>
          <a:p>
            <a:pPr algn="ctr"/>
            <a:r>
              <a:rPr lang="en-CA">
                <a:effectLst/>
              </a:rPr>
              <a:t>Lorem ipsum dolor sit </a:t>
            </a:r>
            <a:r>
              <a:rPr lang="en-CA" err="1">
                <a:effectLst/>
              </a:rPr>
              <a:t>amet</a:t>
            </a:r>
            <a:r>
              <a:rPr lang="en-CA">
                <a:effectLst/>
              </a:rPr>
              <a:t>, </a:t>
            </a:r>
            <a:r>
              <a:rPr lang="en-CA" err="1">
                <a:effectLst/>
              </a:rPr>
              <a:t>consectetur</a:t>
            </a:r>
            <a:r>
              <a:rPr lang="en-CA">
                <a:effectLst/>
              </a:rPr>
              <a:t> </a:t>
            </a:r>
            <a:r>
              <a:rPr lang="en-CA" err="1">
                <a:effectLst/>
              </a:rPr>
              <a:t>adipiscing</a:t>
            </a:r>
            <a:r>
              <a:rPr lang="en-CA">
                <a:effectLst/>
              </a:rPr>
              <a:t> </a:t>
            </a:r>
            <a:r>
              <a:rPr lang="en-CA" err="1">
                <a:effectLst/>
              </a:rPr>
              <a:t>elit</a:t>
            </a:r>
            <a:r>
              <a:rPr lang="en-CA">
                <a:effectLst/>
              </a:rPr>
              <a:t>, sed do </a:t>
            </a:r>
            <a:r>
              <a:rPr lang="en-CA" err="1">
                <a:effectLst/>
              </a:rPr>
              <a:t>eiusmod</a:t>
            </a:r>
            <a:r>
              <a:rPr lang="en-CA">
                <a:effectLst/>
              </a:rPr>
              <a:t> </a:t>
            </a:r>
            <a:r>
              <a:rPr lang="en-CA" err="1">
                <a:effectLst/>
              </a:rPr>
              <a:t>tempor</a:t>
            </a:r>
            <a:r>
              <a:rPr lang="en-CA">
                <a:effectLst/>
              </a:rPr>
              <a:t> </a:t>
            </a:r>
            <a:r>
              <a:rPr lang="en-CA" err="1">
                <a:effectLst/>
              </a:rPr>
              <a:t>incididunt</a:t>
            </a:r>
            <a:r>
              <a:rPr lang="en-CA">
                <a:effectLst/>
              </a:rPr>
              <a:t> </a:t>
            </a:r>
            <a:r>
              <a:rPr lang="en-CA" err="1">
                <a:effectLst/>
              </a:rPr>
              <a:t>ut</a:t>
            </a:r>
            <a:r>
              <a:rPr lang="en-CA">
                <a:effectLst/>
              </a:rPr>
              <a:t> labore et </a:t>
            </a:r>
            <a:br>
              <a:rPr lang="en-CA">
                <a:effectLst/>
              </a:rPr>
            </a:br>
            <a:r>
              <a:rPr lang="en-CA">
                <a:effectLst/>
              </a:rPr>
              <a:t>dolore magna </a:t>
            </a:r>
            <a:r>
              <a:rPr lang="en-CA" err="1">
                <a:effectLst/>
              </a:rPr>
              <a:t>aliqua</a:t>
            </a:r>
            <a:r>
              <a:rPr lang="en-CA">
                <a:effectLst/>
              </a:rPr>
              <a:t>. </a:t>
            </a:r>
            <a:br>
              <a:rPr lang="en-CA">
                <a:effectLst/>
              </a:rPr>
            </a:br>
            <a:r>
              <a:rPr lang="en-CA">
                <a:effectLst/>
              </a:rPr>
              <a:t>Ut </a:t>
            </a:r>
            <a:r>
              <a:rPr lang="en-CA" err="1">
                <a:effectLst/>
              </a:rPr>
              <a:t>enim</a:t>
            </a:r>
            <a:r>
              <a:rPr lang="en-CA">
                <a:effectLst/>
              </a:rPr>
              <a:t> ad minim </a:t>
            </a:r>
            <a:r>
              <a:rPr lang="en-CA" err="1">
                <a:effectLst/>
              </a:rPr>
              <a:t>veniam</a:t>
            </a:r>
            <a:endParaRPr lang="en-US" sz="6000" b="1" kern="900" spc="-100">
              <a:solidFill>
                <a:schemeClr val="bg1"/>
              </a:solidFill>
              <a:latin typeface="Montserrat" pitchFamily="2" charset="77"/>
            </a:endParaRPr>
          </a:p>
        </p:txBody>
      </p:sp>
    </p:spTree>
    <p:extLst>
      <p:ext uri="{BB962C8B-B14F-4D97-AF65-F5344CB8AC3E}">
        <p14:creationId xmlns:p14="http://schemas.microsoft.com/office/powerpoint/2010/main" val="4264901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tx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5A63AAE-19D4-7E49-1119-2E3B05B4DFF5}"/>
              </a:ext>
            </a:extLst>
          </p:cNvPr>
          <p:cNvSpPr>
            <a:spLocks noGrp="1"/>
          </p:cNvSpPr>
          <p:nvPr>
            <p:ph type="ctrTitle" idx="4294967295" hasCustomPrompt="1"/>
          </p:nvPr>
        </p:nvSpPr>
        <p:spPr>
          <a:xfrm>
            <a:off x="1524000" y="1178427"/>
            <a:ext cx="9144000" cy="4501145"/>
          </a:xfrm>
        </p:spPr>
        <p:txBody>
          <a:bodyPr>
            <a:noAutofit/>
          </a:bodyPr>
          <a:lstStyle>
            <a:lvl1pPr>
              <a:lnSpc>
                <a:spcPts val="6020"/>
              </a:lnSpc>
              <a:defRPr lang="en-US" sz="4800" b="1" i="0" kern="900" spc="-100" dirty="0">
                <a:solidFill>
                  <a:schemeClr val="bg1"/>
                </a:solidFill>
                <a:latin typeface="Montserrat" pitchFamily="2" charset="77"/>
                <a:ea typeface="+mj-ea"/>
                <a:cs typeface="+mj-cs"/>
              </a:defRPr>
            </a:lvl1pPr>
          </a:lstStyle>
          <a:p>
            <a:pPr algn="ctr"/>
            <a:r>
              <a:rPr lang="en-CA">
                <a:effectLst/>
              </a:rPr>
              <a:t>Lorem ipsum dolor sit </a:t>
            </a:r>
            <a:r>
              <a:rPr lang="en-CA" err="1">
                <a:effectLst/>
              </a:rPr>
              <a:t>amet</a:t>
            </a:r>
            <a:r>
              <a:rPr lang="en-CA">
                <a:effectLst/>
              </a:rPr>
              <a:t>, </a:t>
            </a:r>
            <a:r>
              <a:rPr lang="en-CA" err="1">
                <a:effectLst/>
              </a:rPr>
              <a:t>consectetur</a:t>
            </a:r>
            <a:r>
              <a:rPr lang="en-CA">
                <a:effectLst/>
              </a:rPr>
              <a:t> </a:t>
            </a:r>
            <a:r>
              <a:rPr lang="en-CA" err="1">
                <a:effectLst/>
              </a:rPr>
              <a:t>adipiscing</a:t>
            </a:r>
            <a:r>
              <a:rPr lang="en-CA">
                <a:effectLst/>
              </a:rPr>
              <a:t> </a:t>
            </a:r>
            <a:r>
              <a:rPr lang="en-CA" err="1">
                <a:effectLst/>
              </a:rPr>
              <a:t>elit</a:t>
            </a:r>
            <a:r>
              <a:rPr lang="en-CA">
                <a:effectLst/>
              </a:rPr>
              <a:t>, sed do </a:t>
            </a:r>
            <a:r>
              <a:rPr lang="en-CA" err="1">
                <a:effectLst/>
              </a:rPr>
              <a:t>eiusmod</a:t>
            </a:r>
            <a:r>
              <a:rPr lang="en-CA">
                <a:effectLst/>
              </a:rPr>
              <a:t> </a:t>
            </a:r>
            <a:r>
              <a:rPr lang="en-CA" err="1">
                <a:effectLst/>
              </a:rPr>
              <a:t>tempor</a:t>
            </a:r>
            <a:r>
              <a:rPr lang="en-CA">
                <a:effectLst/>
              </a:rPr>
              <a:t> </a:t>
            </a:r>
            <a:r>
              <a:rPr lang="en-CA" err="1">
                <a:effectLst/>
              </a:rPr>
              <a:t>incididunt</a:t>
            </a:r>
            <a:r>
              <a:rPr lang="en-CA">
                <a:effectLst/>
              </a:rPr>
              <a:t> </a:t>
            </a:r>
            <a:r>
              <a:rPr lang="en-CA" err="1">
                <a:effectLst/>
              </a:rPr>
              <a:t>ut</a:t>
            </a:r>
            <a:r>
              <a:rPr lang="en-CA">
                <a:effectLst/>
              </a:rPr>
              <a:t> labore et </a:t>
            </a:r>
            <a:br>
              <a:rPr lang="en-CA">
                <a:effectLst/>
              </a:rPr>
            </a:br>
            <a:r>
              <a:rPr lang="en-CA">
                <a:effectLst/>
              </a:rPr>
              <a:t>dolore magna </a:t>
            </a:r>
            <a:r>
              <a:rPr lang="en-CA" err="1">
                <a:effectLst/>
              </a:rPr>
              <a:t>aliqua</a:t>
            </a:r>
            <a:r>
              <a:rPr lang="en-CA">
                <a:effectLst/>
              </a:rPr>
              <a:t>. </a:t>
            </a:r>
            <a:br>
              <a:rPr lang="en-CA">
                <a:effectLst/>
              </a:rPr>
            </a:br>
            <a:r>
              <a:rPr lang="en-CA">
                <a:effectLst/>
              </a:rPr>
              <a:t>Ut </a:t>
            </a:r>
            <a:r>
              <a:rPr lang="en-CA" err="1">
                <a:effectLst/>
              </a:rPr>
              <a:t>enim</a:t>
            </a:r>
            <a:r>
              <a:rPr lang="en-CA">
                <a:effectLst/>
              </a:rPr>
              <a:t> ad minim </a:t>
            </a:r>
            <a:r>
              <a:rPr lang="en-CA" err="1">
                <a:effectLst/>
              </a:rPr>
              <a:t>veniam</a:t>
            </a:r>
            <a:endParaRPr lang="en-US" sz="6000" b="1" kern="900" spc="-100">
              <a:solidFill>
                <a:schemeClr val="bg1"/>
              </a:solidFill>
              <a:latin typeface="Montserrat" pitchFamily="2" charset="77"/>
            </a:endParaRPr>
          </a:p>
        </p:txBody>
      </p:sp>
    </p:spTree>
    <p:extLst>
      <p:ext uri="{BB962C8B-B14F-4D97-AF65-F5344CB8AC3E}">
        <p14:creationId xmlns:p14="http://schemas.microsoft.com/office/powerpoint/2010/main" val="3331435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2C33C66-7BF2-2607-412F-4013840C52D4}"/>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772312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11574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3F851-56F9-CD7E-DE19-AF5DD46DFE21}"/>
              </a:ext>
            </a:extLst>
          </p:cNvPr>
          <p:cNvPicPr>
            <a:picLocks noChangeAspect="1"/>
          </p:cNvPicPr>
          <p:nvPr userDrawn="1"/>
        </p:nvPicPr>
        <p:blipFill>
          <a:blip r:embed="rId2"/>
          <a:stretch>
            <a:fillRect/>
          </a:stretch>
        </p:blipFill>
        <p:spPr>
          <a:xfrm>
            <a:off x="215949" y="236705"/>
            <a:ext cx="11766786" cy="6409754"/>
          </a:xfrm>
          <a:prstGeom prst="rect">
            <a:avLst/>
          </a:prstGeom>
        </p:spPr>
      </p:pic>
    </p:spTree>
    <p:extLst>
      <p:ext uri="{BB962C8B-B14F-4D97-AF65-F5344CB8AC3E}">
        <p14:creationId xmlns:p14="http://schemas.microsoft.com/office/powerpoint/2010/main" val="423962777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3.xml"/><Relationship Id="rId1" Type="http://schemas.openxmlformats.org/officeDocument/2006/relationships/slideLayout" Target="../slideLayouts/slideLayout14.xml"/><Relationship Id="rId5" Type="http://schemas.openxmlformats.org/officeDocument/2006/relationships/image" Target="../media/image10.jpg"/><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A68AE8-F3C1-82D7-E3D4-83D89DCDA5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7FA3BF-9EC1-54E3-420C-C412EAE8D2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F1AF5A-03AD-698F-1097-99D333A8EA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rimson Pro Medium" pitchFamily="2" charset="77"/>
              </a:defRPr>
            </a:lvl1pPr>
          </a:lstStyle>
          <a:p>
            <a:fld id="{62CCFB6D-AF48-D940-896B-E81C50E10435}" type="datetimeFigureOut">
              <a:rPr lang="en-US" smtClean="0"/>
              <a:pPr/>
              <a:t>6/23/2025</a:t>
            </a:fld>
            <a:endParaRPr lang="en-US"/>
          </a:p>
        </p:txBody>
      </p:sp>
      <p:sp>
        <p:nvSpPr>
          <p:cNvPr id="5" name="Footer Placeholder 4">
            <a:extLst>
              <a:ext uri="{FF2B5EF4-FFF2-40B4-BE49-F238E27FC236}">
                <a16:creationId xmlns:a16="http://schemas.microsoft.com/office/drawing/2014/main" id="{0CE83A74-060C-A79E-D385-BAC4DE9101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rimson Pro Medium" pitchFamily="2" charset="77"/>
              </a:defRPr>
            </a:lvl1pPr>
          </a:lstStyle>
          <a:p>
            <a:endParaRPr lang="en-US"/>
          </a:p>
        </p:txBody>
      </p:sp>
      <p:sp>
        <p:nvSpPr>
          <p:cNvPr id="6" name="Slide Number Placeholder 5">
            <a:extLst>
              <a:ext uri="{FF2B5EF4-FFF2-40B4-BE49-F238E27FC236}">
                <a16:creationId xmlns:a16="http://schemas.microsoft.com/office/drawing/2014/main" id="{4CCE5FF7-6EE4-38F5-1BCA-9401DF2691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rimson Pro Medium" pitchFamily="2" charset="77"/>
              </a:defRPr>
            </a:lvl1pPr>
          </a:lstStyle>
          <a:p>
            <a:fld id="{6B0309D5-EC6C-3D47-BC95-40748AF7DBAA}" type="slidenum">
              <a:rPr lang="en-US" smtClean="0"/>
              <a:pPr/>
              <a:t>‹#›</a:t>
            </a:fld>
            <a:endParaRPr lang="en-US"/>
          </a:p>
        </p:txBody>
      </p:sp>
    </p:spTree>
    <p:extLst>
      <p:ext uri="{BB962C8B-B14F-4D97-AF65-F5344CB8AC3E}">
        <p14:creationId xmlns:p14="http://schemas.microsoft.com/office/powerpoint/2010/main" val="2180071260"/>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60" r:id="rId3"/>
    <p:sldLayoutId id="2147483661" r:id="rId4"/>
    <p:sldLayoutId id="2147483673" r:id="rId5"/>
    <p:sldLayoutId id="2147483671" r:id="rId6"/>
    <p:sldLayoutId id="2147483672" r:id="rId7"/>
    <p:sldLayoutId id="2147483666" r:id="rId8"/>
    <p:sldLayoutId id="2147483667" r:id="rId9"/>
  </p:sldLayoutIdLst>
  <p:txStyles>
    <p:title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spc="30" baseline="0">
          <a:solidFill>
            <a:schemeClr val="tx1"/>
          </a:solidFill>
          <a:latin typeface="Crimson Pro Medium"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26402" y="305117"/>
            <a:ext cx="4233544" cy="820483"/>
          </a:xfrm>
          <a:prstGeom prst="rect">
            <a:avLst/>
          </a:prstGeom>
        </p:spPr>
        <p:txBody>
          <a:bodyPr wrap="square" lIns="0" tIns="0" rIns="0" bIns="0">
            <a:spAutoFit/>
          </a:bodyPr>
          <a:lstStyle>
            <a:lvl1pPr>
              <a:defRPr sz="1850" b="1" i="0">
                <a:solidFill>
                  <a:srgbClr val="431F20"/>
                </a:solidFill>
                <a:latin typeface="Century Gothic"/>
                <a:cs typeface="Century Gothic"/>
              </a:defRPr>
            </a:lvl1pPr>
          </a:lstStyle>
          <a:p>
            <a:endParaRPr/>
          </a:p>
        </p:txBody>
      </p:sp>
      <p:sp>
        <p:nvSpPr>
          <p:cNvPr id="3" name="Holder 3"/>
          <p:cNvSpPr>
            <a:spLocks noGrp="1"/>
          </p:cNvSpPr>
          <p:nvPr>
            <p:ph type="body" idx="1"/>
          </p:nvPr>
        </p:nvSpPr>
        <p:spPr>
          <a:xfrm>
            <a:off x="1060767" y="2764853"/>
            <a:ext cx="4932045" cy="3587750"/>
          </a:xfrm>
          <a:prstGeom prst="rect">
            <a:avLst/>
          </a:prstGeom>
        </p:spPr>
        <p:txBody>
          <a:bodyPr wrap="square" lIns="0" tIns="0" rIns="0" bIns="0">
            <a:spAutoFit/>
          </a:bodyPr>
          <a:lstStyle>
            <a:lvl1pPr>
              <a:defRPr sz="2000" b="1" i="0">
                <a:solidFill>
                  <a:srgbClr val="431F20"/>
                </a:solidFill>
                <a:latin typeface="Century Gothic"/>
                <a:cs typeface="Century Gothic"/>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6/23/2025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3" r:id="rId1"/>
    <p:sldLayoutId id="2147483665" r:id="rId2"/>
    <p:sldLayoutId id="2147483664" r:id="rId3"/>
    <p:sldLayoutId id="2147483662" r:id="rId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3" cstate="print"/>
          <a:stretch>
            <a:fillRect/>
          </a:stretch>
        </p:blipFill>
        <p:spPr>
          <a:xfrm>
            <a:off x="0" y="0"/>
            <a:ext cx="4037825" cy="6858000"/>
          </a:xfrm>
          <a:prstGeom prst="rect">
            <a:avLst/>
          </a:prstGeom>
        </p:spPr>
      </p:pic>
      <p:pic>
        <p:nvPicPr>
          <p:cNvPr id="17" name="bg object 17"/>
          <p:cNvPicPr/>
          <p:nvPr/>
        </p:nvPicPr>
        <p:blipFill>
          <a:blip r:embed="rId4" cstate="print"/>
          <a:stretch>
            <a:fillRect/>
          </a:stretch>
        </p:blipFill>
        <p:spPr>
          <a:xfrm>
            <a:off x="11823" y="10138"/>
            <a:ext cx="2298700" cy="6847861"/>
          </a:xfrm>
          <a:prstGeom prst="rect">
            <a:avLst/>
          </a:prstGeom>
        </p:spPr>
      </p:pic>
      <p:pic>
        <p:nvPicPr>
          <p:cNvPr id="18" name="bg object 18"/>
          <p:cNvPicPr/>
          <p:nvPr/>
        </p:nvPicPr>
        <p:blipFill>
          <a:blip r:embed="rId5" cstate="print"/>
          <a:stretch>
            <a:fillRect/>
          </a:stretch>
        </p:blipFill>
        <p:spPr>
          <a:xfrm>
            <a:off x="2029193" y="8153"/>
            <a:ext cx="2020443" cy="6849846"/>
          </a:xfrm>
          <a:prstGeom prst="rect">
            <a:avLst/>
          </a:prstGeom>
        </p:spPr>
      </p:pic>
      <p:sp>
        <p:nvSpPr>
          <p:cNvPr id="2" name="Holder 2"/>
          <p:cNvSpPr>
            <a:spLocks noGrp="1"/>
          </p:cNvSpPr>
          <p:nvPr>
            <p:ph type="title"/>
          </p:nvPr>
        </p:nvSpPr>
        <p:spPr>
          <a:xfrm>
            <a:off x="4757336" y="2079875"/>
            <a:ext cx="1132839" cy="193675"/>
          </a:xfrm>
          <a:prstGeom prst="rect">
            <a:avLst/>
          </a:prstGeom>
        </p:spPr>
        <p:txBody>
          <a:bodyPr wrap="square" lIns="0" tIns="0" rIns="0" bIns="0">
            <a:spAutoFit/>
          </a:bodyPr>
          <a:lstStyle>
            <a:lvl1pPr>
              <a:defRPr sz="1100" b="1" i="0">
                <a:solidFill>
                  <a:srgbClr val="431F20"/>
                </a:solidFill>
                <a:latin typeface="Calibri"/>
                <a:cs typeface="Calibri"/>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6/23/2025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2.sv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30.jp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2.jp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4.jp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62.png"/><Relationship Id="rId11" Type="http://schemas.openxmlformats.org/officeDocument/2006/relationships/image" Target="../media/image67.jpg"/><Relationship Id="rId5" Type="http://schemas.openxmlformats.org/officeDocument/2006/relationships/image" Target="../media/image61.png"/><Relationship Id="rId10" Type="http://schemas.openxmlformats.org/officeDocument/2006/relationships/image" Target="../media/image66.jpg"/><Relationship Id="rId4" Type="http://schemas.openxmlformats.org/officeDocument/2006/relationships/image" Target="../media/image60.png"/><Relationship Id="rId9"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b8IpVe0QSAQ" TargetMode="External"/><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2.svg"/></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4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notesSlide" Target="../notesSlides/notesSlide51.xml"/><Relationship Id="rId16" Type="http://schemas.openxmlformats.org/officeDocument/2006/relationships/image" Target="../media/image95.png"/><Relationship Id="rId1" Type="http://schemas.openxmlformats.org/officeDocument/2006/relationships/slideLayout" Target="../slideLayouts/slideLayout9.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89.png"/><Relationship Id="rId26" Type="http://schemas.openxmlformats.org/officeDocument/2006/relationships/image" Target="../media/image105.png"/><Relationship Id="rId3" Type="http://schemas.openxmlformats.org/officeDocument/2006/relationships/tags" Target="../tags/tag3.xml"/><Relationship Id="rId21" Type="http://schemas.openxmlformats.org/officeDocument/2006/relationships/image" Target="../media/image93.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100.png"/><Relationship Id="rId25" Type="http://schemas.openxmlformats.org/officeDocument/2006/relationships/image" Target="../media/image104.png"/><Relationship Id="rId2" Type="http://schemas.openxmlformats.org/officeDocument/2006/relationships/tags" Target="../tags/tag2.xml"/><Relationship Id="rId16" Type="http://schemas.openxmlformats.org/officeDocument/2006/relationships/image" Target="../media/image99.png"/><Relationship Id="rId20" Type="http://schemas.openxmlformats.org/officeDocument/2006/relationships/image" Target="../media/image96.png"/><Relationship Id="rId29" Type="http://schemas.openxmlformats.org/officeDocument/2006/relationships/image" Target="../media/image107.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103.png"/><Relationship Id="rId5" Type="http://schemas.openxmlformats.org/officeDocument/2006/relationships/tags" Target="../tags/tag5.xml"/><Relationship Id="rId15" Type="http://schemas.openxmlformats.org/officeDocument/2006/relationships/notesSlide" Target="../notesSlides/notesSlide55.xml"/><Relationship Id="rId23" Type="http://schemas.openxmlformats.org/officeDocument/2006/relationships/image" Target="../media/image102.png"/><Relationship Id="rId28" Type="http://schemas.openxmlformats.org/officeDocument/2006/relationships/image" Target="../media/image106.png"/><Relationship Id="rId10" Type="http://schemas.openxmlformats.org/officeDocument/2006/relationships/tags" Target="../tags/tag10.xml"/><Relationship Id="rId19" Type="http://schemas.openxmlformats.org/officeDocument/2006/relationships/image" Target="../media/image92.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9.xml"/><Relationship Id="rId22" Type="http://schemas.openxmlformats.org/officeDocument/2006/relationships/image" Target="../media/image101.png"/><Relationship Id="rId27" Type="http://schemas.openxmlformats.org/officeDocument/2006/relationships/image" Target="../media/image8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24053-9228-0B84-9F6A-B95C12D9F0E4}"/>
              </a:ext>
            </a:extLst>
          </p:cNvPr>
          <p:cNvSpPr>
            <a:spLocks noGrp="1"/>
          </p:cNvSpPr>
          <p:nvPr>
            <p:ph type="ctrTitle" idx="4294967295"/>
          </p:nvPr>
        </p:nvSpPr>
        <p:spPr>
          <a:xfrm>
            <a:off x="1647373" y="3429000"/>
            <a:ext cx="9144000" cy="1655762"/>
          </a:xfrm>
        </p:spPr>
        <p:txBody>
          <a:bodyPr>
            <a:normAutofit fontScale="90000"/>
          </a:bodyPr>
          <a:lstStyle/>
          <a:p>
            <a:r>
              <a:rPr lang="en-US" sz="6000" dirty="0">
                <a:solidFill>
                  <a:schemeClr val="bg1"/>
                </a:solidFill>
              </a:rPr>
              <a:t>Rebuilding Trust: A Shared Foundation for Resilient Food Systems</a:t>
            </a:r>
            <a:endParaRPr lang="en-US" sz="6000" b="1" kern="900" spc="-100" dirty="0">
              <a:solidFill>
                <a:schemeClr val="bg1"/>
              </a:solidFill>
              <a:latin typeface="Montserrat"/>
            </a:endParaRPr>
          </a:p>
        </p:txBody>
      </p:sp>
      <p:pic>
        <p:nvPicPr>
          <p:cNvPr id="3" name="Picture 2" descr="A logo of a restaurant&#10;&#10;AI-generated content may be incorrect.">
            <a:extLst>
              <a:ext uri="{FF2B5EF4-FFF2-40B4-BE49-F238E27FC236}">
                <a16:creationId xmlns:a16="http://schemas.microsoft.com/office/drawing/2014/main" id="{F7AA742B-E07A-D411-03E9-FD167473E337}"/>
              </a:ext>
            </a:extLst>
          </p:cNvPr>
          <p:cNvPicPr>
            <a:picLocks noChangeAspect="1"/>
          </p:cNvPicPr>
          <p:nvPr/>
        </p:nvPicPr>
        <p:blipFill>
          <a:blip r:embed="rId3"/>
          <a:stretch>
            <a:fillRect/>
          </a:stretch>
        </p:blipFill>
        <p:spPr>
          <a:xfrm>
            <a:off x="3208158" y="777544"/>
            <a:ext cx="6030568" cy="1469059"/>
          </a:xfrm>
          <a:prstGeom prst="rect">
            <a:avLst/>
          </a:prstGeom>
        </p:spPr>
      </p:pic>
    </p:spTree>
    <p:extLst>
      <p:ext uri="{BB962C8B-B14F-4D97-AF65-F5344CB8AC3E}">
        <p14:creationId xmlns:p14="http://schemas.microsoft.com/office/powerpoint/2010/main" val="1153990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30EA158-2CF2-D549-4595-0AF35E021597}"/>
              </a:ext>
            </a:extLst>
          </p:cNvPr>
          <p:cNvGrpSpPr>
            <a:grpSpLocks noGrp="1" noUngrp="1" noRot="1" noMove="1" noResize="1"/>
          </p:cNvGrpSpPr>
          <p:nvPr/>
        </p:nvGrpSpPr>
        <p:grpSpPr>
          <a:xfrm>
            <a:off x="11814" y="8145"/>
            <a:ext cx="4037826" cy="6859993"/>
            <a:chOff x="11814" y="8145"/>
            <a:chExt cx="4037826" cy="6859993"/>
          </a:xfrm>
        </p:grpSpPr>
        <p:pic>
          <p:nvPicPr>
            <p:cNvPr id="9" name="Picture 8" descr="A red rectangle with a red border&#10;&#10;AI-generated content may be incorrect.">
              <a:extLst>
                <a:ext uri="{FF2B5EF4-FFF2-40B4-BE49-F238E27FC236}">
                  <a16:creationId xmlns:a16="http://schemas.microsoft.com/office/drawing/2014/main" id="{4F8D4EBA-32B9-793A-541B-D4537491123C}"/>
                </a:ext>
              </a:extLst>
            </p:cNvPr>
            <p:cNvPicPr>
              <a:picLocks noGrp="1" noRot="1" noChangeAspect="1" noMove="1" noResize="1" noEditPoints="1" noAdjustHandles="1" noChangeArrowheads="1" noChangeShapeType="1" noCrop="1"/>
            </p:cNvPicPr>
            <p:nvPr/>
          </p:nvPicPr>
          <p:blipFill>
            <a:blip r:embed="rId3"/>
            <a:srcRect r="81122"/>
            <a:stretch/>
          </p:blipFill>
          <p:spPr>
            <a:xfrm>
              <a:off x="11814" y="10138"/>
              <a:ext cx="2301618" cy="6858000"/>
            </a:xfrm>
            <a:prstGeom prst="rect">
              <a:avLst/>
            </a:prstGeom>
          </p:spPr>
        </p:pic>
        <p:pic>
          <p:nvPicPr>
            <p:cNvPr id="11" name="Picture 10" descr="A red rectangle with a red border&#10;&#10;AI-generated content may be incorrect.">
              <a:extLst>
                <a:ext uri="{FF2B5EF4-FFF2-40B4-BE49-F238E27FC236}">
                  <a16:creationId xmlns:a16="http://schemas.microsoft.com/office/drawing/2014/main" id="{B2644765-F0C6-7DFB-426A-333CCDA1B928}"/>
                </a:ext>
              </a:extLst>
            </p:cNvPr>
            <p:cNvPicPr>
              <a:picLocks noGrp="1" noRot="1" noChangeAspect="1" noMove="1" noResize="1" noEditPoints="1" noAdjustHandles="1" noChangeArrowheads="1" noChangeShapeType="1" noCrop="1"/>
            </p:cNvPicPr>
            <p:nvPr/>
          </p:nvPicPr>
          <p:blipFill>
            <a:blip r:embed="rId3"/>
            <a:srcRect l="83404" r="24"/>
            <a:stretch/>
          </p:blipFill>
          <p:spPr>
            <a:xfrm>
              <a:off x="2029194" y="8145"/>
              <a:ext cx="2020446" cy="6858000"/>
            </a:xfrm>
            <a:prstGeom prst="rect">
              <a:avLst/>
            </a:prstGeom>
          </p:spPr>
        </p:pic>
      </p:grpSp>
      <p:sp>
        <p:nvSpPr>
          <p:cNvPr id="2" name="object 2">
            <a:extLst>
              <a:ext uri="{FF2B5EF4-FFF2-40B4-BE49-F238E27FC236}">
                <a16:creationId xmlns:a16="http://schemas.microsoft.com/office/drawing/2014/main" id="{887AA6E6-1ACF-205B-CD33-916E870A140F}"/>
              </a:ext>
            </a:extLst>
          </p:cNvPr>
          <p:cNvSpPr txBox="1">
            <a:spLocks/>
          </p:cNvSpPr>
          <p:nvPr/>
        </p:nvSpPr>
        <p:spPr>
          <a:xfrm>
            <a:off x="466722" y="586855"/>
            <a:ext cx="3201366" cy="3387497"/>
          </a:xfrm>
          <a:prstGeom prst="rect">
            <a:avLst/>
          </a:prstGeom>
        </p:spPr>
        <p:txBody>
          <a:bodyPr vert="horz" lIns="91440" tIns="45720" rIns="91440" bIns="45720" rtlCol="0" anchor="b">
            <a:norm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marL="12700" algn="l">
              <a:lnSpc>
                <a:spcPct val="100000"/>
              </a:lnSpc>
              <a:spcAft>
                <a:spcPts val="600"/>
              </a:spcAft>
            </a:pPr>
            <a:r>
              <a:rPr lang="en-US" sz="4000" b="1" kern="1200" spc="-100" dirty="0">
                <a:solidFill>
                  <a:srgbClr val="FFFFFF"/>
                </a:solidFill>
                <a:latin typeface="Montserrat" panose="00000500000000000000" pitchFamily="2" charset="0"/>
              </a:rPr>
              <a:t>Innovation: A Unifying Narrative</a:t>
            </a:r>
          </a:p>
        </p:txBody>
      </p:sp>
      <p:sp>
        <p:nvSpPr>
          <p:cNvPr id="3" name="Title 1">
            <a:extLst>
              <a:ext uri="{FF2B5EF4-FFF2-40B4-BE49-F238E27FC236}">
                <a16:creationId xmlns:a16="http://schemas.microsoft.com/office/drawing/2014/main" id="{487CD301-9476-C439-5129-F73BE04F8106}"/>
              </a:ext>
            </a:extLst>
          </p:cNvPr>
          <p:cNvSpPr txBox="1">
            <a:spLocks/>
          </p:cNvSpPr>
          <p:nvPr/>
        </p:nvSpPr>
        <p:spPr>
          <a:xfrm>
            <a:off x="4692955" y="649480"/>
            <a:ext cx="6555347" cy="5989064"/>
          </a:xfrm>
          <a:prstGeom prst="rect">
            <a:avLst/>
          </a:prstGeom>
        </p:spPr>
        <p:txBody>
          <a:bodyPr vert="horz" lIns="91440" tIns="45720" rIns="91440" bIns="45720" rtlCol="0" anchor="ctr">
            <a:normAutofit fontScale="85000" lnSpcReduction="20000"/>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120000"/>
              </a:lnSpc>
              <a:spcBef>
                <a:spcPts val="1000"/>
              </a:spcBef>
            </a:pPr>
            <a:r>
              <a:rPr lang="en-US" sz="2000" b="0" dirty="0">
                <a:ea typeface="+mn-ea"/>
                <a:cs typeface="+mn-cs"/>
              </a:rPr>
              <a:t>Unifies the sector</a:t>
            </a:r>
          </a:p>
          <a:p>
            <a:pPr algn="l">
              <a:lnSpc>
                <a:spcPct val="120000"/>
              </a:lnSpc>
              <a:spcBef>
                <a:spcPts val="1000"/>
              </a:spcBef>
            </a:pPr>
            <a:r>
              <a:rPr lang="en-US" sz="2000" b="0" dirty="0">
                <a:ea typeface="+mn-ea"/>
                <a:cs typeface="+mn-cs"/>
              </a:rPr>
              <a:t>Core to Canada's food system: drives resilience, adaptation, and prosperity</a:t>
            </a:r>
          </a:p>
          <a:p>
            <a:pPr algn="l">
              <a:lnSpc>
                <a:spcPct val="120000"/>
              </a:lnSpc>
              <a:spcBef>
                <a:spcPts val="1000"/>
              </a:spcBef>
            </a:pPr>
            <a:r>
              <a:rPr lang="en-US" sz="2000" b="0" dirty="0">
                <a:ea typeface="+mn-ea"/>
                <a:cs typeface="+mn-cs"/>
              </a:rPr>
              <a:t>Unifying, forward-looking message Canadians support—linked to solutions, sustainability, and jobs</a:t>
            </a:r>
          </a:p>
          <a:p>
            <a:pPr algn="l">
              <a:lnSpc>
                <a:spcPct val="120000"/>
              </a:lnSpc>
              <a:spcBef>
                <a:spcPts val="1000"/>
              </a:spcBef>
            </a:pPr>
            <a:r>
              <a:rPr lang="en-US" sz="2000" b="0" dirty="0">
                <a:ea typeface="+mn-ea"/>
                <a:cs typeface="+mn-cs"/>
              </a:rPr>
              <a:t>But: “Innovation” alone can feel abstract or risky to consumers, so we must focus on outcomes: what does our ability to innovate deliver for Canadians?</a:t>
            </a:r>
          </a:p>
          <a:p>
            <a:pPr algn="l">
              <a:lnSpc>
                <a:spcPct val="120000"/>
              </a:lnSpc>
              <a:spcBef>
                <a:spcPts val="1000"/>
              </a:spcBef>
            </a:pPr>
            <a:endParaRPr lang="en-US" sz="2000" dirty="0">
              <a:ea typeface="+mn-ea"/>
              <a:cs typeface="+mn-cs"/>
            </a:endParaRPr>
          </a:p>
          <a:p>
            <a:pPr algn="l">
              <a:lnSpc>
                <a:spcPct val="120000"/>
              </a:lnSpc>
              <a:spcBef>
                <a:spcPts val="1000"/>
              </a:spcBef>
            </a:pPr>
            <a:r>
              <a:rPr lang="en-US" sz="2000" b="1" dirty="0">
                <a:ea typeface="+mn-ea"/>
                <a:cs typeface="+mn-cs"/>
              </a:rPr>
              <a:t>Message strategy</a:t>
            </a:r>
            <a:r>
              <a:rPr lang="en-US" sz="2000" dirty="0">
                <a:ea typeface="+mn-ea"/>
                <a:cs typeface="+mn-cs"/>
              </a:rPr>
              <a:t>:</a:t>
            </a:r>
          </a:p>
          <a:p>
            <a:pPr marL="0" lvl="1" indent="-228600">
              <a:lnSpc>
                <a:spcPct val="120000"/>
              </a:lnSpc>
              <a:spcBef>
                <a:spcPts val="1000"/>
              </a:spcBef>
              <a:buFont typeface="Arial" panose="020B0604020202020204" pitchFamily="34" charset="0"/>
              <a:buChar char="•"/>
            </a:pPr>
            <a:r>
              <a:rPr lang="en-US" sz="2000" dirty="0">
                <a:latin typeface="Montserrat" pitchFamily="2" charset="77"/>
              </a:rPr>
              <a:t>Innovation is the means, not the message</a:t>
            </a:r>
          </a:p>
          <a:p>
            <a:pPr marL="0" lvl="1" indent="-228600">
              <a:lnSpc>
                <a:spcPct val="120000"/>
              </a:lnSpc>
              <a:spcBef>
                <a:spcPts val="1000"/>
              </a:spcBef>
              <a:buFont typeface="Arial" panose="020B0604020202020204" pitchFamily="34" charset="0"/>
              <a:buChar char="•"/>
            </a:pPr>
            <a:r>
              <a:rPr lang="en-US" sz="2000" dirty="0">
                <a:latin typeface="Montserrat" pitchFamily="2" charset="77"/>
              </a:rPr>
              <a:t>Ground in real-world examples</a:t>
            </a:r>
          </a:p>
          <a:p>
            <a:pPr marL="0" lvl="1" indent="-228600">
              <a:lnSpc>
                <a:spcPct val="120000"/>
              </a:lnSpc>
              <a:spcBef>
                <a:spcPts val="1000"/>
              </a:spcBef>
              <a:buFont typeface="Arial" panose="020B0604020202020204" pitchFamily="34" charset="0"/>
              <a:buChar char="•"/>
            </a:pPr>
            <a:r>
              <a:rPr lang="en-US" sz="2000" dirty="0">
                <a:latin typeface="Montserrat" pitchFamily="2" charset="77"/>
              </a:rPr>
              <a:t>Leading with benefits builds trust</a:t>
            </a:r>
          </a:p>
          <a:p>
            <a:pPr indent="-228600" algn="l">
              <a:lnSpc>
                <a:spcPct val="120000"/>
              </a:lnSpc>
              <a:spcBef>
                <a:spcPts val="1000"/>
              </a:spcBef>
              <a:buFont typeface="Arial" panose="020B0604020202020204" pitchFamily="34" charset="0"/>
              <a:buChar char="•"/>
            </a:pPr>
            <a:endParaRPr lang="en-US" sz="2000" dirty="0">
              <a:ea typeface="+mn-ea"/>
              <a:cs typeface="+mn-cs"/>
            </a:endParaRPr>
          </a:p>
          <a:p>
            <a:pPr algn="l">
              <a:lnSpc>
                <a:spcPct val="120000"/>
              </a:lnSpc>
              <a:spcBef>
                <a:spcPts val="1000"/>
              </a:spcBef>
            </a:pPr>
            <a:r>
              <a:rPr lang="en-US" sz="2600" dirty="0"/>
              <a:t>Final Takeaway: </a:t>
            </a:r>
          </a:p>
          <a:p>
            <a:pPr algn="l">
              <a:lnSpc>
                <a:spcPct val="120000"/>
              </a:lnSpc>
              <a:spcBef>
                <a:spcPts val="1000"/>
              </a:spcBef>
            </a:pPr>
            <a:r>
              <a:rPr lang="en-US" sz="2600" dirty="0"/>
              <a:t>Outcomes Are the Hook, Trust Is the Goal </a:t>
            </a:r>
            <a:endParaRPr lang="en-US" sz="5200" dirty="0">
              <a:ea typeface="+mn-ea"/>
              <a:cs typeface="+mn-cs"/>
            </a:endParaRPr>
          </a:p>
        </p:txBody>
      </p:sp>
    </p:spTree>
    <p:extLst>
      <p:ext uri="{BB962C8B-B14F-4D97-AF65-F5344CB8AC3E}">
        <p14:creationId xmlns:p14="http://schemas.microsoft.com/office/powerpoint/2010/main" val="320365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0D06D1E-B5A8-7C5B-D4B6-581482EC6F90}"/>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B0DC80D4-39FC-FBD8-0DB2-55A7F21E7B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57766" y="1786733"/>
            <a:ext cx="5476461" cy="2738231"/>
          </a:xfrm>
          <a:prstGeom prst="rect">
            <a:avLst/>
          </a:prstGeom>
        </p:spPr>
      </p:pic>
      <p:sp>
        <p:nvSpPr>
          <p:cNvPr id="2" name="TextBox 1">
            <a:extLst>
              <a:ext uri="{FF2B5EF4-FFF2-40B4-BE49-F238E27FC236}">
                <a16:creationId xmlns:a16="http://schemas.microsoft.com/office/drawing/2014/main" id="{D6237F33-B5C7-1B4F-6485-92C8F49D14F3}"/>
              </a:ext>
            </a:extLst>
          </p:cNvPr>
          <p:cNvSpPr txBox="1"/>
          <p:nvPr/>
        </p:nvSpPr>
        <p:spPr>
          <a:xfrm>
            <a:off x="2541810" y="4345968"/>
            <a:ext cx="7108371" cy="630942"/>
          </a:xfrm>
          <a:prstGeom prst="rect">
            <a:avLst/>
          </a:prstGeom>
          <a:noFill/>
        </p:spPr>
        <p:txBody>
          <a:bodyPr wrap="square" rtlCol="0">
            <a:spAutoFit/>
          </a:bodyPr>
          <a:lstStyle/>
          <a:p>
            <a:pPr algn="ctr"/>
            <a:r>
              <a:rPr lang="en-US" sz="3500" b="1">
                <a:solidFill>
                  <a:schemeClr val="bg1"/>
                </a:solidFill>
                <a:latin typeface="Montserrat" panose="00000500000000000000" pitchFamily="2" charset="0"/>
              </a:rPr>
              <a:t>Our Food. Our Future.</a:t>
            </a:r>
            <a:endParaRPr lang="en-US" sz="3500" b="1">
              <a:latin typeface="Montserrat" panose="00000500000000000000" pitchFamily="2" charset="0"/>
            </a:endParaRPr>
          </a:p>
        </p:txBody>
      </p:sp>
      <p:sp>
        <p:nvSpPr>
          <p:cNvPr id="3" name="TextBox 2">
            <a:extLst>
              <a:ext uri="{FF2B5EF4-FFF2-40B4-BE49-F238E27FC236}">
                <a16:creationId xmlns:a16="http://schemas.microsoft.com/office/drawing/2014/main" id="{B80FFB3D-A773-19F0-74B2-C8B28E6635BE}"/>
              </a:ext>
            </a:extLst>
          </p:cNvPr>
          <p:cNvSpPr txBox="1"/>
          <p:nvPr/>
        </p:nvSpPr>
        <p:spPr>
          <a:xfrm>
            <a:off x="2329543" y="1173204"/>
            <a:ext cx="7108371" cy="477054"/>
          </a:xfrm>
          <a:prstGeom prst="rect">
            <a:avLst/>
          </a:prstGeom>
          <a:noFill/>
        </p:spPr>
        <p:txBody>
          <a:bodyPr wrap="square" rtlCol="0">
            <a:spAutoFit/>
          </a:bodyPr>
          <a:lstStyle/>
          <a:p>
            <a:pPr algn="ctr"/>
            <a:r>
              <a:rPr lang="en-US" sz="2500" b="1">
                <a:solidFill>
                  <a:schemeClr val="bg1"/>
                </a:solidFill>
                <a:latin typeface="Montserrat" panose="00000500000000000000" pitchFamily="2" charset="0"/>
              </a:rPr>
              <a:t>Introducing</a:t>
            </a:r>
            <a:endParaRPr lang="en-US" sz="2500" b="1">
              <a:latin typeface="Montserrat" panose="00000500000000000000" pitchFamily="2" charset="0"/>
            </a:endParaRPr>
          </a:p>
        </p:txBody>
      </p:sp>
    </p:spTree>
    <p:extLst>
      <p:ext uri="{BB962C8B-B14F-4D97-AF65-F5344CB8AC3E}">
        <p14:creationId xmlns:p14="http://schemas.microsoft.com/office/powerpoint/2010/main" val="2230996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4C269-B7D6-A468-F7CA-522A3AEB1200}"/>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7C8ABCBC-2958-D8BF-C113-5B370E9295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4362" y="2376301"/>
            <a:ext cx="4210793" cy="2105397"/>
          </a:xfrm>
          <a:prstGeom prst="rect">
            <a:avLst/>
          </a:prstGeom>
        </p:spPr>
      </p:pic>
      <p:sp>
        <p:nvSpPr>
          <p:cNvPr id="7" name="TextBox 6">
            <a:extLst>
              <a:ext uri="{FF2B5EF4-FFF2-40B4-BE49-F238E27FC236}">
                <a16:creationId xmlns:a16="http://schemas.microsoft.com/office/drawing/2014/main" id="{A651823F-4A5D-5B83-4C9D-A31C0725C720}"/>
              </a:ext>
            </a:extLst>
          </p:cNvPr>
          <p:cNvSpPr txBox="1"/>
          <p:nvPr/>
        </p:nvSpPr>
        <p:spPr>
          <a:xfrm>
            <a:off x="534390" y="1965026"/>
            <a:ext cx="5561610" cy="406265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500" b="1" i="0" u="none" strike="noStrike" cap="none" normalizeH="0" baseline="0" dirty="0">
                <a:ln>
                  <a:noFill/>
                </a:ln>
                <a:effectLst/>
                <a:latin typeface="Montserrat" panose="00000500000000000000" pitchFamily="2" charset="0"/>
              </a:rPr>
              <a:t>Rooted in message testing</a:t>
            </a:r>
            <a:r>
              <a:rPr kumimoji="0" lang="en-US" altLang="en-US" sz="1500" b="0" i="0" u="none" strike="noStrike" cap="none" normalizeH="0" baseline="0" dirty="0">
                <a:ln>
                  <a:noFill/>
                </a:ln>
                <a:effectLst/>
                <a:latin typeface="Montserrat" panose="00000500000000000000" pitchFamily="2" charset="0"/>
              </a:rPr>
              <a:t>: Outperforms other terms in publi</a:t>
            </a:r>
            <a:r>
              <a:rPr lang="en-US" altLang="en-US" sz="1500" dirty="0">
                <a:latin typeface="Montserrat" panose="00000500000000000000" pitchFamily="2" charset="0"/>
              </a:rPr>
              <a:t>c opinion research</a:t>
            </a:r>
            <a:endParaRPr kumimoji="0" lang="en-US" altLang="en-US" sz="1500" b="0" i="0" u="none" strike="noStrike" cap="none" normalizeH="0" baseline="0" dirty="0">
              <a:ln>
                <a:noFill/>
              </a:ln>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1500" b="1" i="0" u="none" strike="noStrike" cap="none" normalizeH="0" baseline="0" dirty="0">
              <a:ln>
                <a:noFill/>
              </a:ln>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500" b="1" i="0" u="none" strike="noStrike" cap="none" normalizeH="0" baseline="0" dirty="0">
                <a:ln>
                  <a:noFill/>
                </a:ln>
                <a:effectLst/>
                <a:latin typeface="Montserrat" panose="00000500000000000000" pitchFamily="2" charset="0"/>
              </a:rPr>
              <a:t>Broad and inclusive</a:t>
            </a:r>
            <a:r>
              <a:rPr kumimoji="0" lang="en-US" altLang="en-US" sz="1500" b="0" i="0" u="none" strike="noStrike" cap="none" normalizeH="0" baseline="0" dirty="0">
                <a:ln>
                  <a:noFill/>
                </a:ln>
                <a:effectLst/>
                <a:latin typeface="Montserrat" panose="00000500000000000000" pitchFamily="2" charset="0"/>
              </a:rPr>
              <a:t>: Covers the full value chain, from farm to table</a:t>
            </a:r>
          </a:p>
          <a:p>
            <a:pPr marL="0" marR="0" lvl="0" indent="0" algn="l" defTabSz="914400" rtl="0" eaLnBrk="0" fontAlgn="base" latinLnBrk="0" hangingPunct="0">
              <a:lnSpc>
                <a:spcPct val="100000"/>
              </a:lnSpc>
              <a:spcBef>
                <a:spcPct val="0"/>
              </a:spcBef>
              <a:spcAft>
                <a:spcPct val="0"/>
              </a:spcAft>
              <a:buClrTx/>
              <a:buSzTx/>
              <a:tabLst/>
            </a:pPr>
            <a:endParaRPr lang="en-US" altLang="en-US" sz="1500" b="1" dirty="0">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500" b="1" i="0" u="none" strike="noStrike" cap="none" normalizeH="0" baseline="0" dirty="0">
                <a:ln>
                  <a:noFill/>
                </a:ln>
                <a:effectLst/>
                <a:latin typeface="Montserrat" panose="00000500000000000000" pitchFamily="2" charset="0"/>
              </a:rPr>
              <a:t>Resonates emotionally</a:t>
            </a:r>
            <a:r>
              <a:rPr kumimoji="0" lang="en-US" altLang="en-US" sz="1500" b="0" i="0" u="none" strike="noStrike" cap="none" normalizeH="0" baseline="0" dirty="0">
                <a:ln>
                  <a:noFill/>
                </a:ln>
                <a:effectLst/>
                <a:latin typeface="Montserrat" panose="00000500000000000000" pitchFamily="2" charset="0"/>
              </a:rPr>
              <a:t>: Taps into national pride and shared responsibility</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500" b="1" i="0" u="none" strike="noStrike" cap="none" normalizeH="0" baseline="0" dirty="0">
              <a:ln>
                <a:noFill/>
              </a:ln>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500" b="1" i="0" u="none" strike="noStrike" cap="none" normalizeH="0" baseline="0" dirty="0">
                <a:ln>
                  <a:noFill/>
                </a:ln>
                <a:effectLst/>
                <a:latin typeface="Montserrat" panose="00000500000000000000" pitchFamily="2" charset="0"/>
              </a:rPr>
              <a:t>Backed by research</a:t>
            </a:r>
            <a:r>
              <a:rPr kumimoji="0" lang="en-US" altLang="en-US" sz="1500" b="0" i="0" u="none" strike="noStrike" cap="none" normalizeH="0" baseline="0" dirty="0">
                <a:ln>
                  <a:noFill/>
                </a:ln>
                <a:effectLst/>
                <a:latin typeface="Montserrat" panose="00000500000000000000" pitchFamily="2" charset="0"/>
              </a:rPr>
              <a:t>: Canadians prefer collective, pro-Canada language—especially during times of economic uncertainty</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500" b="1" i="0" u="none" strike="noStrike" cap="none" normalizeH="0" baseline="0" dirty="0">
              <a:ln>
                <a:noFill/>
              </a:ln>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500" b="1" i="0" u="none" strike="noStrike" cap="none" normalizeH="0" baseline="0" dirty="0">
                <a:ln>
                  <a:noFill/>
                </a:ln>
                <a:effectLst/>
                <a:latin typeface="Montserrat" panose="00000500000000000000" pitchFamily="2" charset="0"/>
              </a:rPr>
              <a:t>Builds long-term recognition</a:t>
            </a:r>
            <a:r>
              <a:rPr kumimoji="0" lang="en-US" altLang="en-US" sz="1500" b="0" i="0" u="none" strike="noStrike" cap="none" normalizeH="0" baseline="0" dirty="0">
                <a:ln>
                  <a:noFill/>
                </a:ln>
                <a:effectLst/>
                <a:latin typeface="Montserrat" panose="00000500000000000000" pitchFamily="2" charset="0"/>
              </a:rPr>
              <a:t>: Consistent use helps position the food system alongside healthcare and education as a core pillar of Canadian life</a:t>
            </a:r>
          </a:p>
          <a:p>
            <a:endParaRPr lang="en-US" dirty="0"/>
          </a:p>
        </p:txBody>
      </p:sp>
      <p:sp>
        <p:nvSpPr>
          <p:cNvPr id="9" name="Title 1">
            <a:extLst>
              <a:ext uri="{FF2B5EF4-FFF2-40B4-BE49-F238E27FC236}">
                <a16:creationId xmlns:a16="http://schemas.microsoft.com/office/drawing/2014/main" id="{9AAFA2AF-DB96-E077-B1F7-1F53B748150B}"/>
              </a:ext>
            </a:extLst>
          </p:cNvPr>
          <p:cNvSpPr txBox="1">
            <a:spLocks/>
          </p:cNvSpPr>
          <p:nvPr/>
        </p:nvSpPr>
        <p:spPr>
          <a:xfrm>
            <a:off x="534390" y="297183"/>
            <a:ext cx="11643324" cy="1608340"/>
          </a:xfrm>
          <a:prstGeom prst="rect">
            <a:avLst/>
          </a:prstGeom>
        </p:spPr>
        <p:txBody>
          <a:bodyPr vert="horz" lIns="91440" tIns="45720" rIns="91440" bIns="45720" rtlCol="0" anchor="ctr">
            <a:norm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100000"/>
              </a:lnSpc>
              <a:spcAft>
                <a:spcPts val="600"/>
              </a:spcAft>
            </a:pPr>
            <a:r>
              <a:rPr lang="en-US" sz="4000" dirty="0">
                <a:solidFill>
                  <a:srgbClr val="421F21"/>
                </a:solidFill>
                <a:latin typeface="Montserrat" panose="00000500000000000000" pitchFamily="2" charset="0"/>
              </a:rPr>
              <a:t>‘Canada’s Food System’ – </a:t>
            </a:r>
            <a:br>
              <a:rPr lang="en-US" sz="4000" dirty="0">
                <a:solidFill>
                  <a:srgbClr val="421F21"/>
                </a:solidFill>
                <a:latin typeface="Montserrat" panose="00000500000000000000" pitchFamily="2" charset="0"/>
              </a:rPr>
            </a:br>
            <a:r>
              <a:rPr lang="en-US" sz="4000" dirty="0">
                <a:solidFill>
                  <a:srgbClr val="421F21"/>
                </a:solidFill>
                <a:latin typeface="Montserrat" panose="00000500000000000000" pitchFamily="2" charset="0"/>
              </a:rPr>
              <a:t>Tested and Resonant</a:t>
            </a:r>
          </a:p>
        </p:txBody>
      </p:sp>
    </p:spTree>
    <p:extLst>
      <p:ext uri="{BB962C8B-B14F-4D97-AF65-F5344CB8AC3E}">
        <p14:creationId xmlns:p14="http://schemas.microsoft.com/office/powerpoint/2010/main" val="801394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9152D-9311-AF71-DCB0-C9BDEC3A408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C2FAE86-D620-8082-32AA-60B8F139B1D2}"/>
              </a:ext>
            </a:extLst>
          </p:cNvPr>
          <p:cNvSpPr txBox="1"/>
          <p:nvPr/>
        </p:nvSpPr>
        <p:spPr>
          <a:xfrm>
            <a:off x="534391" y="1905523"/>
            <a:ext cx="6274624" cy="5262979"/>
          </a:xfrm>
          <a:prstGeom prst="rect">
            <a:avLst/>
          </a:prstGeom>
          <a:noFill/>
        </p:spPr>
        <p:txBody>
          <a:bodyPr wrap="square" rtlCol="0">
            <a:spAutoFit/>
          </a:bodyPr>
          <a:lstStyle/>
          <a:p>
            <a:pPr marL="0" marR="0">
              <a:buNone/>
            </a:pPr>
            <a:r>
              <a:rPr lang="en-US" sz="1500" b="1" dirty="0">
                <a:effectLst/>
                <a:latin typeface="Montserrat" panose="00000500000000000000" pitchFamily="2" charset="0"/>
                <a:ea typeface="Aptos" panose="020B0004020202020204" pitchFamily="34" charset="0"/>
                <a:cs typeface="Aptos" panose="020B0004020202020204" pitchFamily="34" charset="0"/>
              </a:rPr>
              <a:t>Slogans Tested:</a:t>
            </a:r>
            <a:endParaRPr lang="en-US" sz="1500" dirty="0">
              <a:effectLst/>
              <a:latin typeface="Montserrat" panose="00000500000000000000" pitchFamily="2"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500" dirty="0">
                <a:effectLst/>
                <a:latin typeface="Montserrat" panose="00000500000000000000" pitchFamily="2" charset="0"/>
                <a:ea typeface="Times New Roman" panose="02020603050405020304" pitchFamily="18" charset="0"/>
                <a:cs typeface="Aptos" panose="020B0004020202020204" pitchFamily="34" charset="0"/>
              </a:rPr>
              <a:t>“Canada’s Food System: A promise on every plate.”</a:t>
            </a:r>
            <a:endParaRPr lang="en-US" sz="1500" dirty="0">
              <a:effectLst/>
              <a:latin typeface="Montserrat" panose="00000500000000000000" pitchFamily="2"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500" dirty="0">
                <a:effectLst/>
                <a:latin typeface="Montserrat" panose="00000500000000000000" pitchFamily="2" charset="0"/>
                <a:ea typeface="Times New Roman" panose="02020603050405020304" pitchFamily="18" charset="0"/>
                <a:cs typeface="Aptos" panose="020B0004020202020204" pitchFamily="34" charset="0"/>
              </a:rPr>
              <a:t>“Canada’s Food System: Your Food. Canada’s Promise.”</a:t>
            </a:r>
            <a:endParaRPr lang="en-US" sz="1500" dirty="0">
              <a:effectLst/>
              <a:latin typeface="Montserrat" panose="00000500000000000000" pitchFamily="2"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500" dirty="0">
                <a:effectLst/>
                <a:latin typeface="Montserrat" panose="00000500000000000000" pitchFamily="2" charset="0"/>
                <a:ea typeface="Times New Roman" panose="02020603050405020304" pitchFamily="18" charset="0"/>
                <a:cs typeface="Aptos" panose="020B0004020202020204" pitchFamily="34" charset="0"/>
              </a:rPr>
              <a:t>“Canada’s Food System: Your Food. Our Promise.”</a:t>
            </a:r>
          </a:p>
          <a:p>
            <a:pPr marL="342900" marR="0" lvl="0" indent="-342900">
              <a:buSzPts val="1000"/>
              <a:buFont typeface="Symbol" panose="05050102010706020507" pitchFamily="18" charset="2"/>
              <a:buChar char=""/>
              <a:tabLst>
                <a:tab pos="457200" algn="l"/>
              </a:tabLst>
            </a:pPr>
            <a:r>
              <a:rPr lang="en-US" sz="1500" dirty="0">
                <a:effectLst/>
                <a:latin typeface="Montserrat" panose="00000500000000000000" pitchFamily="2" charset="0"/>
                <a:ea typeface="Times New Roman" panose="02020603050405020304" pitchFamily="18" charset="0"/>
                <a:cs typeface="Aptos" panose="020B0004020202020204" pitchFamily="34" charset="0"/>
              </a:rPr>
              <a:t>“Canada’s Food System: Our Food. Our Canada.”</a:t>
            </a:r>
          </a:p>
          <a:p>
            <a:pPr marL="342900" marR="0" lvl="0" indent="-342900">
              <a:buSzPts val="1000"/>
              <a:buFont typeface="Symbol" panose="05050102010706020507" pitchFamily="18" charset="2"/>
              <a:buChar char=""/>
              <a:tabLst>
                <a:tab pos="457200" algn="l"/>
              </a:tabLst>
            </a:pPr>
            <a:r>
              <a:rPr lang="en-US" sz="1500" dirty="0">
                <a:latin typeface="Montserrat" panose="00000500000000000000" pitchFamily="2" charset="0"/>
                <a:ea typeface="Times New Roman" panose="02020603050405020304" pitchFamily="18" charset="0"/>
                <a:cs typeface="Aptos" panose="020B0004020202020204" pitchFamily="34" charset="0"/>
              </a:rPr>
              <a:t>“Canada’s Food System: Our Food. Our Future.”</a:t>
            </a:r>
            <a:endParaRPr lang="en-US" sz="1500" dirty="0">
              <a:effectLst/>
              <a:latin typeface="Montserrat" panose="00000500000000000000" pitchFamily="2" charset="0"/>
              <a:ea typeface="Times New Roman" panose="02020603050405020304" pitchFamily="18"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endParaRPr lang="en-US" sz="1500" dirty="0">
              <a:effectLst/>
              <a:latin typeface="Montserrat" panose="00000500000000000000" pitchFamily="2" charset="0"/>
              <a:ea typeface="Aptos" panose="020B0004020202020204" pitchFamily="34" charset="0"/>
              <a:cs typeface="Aptos" panose="020B0004020202020204" pitchFamily="34" charset="0"/>
            </a:endParaRPr>
          </a:p>
          <a:p>
            <a:pPr marL="0" marR="0"/>
            <a:r>
              <a:rPr lang="en-US" sz="1500" b="1" dirty="0">
                <a:effectLst/>
                <a:latin typeface="Montserrat" panose="00000500000000000000" pitchFamily="2" charset="0"/>
                <a:ea typeface="Aptos" panose="020B0004020202020204" pitchFamily="34" charset="0"/>
                <a:cs typeface="Aptos" panose="020B0004020202020204" pitchFamily="34" charset="0"/>
              </a:rPr>
              <a:t>“Our Food. Our Future.”</a:t>
            </a:r>
            <a:r>
              <a:rPr lang="en-US" sz="1500" dirty="0">
                <a:effectLst/>
                <a:latin typeface="Montserrat" panose="00000500000000000000" pitchFamily="2" charset="0"/>
                <a:ea typeface="Aptos" panose="020B0004020202020204" pitchFamily="34" charset="0"/>
                <a:cs typeface="Aptos" panose="020B0004020202020204" pitchFamily="34" charset="0"/>
              </a:rPr>
              <a:t> has a slight overall edge in both likeability and relevance.</a:t>
            </a:r>
          </a:p>
          <a:p>
            <a:pPr marL="342900" marR="0" lvl="0" indent="-342900">
              <a:buSzPts val="1000"/>
              <a:buFont typeface="Symbol" panose="05050102010706020507" pitchFamily="18" charset="2"/>
              <a:buChar char=""/>
              <a:tabLst>
                <a:tab pos="457200" algn="l"/>
              </a:tabLst>
            </a:pPr>
            <a:r>
              <a:rPr lang="en-US" sz="1500" dirty="0">
                <a:effectLst/>
                <a:latin typeface="Montserrat" panose="00000500000000000000" pitchFamily="2" charset="0"/>
                <a:ea typeface="Times New Roman" panose="02020603050405020304" pitchFamily="18" charset="0"/>
                <a:cs typeface="Aptos" panose="020B0004020202020204" pitchFamily="34" charset="0"/>
              </a:rPr>
              <a:t>Was the highest-rated across most demographics</a:t>
            </a:r>
            <a:endParaRPr lang="en-US" sz="1500" dirty="0">
              <a:effectLst/>
              <a:latin typeface="Montserrat" panose="00000500000000000000" pitchFamily="2"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500" dirty="0">
                <a:effectLst/>
                <a:latin typeface="Montserrat" panose="00000500000000000000" pitchFamily="2" charset="0"/>
                <a:ea typeface="Times New Roman" panose="02020603050405020304" pitchFamily="18" charset="0"/>
                <a:cs typeface="Aptos" panose="020B0004020202020204" pitchFamily="34" charset="0"/>
              </a:rPr>
              <a:t>Emphasizes a forward-looking message that resonates strongly with Canadians</a:t>
            </a:r>
            <a:endParaRPr lang="en-US" sz="1500" dirty="0">
              <a:effectLst/>
              <a:latin typeface="Montserrat" panose="00000500000000000000" pitchFamily="2"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500" dirty="0">
                <a:effectLst/>
                <a:latin typeface="Montserrat" panose="00000500000000000000" pitchFamily="2" charset="0"/>
                <a:ea typeface="Times New Roman" panose="02020603050405020304" pitchFamily="18" charset="0"/>
                <a:cs typeface="Aptos" panose="020B0004020202020204" pitchFamily="34" charset="0"/>
              </a:rPr>
              <a:t>Appeals to a broad audience while highlighting the importance of the food system in shaping the future</a:t>
            </a:r>
            <a:endParaRPr lang="en-US" sz="1500" dirty="0">
              <a:effectLst/>
              <a:latin typeface="Montserrat" panose="00000500000000000000" pitchFamily="2"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500" dirty="0">
                <a:effectLst/>
                <a:latin typeface="Montserrat" panose="00000500000000000000" pitchFamily="2" charset="0"/>
                <a:ea typeface="Times New Roman" panose="02020603050405020304" pitchFamily="18" charset="0"/>
                <a:cs typeface="Aptos" panose="020B0004020202020204" pitchFamily="34" charset="0"/>
              </a:rPr>
              <a:t>Aligns with the campaign’s goal of building long-term public trust</a:t>
            </a:r>
            <a:endParaRPr lang="en-US" sz="1500" dirty="0">
              <a:effectLst/>
              <a:latin typeface="Montserrat" panose="00000500000000000000" pitchFamily="2" charset="0"/>
              <a:ea typeface="Aptos" panose="020B0004020202020204" pitchFamily="34" charset="0"/>
              <a:cs typeface="Aptos" panose="020B0004020202020204" pitchFamily="34" charset="0"/>
            </a:endParaRPr>
          </a:p>
          <a:p>
            <a:pPr marL="0" marR="0"/>
            <a:endParaRPr lang="en-US" sz="1500" dirty="0">
              <a:effectLst/>
              <a:latin typeface="Montserrat" panose="00000500000000000000" pitchFamily="2" charset="0"/>
              <a:ea typeface="Aptos" panose="020B0004020202020204" pitchFamily="34" charset="0"/>
              <a:cs typeface="Aptos" panose="020B0004020202020204" pitchFamily="34" charset="0"/>
            </a:endParaRPr>
          </a:p>
          <a:p>
            <a:pPr marL="0" marR="0"/>
            <a:r>
              <a:rPr lang="en-US" sz="1500" dirty="0">
                <a:effectLst/>
                <a:latin typeface="Montserrat" panose="00000500000000000000" pitchFamily="2" charset="0"/>
                <a:ea typeface="Aptos" panose="020B0004020202020204" pitchFamily="34" charset="0"/>
                <a:cs typeface="Aptos" panose="020B0004020202020204" pitchFamily="34" charset="0"/>
              </a:rPr>
              <a:t>The statistical edge, long-term viability, and emotional resonance of “Our Food. Our Future.” make it the stronger choice for national rollout.</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effectLst/>
              <a:latin typeface="Montserrat" panose="00000500000000000000" pitchFamily="2" charset="0"/>
            </a:endParaRPr>
          </a:p>
          <a:p>
            <a:endParaRPr lang="en-US" dirty="0">
              <a:latin typeface="Montserrat" panose="00000500000000000000" pitchFamily="2" charset="0"/>
            </a:endParaRPr>
          </a:p>
        </p:txBody>
      </p:sp>
      <p:pic>
        <p:nvPicPr>
          <p:cNvPr id="5" name="Graphic 4">
            <a:extLst>
              <a:ext uri="{FF2B5EF4-FFF2-40B4-BE49-F238E27FC236}">
                <a16:creationId xmlns:a16="http://schemas.microsoft.com/office/drawing/2014/main" id="{CD6DC648-31B4-76B5-465F-2CC60C6689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4362" y="2376301"/>
            <a:ext cx="4210793" cy="2105397"/>
          </a:xfrm>
          <a:prstGeom prst="rect">
            <a:avLst/>
          </a:prstGeom>
        </p:spPr>
      </p:pic>
      <p:sp>
        <p:nvSpPr>
          <p:cNvPr id="8" name="Title 1">
            <a:extLst>
              <a:ext uri="{FF2B5EF4-FFF2-40B4-BE49-F238E27FC236}">
                <a16:creationId xmlns:a16="http://schemas.microsoft.com/office/drawing/2014/main" id="{3C1BD4F4-0134-D0D0-E18B-64E1C4348642}"/>
              </a:ext>
            </a:extLst>
          </p:cNvPr>
          <p:cNvSpPr txBox="1">
            <a:spLocks/>
          </p:cNvSpPr>
          <p:nvPr/>
        </p:nvSpPr>
        <p:spPr>
          <a:xfrm>
            <a:off x="534390" y="297183"/>
            <a:ext cx="11643324" cy="1608340"/>
          </a:xfrm>
          <a:prstGeom prst="rect">
            <a:avLst/>
          </a:prstGeom>
        </p:spPr>
        <p:txBody>
          <a:bodyPr vert="horz" lIns="91440" tIns="45720" rIns="91440" bIns="45720" rtlCol="0" anchor="ctr">
            <a:norm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100000"/>
              </a:lnSpc>
              <a:spcAft>
                <a:spcPts val="600"/>
              </a:spcAft>
            </a:pPr>
            <a:r>
              <a:rPr lang="en-US" sz="4000" dirty="0">
                <a:solidFill>
                  <a:srgbClr val="421F21"/>
                </a:solidFill>
                <a:latin typeface="Montserrat" panose="00000500000000000000" pitchFamily="2" charset="0"/>
              </a:rPr>
              <a:t>‘Our Food. Our Future.’ – </a:t>
            </a:r>
            <a:br>
              <a:rPr lang="en-US" sz="4000" dirty="0">
                <a:solidFill>
                  <a:srgbClr val="421F21"/>
                </a:solidFill>
                <a:latin typeface="Montserrat" panose="00000500000000000000" pitchFamily="2" charset="0"/>
              </a:rPr>
            </a:br>
            <a:r>
              <a:rPr lang="en-US" sz="4000" dirty="0">
                <a:solidFill>
                  <a:srgbClr val="421F21"/>
                </a:solidFill>
                <a:latin typeface="Montserrat" panose="00000500000000000000" pitchFamily="2" charset="0"/>
              </a:rPr>
              <a:t>Also Tested and Resonant</a:t>
            </a:r>
          </a:p>
        </p:txBody>
      </p:sp>
    </p:spTree>
    <p:extLst>
      <p:ext uri="{BB962C8B-B14F-4D97-AF65-F5344CB8AC3E}">
        <p14:creationId xmlns:p14="http://schemas.microsoft.com/office/powerpoint/2010/main" val="2229406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D0BD7D-AE55-0D34-ABCE-FE612DA46412}"/>
              </a:ext>
            </a:extLst>
          </p:cNvPr>
          <p:cNvSpPr txBox="1"/>
          <p:nvPr/>
        </p:nvSpPr>
        <p:spPr>
          <a:xfrm>
            <a:off x="534390" y="1905523"/>
            <a:ext cx="8968839" cy="4708981"/>
          </a:xfrm>
          <a:prstGeom prst="rect">
            <a:avLst/>
          </a:prstGeom>
          <a:noFill/>
        </p:spPr>
        <p:txBody>
          <a:bodyPr wrap="square" rtlCol="0">
            <a:spAutoFit/>
          </a:bodyPr>
          <a:lstStyle/>
          <a:p>
            <a:r>
              <a:rPr lang="en-US" sz="2000" dirty="0">
                <a:latin typeface="Montserrat" panose="00000500000000000000" pitchFamily="2" charset="0"/>
              </a:rPr>
              <a:t>As the last few months have shown us, global and national events can change the public landscape. This may cause us to pivot our strategy, but our goals to elevate the Canadian food system remain.</a:t>
            </a:r>
          </a:p>
          <a:p>
            <a:endParaRPr lang="en-US" sz="2000" dirty="0">
              <a:latin typeface="Montserrat" panose="00000500000000000000" pitchFamily="2" charset="0"/>
            </a:endParaRPr>
          </a:p>
          <a:p>
            <a:r>
              <a:rPr lang="en-US" sz="2000" dirty="0">
                <a:latin typeface="Montserrat" panose="00000500000000000000" pitchFamily="2" charset="0"/>
              </a:rPr>
              <a:t>This initiative is flexible and adaptable to changes in the environment. We continuously test, react and adapt through:</a:t>
            </a:r>
          </a:p>
          <a:p>
            <a:endParaRPr lang="en-US" sz="2000" dirty="0">
              <a:latin typeface="Montserrat" panose="00000500000000000000" pitchFamily="2" charset="0"/>
            </a:endParaRPr>
          </a:p>
          <a:p>
            <a:pPr marL="285750" indent="-285750">
              <a:buFont typeface="Arial" panose="020B0604020202020204" pitchFamily="34" charset="0"/>
              <a:buChar char="•"/>
            </a:pPr>
            <a:r>
              <a:rPr lang="en-US" sz="2000" b="1" dirty="0">
                <a:solidFill>
                  <a:schemeClr val="tx2"/>
                </a:solidFill>
                <a:latin typeface="Montserrat" panose="00000500000000000000" pitchFamily="2" charset="0"/>
              </a:rPr>
              <a:t>Slogan testing</a:t>
            </a:r>
          </a:p>
          <a:p>
            <a:pPr marL="285750" indent="-285750">
              <a:buFont typeface="Arial" panose="020B0604020202020204" pitchFamily="34" charset="0"/>
              <a:buChar char="•"/>
            </a:pPr>
            <a:r>
              <a:rPr lang="en-US" sz="2000" b="1" dirty="0">
                <a:solidFill>
                  <a:schemeClr val="tx2"/>
                </a:solidFill>
                <a:latin typeface="Montserrat" panose="00000500000000000000" pitchFamily="2" charset="0"/>
              </a:rPr>
              <a:t>Key message testing</a:t>
            </a:r>
          </a:p>
          <a:p>
            <a:pPr marL="285750" indent="-285750">
              <a:buFont typeface="Arial" panose="020B0604020202020204" pitchFamily="34" charset="0"/>
              <a:buChar char="•"/>
            </a:pPr>
            <a:r>
              <a:rPr lang="en-US" sz="2000" b="1" dirty="0">
                <a:solidFill>
                  <a:schemeClr val="tx2"/>
                </a:solidFill>
                <a:latin typeface="Montserrat" panose="00000500000000000000" pitchFamily="2" charset="0"/>
              </a:rPr>
              <a:t>Ipsos polling</a:t>
            </a:r>
          </a:p>
          <a:p>
            <a:pPr marL="285750" indent="-285750">
              <a:buFont typeface="Arial" panose="020B0604020202020204" pitchFamily="34" charset="0"/>
              <a:buChar char="•"/>
            </a:pPr>
            <a:r>
              <a:rPr lang="en-US" sz="2000" b="1" dirty="0">
                <a:solidFill>
                  <a:schemeClr val="tx2"/>
                </a:solidFill>
                <a:latin typeface="Montserrat" panose="00000500000000000000" pitchFamily="2" charset="0"/>
              </a:rPr>
              <a:t>CCFI research</a:t>
            </a:r>
          </a:p>
          <a:p>
            <a:pPr marL="285750" indent="-285750">
              <a:buFont typeface="Arial" panose="020B0604020202020204" pitchFamily="34" charset="0"/>
              <a:buChar char="•"/>
            </a:pPr>
            <a:r>
              <a:rPr lang="en-US" sz="2000" b="1" dirty="0">
                <a:solidFill>
                  <a:schemeClr val="tx2"/>
                </a:solidFill>
                <a:latin typeface="Montserrat" panose="00000500000000000000" pitchFamily="2" charset="0"/>
              </a:rPr>
              <a:t>News monitoring</a:t>
            </a:r>
          </a:p>
          <a:p>
            <a:pPr marL="285750" indent="-285750">
              <a:buFont typeface="Arial" panose="020B0604020202020204" pitchFamily="34" charset="0"/>
              <a:buChar char="•"/>
            </a:pPr>
            <a:r>
              <a:rPr lang="en-US" sz="2000" b="1" dirty="0">
                <a:solidFill>
                  <a:schemeClr val="tx2"/>
                </a:solidFill>
                <a:latin typeface="Montserrat" panose="00000500000000000000" pitchFamily="2" charset="0"/>
              </a:rPr>
              <a:t>Social media listening</a:t>
            </a:r>
          </a:p>
          <a:p>
            <a:pPr marL="285750" indent="-285750">
              <a:buFont typeface="Arial" panose="020B0604020202020204" pitchFamily="34" charset="0"/>
              <a:buChar char="•"/>
            </a:pPr>
            <a:r>
              <a:rPr lang="en-US" sz="2000" b="1" dirty="0">
                <a:solidFill>
                  <a:schemeClr val="tx2"/>
                </a:solidFill>
                <a:latin typeface="Montserrat" panose="00000500000000000000" pitchFamily="2" charset="0"/>
              </a:rPr>
              <a:t>Measuring results and adjusting campaign tactics</a:t>
            </a:r>
          </a:p>
          <a:p>
            <a:endParaRPr lang="en-US" sz="2000" dirty="0">
              <a:latin typeface="Montserrat" panose="00000500000000000000" pitchFamily="2" charset="0"/>
            </a:endParaRPr>
          </a:p>
        </p:txBody>
      </p:sp>
      <p:sp>
        <p:nvSpPr>
          <p:cNvPr id="4" name="Title 1">
            <a:extLst>
              <a:ext uri="{FF2B5EF4-FFF2-40B4-BE49-F238E27FC236}">
                <a16:creationId xmlns:a16="http://schemas.microsoft.com/office/drawing/2014/main" id="{1E0AE520-1A92-F75B-D77B-74F743D873D4}"/>
              </a:ext>
            </a:extLst>
          </p:cNvPr>
          <p:cNvSpPr txBox="1">
            <a:spLocks/>
          </p:cNvSpPr>
          <p:nvPr/>
        </p:nvSpPr>
        <p:spPr>
          <a:xfrm>
            <a:off x="534390" y="297183"/>
            <a:ext cx="11643324" cy="1608340"/>
          </a:xfrm>
          <a:prstGeom prst="rect">
            <a:avLst/>
          </a:prstGeom>
        </p:spPr>
        <p:txBody>
          <a:bodyPr vert="horz" lIns="91440" tIns="45720" rIns="91440" bIns="45720" rtlCol="0" anchor="ctr">
            <a:norm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100000"/>
              </a:lnSpc>
              <a:spcAft>
                <a:spcPts val="600"/>
              </a:spcAft>
            </a:pPr>
            <a:r>
              <a:rPr lang="en-US" sz="4000" dirty="0">
                <a:solidFill>
                  <a:srgbClr val="421F21"/>
                </a:solidFill>
                <a:latin typeface="Montserrat" panose="00000500000000000000" pitchFamily="2" charset="0"/>
              </a:rPr>
              <a:t>Research and Testing – </a:t>
            </a:r>
            <a:br>
              <a:rPr lang="en-US" sz="4000" dirty="0">
                <a:solidFill>
                  <a:srgbClr val="421F21"/>
                </a:solidFill>
                <a:latin typeface="Montserrat" panose="00000500000000000000" pitchFamily="2" charset="0"/>
              </a:rPr>
            </a:br>
            <a:r>
              <a:rPr lang="en-US" sz="4000" dirty="0">
                <a:solidFill>
                  <a:srgbClr val="421F21"/>
                </a:solidFill>
                <a:latin typeface="Montserrat" panose="00000500000000000000" pitchFamily="2" charset="0"/>
              </a:rPr>
              <a:t>At the Heart of this Campaign</a:t>
            </a:r>
          </a:p>
        </p:txBody>
      </p:sp>
    </p:spTree>
    <p:extLst>
      <p:ext uri="{BB962C8B-B14F-4D97-AF65-F5344CB8AC3E}">
        <p14:creationId xmlns:p14="http://schemas.microsoft.com/office/powerpoint/2010/main" val="968501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247DAB60-35CE-2F3A-581D-A1A5C39FE48E}"/>
              </a:ext>
            </a:extLst>
          </p:cNvPr>
          <p:cNvSpPr txBox="1"/>
          <p:nvPr/>
        </p:nvSpPr>
        <p:spPr>
          <a:xfrm>
            <a:off x="675861" y="1801740"/>
            <a:ext cx="5050973" cy="4437589"/>
          </a:xfrm>
          <a:prstGeom prst="rect">
            <a:avLst/>
          </a:prstGeom>
        </p:spPr>
        <p:txBody>
          <a:bodyPr vert="horz" lIns="0" tIns="12700" rIns="0" bIns="0" rtlCol="0" anchor="t">
            <a:noAutofit/>
          </a:bodyPr>
          <a:lstStyle/>
          <a:p>
            <a:pPr>
              <a:spcBef>
                <a:spcPts val="100"/>
              </a:spcBef>
            </a:pPr>
            <a:r>
              <a:rPr lang="en-US" sz="1600" b="1" kern="1200" dirty="0">
                <a:solidFill>
                  <a:schemeClr val="bg1"/>
                </a:solidFill>
                <a:latin typeface="Montserrat" panose="00000500000000000000" pitchFamily="2" charset="0"/>
              </a:rPr>
              <a:t>PHASE</a:t>
            </a:r>
            <a:r>
              <a:rPr lang="en-US" sz="1600" b="1" kern="1200" spc="-50" dirty="0">
                <a:solidFill>
                  <a:schemeClr val="bg1"/>
                </a:solidFill>
                <a:latin typeface="Montserrat" panose="00000500000000000000" pitchFamily="2" charset="0"/>
              </a:rPr>
              <a:t> </a:t>
            </a:r>
            <a:r>
              <a:rPr lang="en-US" sz="1600" b="1" kern="1200" dirty="0">
                <a:solidFill>
                  <a:schemeClr val="bg1"/>
                </a:solidFill>
                <a:latin typeface="Montserrat" panose="00000500000000000000" pitchFamily="2" charset="0"/>
              </a:rPr>
              <a:t>1:</a:t>
            </a:r>
            <a:r>
              <a:rPr lang="en-US" sz="1600" b="1" kern="1200" spc="-40" dirty="0">
                <a:solidFill>
                  <a:schemeClr val="bg1"/>
                </a:solidFill>
                <a:latin typeface="Montserrat" panose="00000500000000000000" pitchFamily="2" charset="0"/>
              </a:rPr>
              <a:t> </a:t>
            </a:r>
            <a:r>
              <a:rPr lang="en-US" sz="1600" b="1" kern="1200" dirty="0">
                <a:solidFill>
                  <a:schemeClr val="bg1"/>
                </a:solidFill>
                <a:latin typeface="Montserrat" panose="00000500000000000000" pitchFamily="2" charset="0"/>
              </a:rPr>
              <a:t>The</a:t>
            </a:r>
            <a:r>
              <a:rPr lang="en-US" sz="1600" b="1" kern="1200" spc="5" dirty="0">
                <a:solidFill>
                  <a:schemeClr val="bg1"/>
                </a:solidFill>
                <a:latin typeface="Montserrat" panose="00000500000000000000" pitchFamily="2" charset="0"/>
              </a:rPr>
              <a:t> </a:t>
            </a:r>
            <a:r>
              <a:rPr lang="en-US" sz="1600" b="1" kern="1200" dirty="0">
                <a:solidFill>
                  <a:schemeClr val="bg1"/>
                </a:solidFill>
                <a:latin typeface="Montserrat" panose="00000500000000000000" pitchFamily="2" charset="0"/>
              </a:rPr>
              <a:t>First</a:t>
            </a:r>
            <a:r>
              <a:rPr lang="en-US" sz="1600" b="1" kern="1200" spc="-40" dirty="0">
                <a:solidFill>
                  <a:schemeClr val="bg1"/>
                </a:solidFill>
                <a:latin typeface="Montserrat" panose="00000500000000000000" pitchFamily="2" charset="0"/>
              </a:rPr>
              <a:t> </a:t>
            </a:r>
            <a:r>
              <a:rPr lang="en-US" sz="1600" b="1" kern="1200" dirty="0">
                <a:solidFill>
                  <a:schemeClr val="bg1"/>
                </a:solidFill>
                <a:latin typeface="Montserrat" panose="00000500000000000000" pitchFamily="2" charset="0"/>
              </a:rPr>
              <a:t>100</a:t>
            </a:r>
            <a:r>
              <a:rPr lang="en-US" sz="1600" b="1" kern="1200" spc="5" dirty="0">
                <a:solidFill>
                  <a:schemeClr val="bg1"/>
                </a:solidFill>
                <a:latin typeface="Montserrat" panose="00000500000000000000" pitchFamily="2" charset="0"/>
              </a:rPr>
              <a:t> </a:t>
            </a:r>
            <a:r>
              <a:rPr lang="en-US" sz="1600" b="1" kern="1200" dirty="0">
                <a:solidFill>
                  <a:schemeClr val="bg1"/>
                </a:solidFill>
                <a:latin typeface="Montserrat" panose="00000500000000000000" pitchFamily="2" charset="0"/>
              </a:rPr>
              <a:t>Days—Laying</a:t>
            </a:r>
            <a:r>
              <a:rPr lang="en-US" sz="1600" b="1" kern="1200" spc="-20" dirty="0">
                <a:solidFill>
                  <a:schemeClr val="bg1"/>
                </a:solidFill>
                <a:latin typeface="Montserrat" panose="00000500000000000000" pitchFamily="2" charset="0"/>
              </a:rPr>
              <a:t> </a:t>
            </a:r>
            <a:r>
              <a:rPr lang="en-US" sz="1600" b="1" kern="1200" dirty="0">
                <a:solidFill>
                  <a:schemeClr val="bg1"/>
                </a:solidFill>
                <a:latin typeface="Montserrat" panose="00000500000000000000" pitchFamily="2" charset="0"/>
              </a:rPr>
              <a:t>the</a:t>
            </a:r>
            <a:r>
              <a:rPr lang="en-US" sz="1600" b="1" kern="1200" spc="5" dirty="0">
                <a:solidFill>
                  <a:schemeClr val="bg1"/>
                </a:solidFill>
                <a:latin typeface="Montserrat" panose="00000500000000000000" pitchFamily="2" charset="0"/>
              </a:rPr>
              <a:t> </a:t>
            </a:r>
            <a:r>
              <a:rPr lang="en-US" sz="1600" b="1" kern="1200" dirty="0">
                <a:solidFill>
                  <a:schemeClr val="bg1"/>
                </a:solidFill>
                <a:latin typeface="Montserrat" panose="00000500000000000000" pitchFamily="2" charset="0"/>
              </a:rPr>
              <a:t>Foundation</a:t>
            </a:r>
            <a:r>
              <a:rPr lang="en-US" sz="1600" b="1" kern="1200" spc="-20" dirty="0">
                <a:solidFill>
                  <a:schemeClr val="bg1"/>
                </a:solidFill>
                <a:latin typeface="Montserrat" panose="00000500000000000000" pitchFamily="2" charset="0"/>
              </a:rPr>
              <a:t> </a:t>
            </a:r>
            <a:r>
              <a:rPr lang="en-US" sz="1600" b="1" kern="1200" dirty="0">
                <a:solidFill>
                  <a:schemeClr val="bg1"/>
                </a:solidFill>
                <a:latin typeface="Montserrat" panose="00000500000000000000" pitchFamily="2" charset="0"/>
              </a:rPr>
              <a:t>for</a:t>
            </a:r>
            <a:r>
              <a:rPr lang="en-US" sz="1600" b="1" kern="1200" spc="20" dirty="0">
                <a:solidFill>
                  <a:schemeClr val="bg1"/>
                </a:solidFill>
                <a:latin typeface="Montserrat" panose="00000500000000000000" pitchFamily="2" charset="0"/>
              </a:rPr>
              <a:t> </a:t>
            </a:r>
            <a:r>
              <a:rPr lang="en-US" sz="1600" b="1" i="1" kern="1200" dirty="0">
                <a:solidFill>
                  <a:schemeClr val="bg1"/>
                </a:solidFill>
                <a:latin typeface="Montserrat" panose="00000500000000000000" pitchFamily="2" charset="0"/>
              </a:rPr>
              <a:t>Our</a:t>
            </a:r>
            <a:r>
              <a:rPr lang="en-US" sz="1600" b="1" i="1" kern="1200" spc="5" dirty="0">
                <a:solidFill>
                  <a:schemeClr val="bg1"/>
                </a:solidFill>
                <a:latin typeface="Montserrat" panose="00000500000000000000" pitchFamily="2" charset="0"/>
              </a:rPr>
              <a:t> </a:t>
            </a:r>
            <a:r>
              <a:rPr lang="en-US" sz="1600" b="1" i="1" kern="1200" dirty="0">
                <a:solidFill>
                  <a:schemeClr val="bg1"/>
                </a:solidFill>
                <a:latin typeface="Montserrat" panose="00000500000000000000" pitchFamily="2" charset="0"/>
              </a:rPr>
              <a:t>Food.</a:t>
            </a:r>
            <a:r>
              <a:rPr lang="en-US" sz="1600" b="1" i="1" kern="1200" spc="-20" dirty="0">
                <a:solidFill>
                  <a:schemeClr val="bg1"/>
                </a:solidFill>
                <a:latin typeface="Montserrat" panose="00000500000000000000" pitchFamily="2" charset="0"/>
              </a:rPr>
              <a:t> </a:t>
            </a:r>
            <a:r>
              <a:rPr lang="en-US" sz="1600" b="1" i="1" kern="1200" dirty="0">
                <a:solidFill>
                  <a:schemeClr val="bg1"/>
                </a:solidFill>
                <a:latin typeface="Montserrat" panose="00000500000000000000" pitchFamily="2" charset="0"/>
              </a:rPr>
              <a:t>Our</a:t>
            </a:r>
            <a:r>
              <a:rPr lang="en-US" sz="1600" b="1" i="1" kern="1200" spc="5" dirty="0">
                <a:solidFill>
                  <a:schemeClr val="bg1"/>
                </a:solidFill>
                <a:latin typeface="Montserrat" panose="00000500000000000000" pitchFamily="2" charset="0"/>
              </a:rPr>
              <a:t> </a:t>
            </a:r>
            <a:r>
              <a:rPr lang="en-US" sz="1600" b="1" i="1" kern="1200" spc="-10" dirty="0">
                <a:solidFill>
                  <a:schemeClr val="bg1"/>
                </a:solidFill>
                <a:latin typeface="Montserrat" panose="00000500000000000000" pitchFamily="2" charset="0"/>
              </a:rPr>
              <a:t>Future.</a:t>
            </a:r>
            <a:endParaRPr lang="en-US" sz="1600" kern="1200" dirty="0">
              <a:solidFill>
                <a:schemeClr val="bg1"/>
              </a:solidFill>
              <a:latin typeface="Montserrat" panose="00000500000000000000" pitchFamily="2" charset="0"/>
            </a:endParaRPr>
          </a:p>
          <a:p>
            <a:pPr>
              <a:lnSpc>
                <a:spcPct val="90000"/>
              </a:lnSpc>
              <a:spcBef>
                <a:spcPts val="1995"/>
              </a:spcBef>
              <a:tabLst>
                <a:tab pos="297815" algn="l"/>
              </a:tabLst>
            </a:pPr>
            <a:r>
              <a:rPr lang="en-US" sz="1600" kern="1200" dirty="0">
                <a:solidFill>
                  <a:schemeClr val="bg1"/>
                </a:solidFill>
                <a:latin typeface="Montserrat" panose="00000500000000000000" pitchFamily="2" charset="0"/>
              </a:rPr>
              <a:t>Define</a:t>
            </a:r>
            <a:r>
              <a:rPr lang="en-US" sz="1600" kern="1200" spc="10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Canada’s</a:t>
            </a:r>
            <a:r>
              <a:rPr lang="en-US" sz="1600" kern="1200" spc="3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food</a:t>
            </a:r>
            <a:r>
              <a:rPr lang="en-US" sz="1600" kern="1200" spc="95"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system and say that this</a:t>
            </a:r>
            <a:r>
              <a:rPr lang="en-US" sz="1600" kern="1200" spc="114"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is</a:t>
            </a:r>
            <a:r>
              <a:rPr lang="en-US" sz="1600" kern="1200" spc="114"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more</a:t>
            </a:r>
            <a:r>
              <a:rPr lang="en-US" sz="1600" kern="1200" spc="95"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than</a:t>
            </a:r>
            <a:r>
              <a:rPr lang="en-US" sz="1600" kern="1200" spc="95"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a</a:t>
            </a:r>
            <a:r>
              <a:rPr lang="en-US" sz="1600" kern="1200" spc="95"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supply</a:t>
            </a:r>
            <a:r>
              <a:rPr lang="en-US" sz="1600" kern="1200" spc="3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chain;</a:t>
            </a:r>
            <a:r>
              <a:rPr lang="en-US" sz="1600" kern="1200" spc="85"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it’s</a:t>
            </a:r>
            <a:r>
              <a:rPr lang="en-US" sz="1600" kern="1200" spc="114"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our</a:t>
            </a:r>
            <a:r>
              <a:rPr lang="en-US" sz="1600" kern="1200" spc="75" dirty="0">
                <a:solidFill>
                  <a:schemeClr val="bg1"/>
                </a:solidFill>
                <a:latin typeface="Montserrat" panose="00000500000000000000" pitchFamily="2" charset="0"/>
              </a:rPr>
              <a:t> </a:t>
            </a:r>
            <a:r>
              <a:rPr lang="en-US" sz="1600" kern="1200" spc="-10" dirty="0">
                <a:solidFill>
                  <a:schemeClr val="bg1"/>
                </a:solidFill>
                <a:latin typeface="Montserrat" panose="00000500000000000000" pitchFamily="2" charset="0"/>
              </a:rPr>
              <a:t>lifeline.</a:t>
            </a:r>
            <a:endParaRPr lang="en-US" sz="1600" kern="1200" dirty="0">
              <a:solidFill>
                <a:schemeClr val="bg1"/>
              </a:solidFill>
              <a:latin typeface="Montserrat" panose="00000500000000000000" pitchFamily="2" charset="0"/>
            </a:endParaRPr>
          </a:p>
          <a:p>
            <a:pPr marL="285750" indent="-285750">
              <a:lnSpc>
                <a:spcPct val="90000"/>
              </a:lnSpc>
              <a:spcBef>
                <a:spcPts val="95"/>
              </a:spcBef>
              <a:buFont typeface="Arial" panose="020B0604020202020204" pitchFamily="34" charset="0"/>
              <a:buChar char="•"/>
              <a:tabLst>
                <a:tab pos="297815" algn="l"/>
              </a:tabLst>
            </a:pPr>
            <a:endParaRPr lang="en-US" sz="1600" kern="1200" dirty="0">
              <a:solidFill>
                <a:schemeClr val="bg1"/>
              </a:solidFill>
              <a:latin typeface="Montserrat" panose="00000500000000000000" pitchFamily="2" charset="0"/>
            </a:endParaRPr>
          </a:p>
          <a:p>
            <a:pPr>
              <a:lnSpc>
                <a:spcPct val="90000"/>
              </a:lnSpc>
              <a:spcBef>
                <a:spcPts val="95"/>
              </a:spcBef>
              <a:tabLst>
                <a:tab pos="297815" algn="l"/>
              </a:tabLst>
            </a:pPr>
            <a:r>
              <a:rPr lang="en-US" sz="1600" kern="1200" dirty="0">
                <a:solidFill>
                  <a:schemeClr val="bg1"/>
                </a:solidFill>
                <a:latin typeface="Montserrat" panose="00000500000000000000" pitchFamily="2" charset="0"/>
              </a:rPr>
              <a:t>Build</a:t>
            </a:r>
            <a:r>
              <a:rPr lang="en-US" sz="1600" kern="1200" spc="114"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public</a:t>
            </a:r>
            <a:r>
              <a:rPr lang="en-US" sz="1600" kern="1200" spc="14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awareness</a:t>
            </a:r>
            <a:r>
              <a:rPr lang="en-US" sz="1600" kern="1200" spc="135"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by</a:t>
            </a:r>
            <a:r>
              <a:rPr lang="en-US" sz="1600" kern="1200" spc="6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reinforcing</a:t>
            </a:r>
            <a:r>
              <a:rPr lang="en-US" sz="1600" kern="1200" spc="114"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its</a:t>
            </a:r>
            <a:r>
              <a:rPr lang="en-US" sz="1600" kern="1200" spc="14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role</a:t>
            </a:r>
            <a:r>
              <a:rPr lang="en-US" sz="1600" kern="1200" spc="12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in</a:t>
            </a:r>
            <a:r>
              <a:rPr lang="en-US" sz="1600" kern="1200" spc="12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feeding</a:t>
            </a:r>
            <a:r>
              <a:rPr lang="en-US" sz="1600" kern="1200" spc="12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communities,</a:t>
            </a:r>
            <a:r>
              <a:rPr lang="en-US" sz="1600" kern="1200" spc="105"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driving</a:t>
            </a:r>
            <a:r>
              <a:rPr lang="en-US" sz="1600" kern="1200" spc="12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innovation,</a:t>
            </a:r>
            <a:r>
              <a:rPr lang="en-US" sz="1600" kern="1200" spc="11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and</a:t>
            </a:r>
            <a:r>
              <a:rPr lang="en-US" sz="1600" kern="1200" spc="12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securing</a:t>
            </a:r>
            <a:r>
              <a:rPr lang="en-US" sz="1600" kern="1200" spc="12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our</a:t>
            </a:r>
            <a:r>
              <a:rPr lang="en-US" sz="1600" kern="1200" spc="95" dirty="0">
                <a:solidFill>
                  <a:schemeClr val="bg1"/>
                </a:solidFill>
                <a:latin typeface="Montserrat" panose="00000500000000000000" pitchFamily="2" charset="0"/>
              </a:rPr>
              <a:t> </a:t>
            </a:r>
            <a:r>
              <a:rPr lang="en-US" sz="1600" kern="1200" spc="-10" dirty="0">
                <a:solidFill>
                  <a:schemeClr val="bg1"/>
                </a:solidFill>
                <a:latin typeface="Montserrat" panose="00000500000000000000" pitchFamily="2" charset="0"/>
              </a:rPr>
              <a:t>future.</a:t>
            </a:r>
          </a:p>
          <a:p>
            <a:pPr marL="285750" indent="-285750">
              <a:lnSpc>
                <a:spcPct val="90000"/>
              </a:lnSpc>
              <a:spcBef>
                <a:spcPts val="95"/>
              </a:spcBef>
              <a:buFont typeface="Arial" panose="020B0604020202020204" pitchFamily="34" charset="0"/>
              <a:buChar char="•"/>
              <a:tabLst>
                <a:tab pos="297815" algn="l"/>
              </a:tabLst>
            </a:pPr>
            <a:endParaRPr lang="en-US" sz="1600" kern="1200" dirty="0">
              <a:solidFill>
                <a:schemeClr val="bg1"/>
              </a:solidFill>
              <a:latin typeface="Montserrat" panose="00000500000000000000" pitchFamily="2" charset="0"/>
            </a:endParaRPr>
          </a:p>
          <a:p>
            <a:pPr>
              <a:lnSpc>
                <a:spcPct val="90000"/>
              </a:lnSpc>
              <a:spcBef>
                <a:spcPts val="20"/>
              </a:spcBef>
              <a:tabLst>
                <a:tab pos="297815" algn="l"/>
              </a:tabLst>
            </a:pPr>
            <a:r>
              <a:rPr lang="en-US" sz="1600" kern="1200" dirty="0">
                <a:solidFill>
                  <a:schemeClr val="bg1"/>
                </a:solidFill>
                <a:latin typeface="Montserrat" panose="00000500000000000000" pitchFamily="2" charset="0"/>
              </a:rPr>
              <a:t>Establish</a:t>
            </a:r>
            <a:r>
              <a:rPr lang="en-US" sz="1600" kern="1200" spc="6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an</a:t>
            </a:r>
            <a:r>
              <a:rPr lang="en-US" sz="1600" kern="1200" spc="15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emotional,</a:t>
            </a:r>
            <a:r>
              <a:rPr lang="en-US" sz="1600" kern="1200" spc="14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pride-driven</a:t>
            </a:r>
            <a:r>
              <a:rPr lang="en-US" sz="1600" kern="1200" spc="145"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connection</a:t>
            </a:r>
            <a:r>
              <a:rPr lang="en-US" sz="1600" kern="1200" spc="15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between</a:t>
            </a:r>
            <a:r>
              <a:rPr lang="en-US" sz="1600" kern="1200" spc="15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Canadians</a:t>
            </a:r>
            <a:r>
              <a:rPr lang="en-US" sz="1600" kern="1200" spc="75"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and</a:t>
            </a:r>
            <a:r>
              <a:rPr lang="en-US" sz="1600" kern="1200" spc="15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their</a:t>
            </a:r>
            <a:r>
              <a:rPr lang="en-US" sz="1600" kern="1200" spc="12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food</a:t>
            </a:r>
            <a:r>
              <a:rPr lang="en-US" sz="1600" kern="1200" spc="150" dirty="0">
                <a:solidFill>
                  <a:schemeClr val="bg1"/>
                </a:solidFill>
                <a:latin typeface="Montserrat" panose="00000500000000000000" pitchFamily="2" charset="0"/>
              </a:rPr>
              <a:t> </a:t>
            </a:r>
            <a:r>
              <a:rPr lang="en-US" sz="1600" kern="1200" spc="-10" dirty="0">
                <a:solidFill>
                  <a:schemeClr val="bg1"/>
                </a:solidFill>
                <a:latin typeface="Montserrat" panose="00000500000000000000" pitchFamily="2" charset="0"/>
              </a:rPr>
              <a:t>system.</a:t>
            </a:r>
            <a:endParaRPr lang="en-US" sz="1600" kern="1200" dirty="0">
              <a:solidFill>
                <a:schemeClr val="bg1"/>
              </a:solidFill>
              <a:latin typeface="Montserrat" panose="00000500000000000000" pitchFamily="2" charset="0"/>
            </a:endParaRPr>
          </a:p>
          <a:p>
            <a:pPr indent="-285115">
              <a:lnSpc>
                <a:spcPct val="90000"/>
              </a:lnSpc>
              <a:spcBef>
                <a:spcPts val="90"/>
              </a:spcBef>
              <a:buChar char="•"/>
              <a:tabLst>
                <a:tab pos="297815" algn="l"/>
              </a:tabLst>
            </a:pPr>
            <a:endParaRPr lang="en-US" sz="1600" kern="1200" dirty="0">
              <a:solidFill>
                <a:schemeClr val="bg1"/>
              </a:solidFill>
              <a:latin typeface="Montserrat" panose="00000500000000000000" pitchFamily="2" charset="0"/>
            </a:endParaRPr>
          </a:p>
          <a:p>
            <a:pPr>
              <a:lnSpc>
                <a:spcPct val="90000"/>
              </a:lnSpc>
              <a:spcBef>
                <a:spcPts val="90"/>
              </a:spcBef>
              <a:tabLst>
                <a:tab pos="297815" algn="l"/>
              </a:tabLst>
            </a:pPr>
            <a:r>
              <a:rPr lang="en-US" sz="1600" kern="1200" dirty="0">
                <a:solidFill>
                  <a:schemeClr val="bg1"/>
                </a:solidFill>
                <a:latin typeface="Montserrat" panose="00000500000000000000" pitchFamily="2" charset="0"/>
              </a:rPr>
              <a:t>Engage</a:t>
            </a:r>
            <a:r>
              <a:rPr lang="en-US" sz="1600" kern="1200" spc="5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media,</a:t>
            </a:r>
            <a:r>
              <a:rPr lang="en-US" sz="1600" kern="1200" spc="13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industry</a:t>
            </a:r>
            <a:r>
              <a:rPr lang="en-US" sz="1600" kern="1200" spc="165"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voices,</a:t>
            </a:r>
            <a:r>
              <a:rPr lang="en-US" sz="1600" kern="1200" spc="125"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and</a:t>
            </a:r>
            <a:r>
              <a:rPr lang="en-US" sz="1600" kern="1200" spc="14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early</a:t>
            </a:r>
            <a:r>
              <a:rPr lang="en-US" sz="1600" kern="1200" spc="16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advocates</a:t>
            </a:r>
            <a:r>
              <a:rPr lang="en-US" sz="1600" kern="1200" spc="65"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to</a:t>
            </a:r>
            <a:r>
              <a:rPr lang="en-US" sz="1600" kern="1200" spc="14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spark</a:t>
            </a:r>
            <a:r>
              <a:rPr lang="en-US" sz="1600" kern="1200" spc="70" dirty="0">
                <a:solidFill>
                  <a:schemeClr val="bg1"/>
                </a:solidFill>
                <a:latin typeface="Montserrat" panose="00000500000000000000" pitchFamily="2" charset="0"/>
              </a:rPr>
              <a:t> </a:t>
            </a:r>
            <a:r>
              <a:rPr lang="en-US" sz="1600" kern="1200" spc="-10" dirty="0">
                <a:solidFill>
                  <a:schemeClr val="bg1"/>
                </a:solidFill>
                <a:latin typeface="Montserrat" panose="00000500000000000000" pitchFamily="2" charset="0"/>
              </a:rPr>
              <a:t>momentum.</a:t>
            </a:r>
            <a:endParaRPr lang="en-US" sz="1600" kern="1200" dirty="0">
              <a:solidFill>
                <a:schemeClr val="bg1"/>
              </a:solidFill>
              <a:latin typeface="Montserrat" panose="00000500000000000000" pitchFamily="2" charset="0"/>
            </a:endParaRPr>
          </a:p>
          <a:p>
            <a:pPr marL="285750" indent="-285750">
              <a:lnSpc>
                <a:spcPct val="90000"/>
              </a:lnSpc>
              <a:spcBef>
                <a:spcPts val="20"/>
              </a:spcBef>
              <a:buFont typeface="Arial" panose="020B0604020202020204" pitchFamily="34" charset="0"/>
              <a:buChar char="•"/>
              <a:tabLst>
                <a:tab pos="297815" algn="l"/>
              </a:tabLst>
            </a:pPr>
            <a:endParaRPr lang="en-US" sz="1600" kern="1200" dirty="0">
              <a:solidFill>
                <a:schemeClr val="bg1"/>
              </a:solidFill>
              <a:latin typeface="Montserrat" panose="00000500000000000000" pitchFamily="2" charset="0"/>
            </a:endParaRPr>
          </a:p>
          <a:p>
            <a:pPr>
              <a:lnSpc>
                <a:spcPct val="90000"/>
              </a:lnSpc>
              <a:spcBef>
                <a:spcPts val="20"/>
              </a:spcBef>
              <a:tabLst>
                <a:tab pos="297815" algn="l"/>
              </a:tabLst>
            </a:pPr>
            <a:r>
              <a:rPr lang="en-US" sz="1600" kern="1200" dirty="0">
                <a:solidFill>
                  <a:schemeClr val="bg1"/>
                </a:solidFill>
                <a:latin typeface="Montserrat" panose="00000500000000000000" pitchFamily="2" charset="0"/>
              </a:rPr>
              <a:t>Call</a:t>
            </a:r>
            <a:r>
              <a:rPr lang="en-US" sz="1600" kern="1200" spc="11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to</a:t>
            </a:r>
            <a:r>
              <a:rPr lang="en-US" sz="1600" kern="1200" spc="-55"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Action:</a:t>
            </a:r>
            <a:r>
              <a:rPr lang="en-US" sz="1600" kern="1200" spc="1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A profound</a:t>
            </a:r>
            <a:r>
              <a:rPr lang="en-US" sz="1600" kern="1200" spc="11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and</a:t>
            </a:r>
            <a:r>
              <a:rPr lang="en-US" sz="1600" kern="1200" spc="11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enduring</a:t>
            </a:r>
            <a:r>
              <a:rPr lang="en-US" sz="1600" kern="1200" spc="4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pledge</a:t>
            </a:r>
            <a:r>
              <a:rPr lang="en-US" sz="1600" kern="1200" spc="105"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to</a:t>
            </a:r>
            <a:r>
              <a:rPr lang="en-US" sz="1600" kern="1200" spc="10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protect</a:t>
            </a:r>
            <a:r>
              <a:rPr lang="en-US" sz="1600" kern="1200" spc="95"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the</a:t>
            </a:r>
            <a:r>
              <a:rPr lang="en-US" sz="1600" kern="1200" spc="100"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Canadian</a:t>
            </a:r>
            <a:r>
              <a:rPr lang="en-US" sz="1600" kern="1200" spc="105" dirty="0">
                <a:solidFill>
                  <a:schemeClr val="bg1"/>
                </a:solidFill>
                <a:latin typeface="Montserrat" panose="00000500000000000000" pitchFamily="2" charset="0"/>
              </a:rPr>
              <a:t> </a:t>
            </a:r>
            <a:r>
              <a:rPr lang="en-US" sz="1600" kern="1200" dirty="0">
                <a:solidFill>
                  <a:schemeClr val="bg1"/>
                </a:solidFill>
                <a:latin typeface="Montserrat" panose="00000500000000000000" pitchFamily="2" charset="0"/>
              </a:rPr>
              <a:t>food</a:t>
            </a:r>
            <a:r>
              <a:rPr lang="en-US" sz="1600" kern="1200" spc="105" dirty="0">
                <a:solidFill>
                  <a:schemeClr val="bg1"/>
                </a:solidFill>
                <a:latin typeface="Montserrat" panose="00000500000000000000" pitchFamily="2" charset="0"/>
              </a:rPr>
              <a:t> </a:t>
            </a:r>
            <a:r>
              <a:rPr lang="en-US" sz="1600" kern="1200" spc="-10" dirty="0">
                <a:solidFill>
                  <a:schemeClr val="bg1"/>
                </a:solidFill>
                <a:latin typeface="Montserrat" panose="00000500000000000000" pitchFamily="2" charset="0"/>
              </a:rPr>
              <a:t>system.</a:t>
            </a:r>
          </a:p>
          <a:p>
            <a:pPr marL="285750" indent="-285750">
              <a:lnSpc>
                <a:spcPct val="90000"/>
              </a:lnSpc>
              <a:spcBef>
                <a:spcPts val="20"/>
              </a:spcBef>
              <a:buFont typeface="Arial" panose="020B0604020202020204" pitchFamily="34" charset="0"/>
              <a:buChar char="•"/>
              <a:tabLst>
                <a:tab pos="297815" algn="l"/>
              </a:tabLst>
            </a:pPr>
            <a:endParaRPr lang="en-US" sz="1600" kern="1200" dirty="0">
              <a:solidFill>
                <a:schemeClr val="bg1"/>
              </a:solidFill>
              <a:latin typeface="Montserrat" panose="00000500000000000000" pitchFamily="2" charset="0"/>
            </a:endParaRPr>
          </a:p>
          <a:p>
            <a:pPr marL="285750" indent="-285750">
              <a:lnSpc>
                <a:spcPct val="90000"/>
              </a:lnSpc>
              <a:spcBef>
                <a:spcPts val="20"/>
              </a:spcBef>
              <a:buFont typeface="Arial" panose="020B0604020202020204" pitchFamily="34" charset="0"/>
              <a:buChar char="•"/>
              <a:tabLst>
                <a:tab pos="297815" algn="l"/>
              </a:tabLst>
            </a:pPr>
            <a:endParaRPr lang="en-US" sz="1600" kern="1200" dirty="0">
              <a:solidFill>
                <a:schemeClr val="bg1"/>
              </a:solidFill>
              <a:latin typeface="Montserrat" panose="00000500000000000000" pitchFamily="2" charset="0"/>
            </a:endParaRPr>
          </a:p>
        </p:txBody>
      </p:sp>
      <p:sp>
        <p:nvSpPr>
          <p:cNvPr id="4" name="TextBox 3">
            <a:extLst>
              <a:ext uri="{FF2B5EF4-FFF2-40B4-BE49-F238E27FC236}">
                <a16:creationId xmlns:a16="http://schemas.microsoft.com/office/drawing/2014/main" id="{A82F8956-0445-7811-056B-C303FFF13955}"/>
              </a:ext>
            </a:extLst>
          </p:cNvPr>
          <p:cNvSpPr txBox="1"/>
          <p:nvPr/>
        </p:nvSpPr>
        <p:spPr>
          <a:xfrm>
            <a:off x="6090556" y="1725540"/>
            <a:ext cx="5425583" cy="4846455"/>
          </a:xfrm>
          <a:prstGeom prst="rect">
            <a:avLst/>
          </a:prstGeom>
          <a:noFill/>
        </p:spPr>
        <p:txBody>
          <a:bodyPr wrap="square" rtlCol="0">
            <a:spAutoFit/>
          </a:bodyPr>
          <a:lstStyle/>
          <a:p>
            <a:pPr marL="0" marR="0">
              <a:spcAft>
                <a:spcPts val="800"/>
              </a:spcAft>
              <a:buNone/>
            </a:pPr>
            <a:r>
              <a:rPr lang="en-US" sz="1600" b="1" kern="1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PHASE 2: Our National </a:t>
            </a:r>
            <a:r>
              <a:rPr lang="en-US" sz="1600" b="1" i="1" kern="1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Cornerstone of Canada </a:t>
            </a:r>
            <a:r>
              <a:rPr lang="en-US" sz="1600" b="1" kern="1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Campaign—Expanding Our Reach</a:t>
            </a:r>
            <a:endParaRPr lang="en-US" sz="1600" kern="1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600" kern="1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Move from foundation to campaign, momentum to nationwide impact—reaching Canadians at both national and regional levels.</a:t>
            </a:r>
          </a:p>
          <a:p>
            <a:pPr marL="0" marR="0">
              <a:lnSpc>
                <a:spcPct val="115000"/>
              </a:lnSpc>
              <a:spcAft>
                <a:spcPts val="800"/>
              </a:spcAft>
              <a:buNone/>
            </a:pPr>
            <a:r>
              <a:rPr lang="en-US" sz="1600" kern="1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Mobilize all Canadians to recognize, protect, and champion the food system for their future.</a:t>
            </a:r>
          </a:p>
          <a:p>
            <a:pPr marL="0" marR="0">
              <a:lnSpc>
                <a:spcPct val="115000"/>
              </a:lnSpc>
              <a:spcAft>
                <a:spcPts val="800"/>
              </a:spcAft>
              <a:buNone/>
            </a:pPr>
            <a:r>
              <a:rPr lang="en-US" sz="1600" kern="1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Position the system as a pillar of national strength—on par with healthcare and education—while recognizing the distinct realities of each province and region.</a:t>
            </a:r>
          </a:p>
          <a:p>
            <a:pPr marL="0" marR="0">
              <a:lnSpc>
                <a:spcPct val="115000"/>
              </a:lnSpc>
              <a:spcAft>
                <a:spcPts val="800"/>
              </a:spcAft>
              <a:buNone/>
            </a:pPr>
            <a:r>
              <a:rPr lang="en-US" sz="1600" kern="100" dirty="0">
                <a:solidFill>
                  <a:schemeClr val="bg1"/>
                </a:solidFill>
                <a:effectLst/>
                <a:latin typeface="Montserrat" panose="00000500000000000000" pitchFamily="2" charset="0"/>
                <a:ea typeface="Aptos" panose="020B0004020202020204" pitchFamily="34" charset="0"/>
                <a:cs typeface="Times New Roman" panose="02020603050405020304" pitchFamily="18" charset="0"/>
              </a:rPr>
              <a:t>Leverage national pride and sovereignty concerns to elevate its importance for consumers and policymakers.</a:t>
            </a:r>
          </a:p>
          <a:p>
            <a:endParaRPr lang="en-US" dirty="0">
              <a:solidFill>
                <a:schemeClr val="bg1"/>
              </a:solidFill>
              <a:latin typeface="Montserrat" panose="00000500000000000000" pitchFamily="2" charset="0"/>
            </a:endParaRPr>
          </a:p>
        </p:txBody>
      </p:sp>
      <p:sp>
        <p:nvSpPr>
          <p:cNvPr id="5" name="Title 1">
            <a:extLst>
              <a:ext uri="{FF2B5EF4-FFF2-40B4-BE49-F238E27FC236}">
                <a16:creationId xmlns:a16="http://schemas.microsoft.com/office/drawing/2014/main" id="{449E43AC-B46A-4F73-A98F-7C2B8056A638}"/>
              </a:ext>
            </a:extLst>
          </p:cNvPr>
          <p:cNvSpPr txBox="1">
            <a:spLocks/>
          </p:cNvSpPr>
          <p:nvPr/>
        </p:nvSpPr>
        <p:spPr>
          <a:xfrm>
            <a:off x="534390" y="603188"/>
            <a:ext cx="8407729" cy="1030515"/>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90000"/>
              </a:lnSpc>
              <a:spcAft>
                <a:spcPts val="600"/>
              </a:spcAft>
            </a:pPr>
            <a:r>
              <a:rPr lang="en-US" sz="4000" dirty="0">
                <a:solidFill>
                  <a:srgbClr val="FFFFFF"/>
                </a:solidFill>
                <a:latin typeface="Montserrat" panose="00000500000000000000" pitchFamily="2" charset="0"/>
              </a:rPr>
              <a:t>Building The Movement</a:t>
            </a:r>
          </a:p>
        </p:txBody>
      </p:sp>
    </p:spTree>
    <p:extLst>
      <p:ext uri="{BB962C8B-B14F-4D97-AF65-F5344CB8AC3E}">
        <p14:creationId xmlns:p14="http://schemas.microsoft.com/office/powerpoint/2010/main" val="2085215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648FF6C-09FD-F179-423D-EEE29A7B5DA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27A38A3-9EA6-6C11-E6D2-AAACDFBC47B9}"/>
              </a:ext>
            </a:extLst>
          </p:cNvPr>
          <p:cNvSpPr txBox="1"/>
          <p:nvPr/>
        </p:nvSpPr>
        <p:spPr>
          <a:xfrm>
            <a:off x="2199162" y="2613392"/>
            <a:ext cx="7793676" cy="1554272"/>
          </a:xfrm>
          <a:prstGeom prst="rect">
            <a:avLst/>
          </a:prstGeom>
          <a:noFill/>
        </p:spPr>
        <p:txBody>
          <a:bodyPr wrap="square" rtlCol="0">
            <a:spAutoFit/>
          </a:bodyPr>
          <a:lstStyle/>
          <a:p>
            <a:pPr algn="ctr"/>
            <a:r>
              <a:rPr lang="en-US" sz="6000" b="1">
                <a:solidFill>
                  <a:schemeClr val="bg1"/>
                </a:solidFill>
                <a:latin typeface="Montserrat" panose="00000500000000000000" pitchFamily="2" charset="0"/>
              </a:rPr>
              <a:t>The First 100 Days:</a:t>
            </a:r>
          </a:p>
          <a:p>
            <a:pPr algn="ctr"/>
            <a:r>
              <a:rPr lang="en-US" sz="3500" b="1">
                <a:solidFill>
                  <a:schemeClr val="bg1"/>
                </a:solidFill>
                <a:latin typeface="Montserrat" panose="00000500000000000000" pitchFamily="2" charset="0"/>
              </a:rPr>
              <a:t>Beginning May 15, 2025</a:t>
            </a:r>
            <a:endParaRPr lang="en-US" sz="3500" b="1">
              <a:latin typeface="Montserrat" panose="00000500000000000000" pitchFamily="2" charset="0"/>
            </a:endParaRPr>
          </a:p>
        </p:txBody>
      </p:sp>
    </p:spTree>
    <p:extLst>
      <p:ext uri="{BB962C8B-B14F-4D97-AF65-F5344CB8AC3E}">
        <p14:creationId xmlns:p14="http://schemas.microsoft.com/office/powerpoint/2010/main" val="1249610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4283" y="2228024"/>
            <a:ext cx="5378565" cy="2783454"/>
          </a:xfrm>
          <a:prstGeom prst="rect">
            <a:avLst/>
          </a:prstGeom>
        </p:spPr>
        <p:txBody>
          <a:bodyPr vert="horz" wrap="square" lIns="0" tIns="13335" rIns="0" bIns="0" rtlCol="0">
            <a:spAutoFit/>
          </a:bodyPr>
          <a:lstStyle/>
          <a:p>
            <a:pPr marL="23495">
              <a:lnSpc>
                <a:spcPct val="100000"/>
              </a:lnSpc>
              <a:spcBef>
                <a:spcPts val="105"/>
              </a:spcBef>
            </a:pPr>
            <a:r>
              <a:rPr lang="en-US" sz="6000" dirty="0">
                <a:solidFill>
                  <a:srgbClr val="F5F0F0"/>
                </a:solidFill>
                <a:latin typeface="Montserrat" panose="00000500000000000000" pitchFamily="2" charset="0"/>
              </a:rPr>
              <a:t>The Public Engagement </a:t>
            </a:r>
            <a:br>
              <a:rPr lang="en-US" sz="6000" dirty="0">
                <a:solidFill>
                  <a:srgbClr val="F5F0F0"/>
                </a:solidFill>
                <a:latin typeface="Montserrat" panose="00000500000000000000" pitchFamily="2" charset="0"/>
              </a:rPr>
            </a:br>
            <a:r>
              <a:rPr lang="en-US" sz="6000" dirty="0">
                <a:solidFill>
                  <a:srgbClr val="F5F0F0"/>
                </a:solidFill>
                <a:latin typeface="Montserrat" panose="00000500000000000000" pitchFamily="2" charset="0"/>
              </a:rPr>
              <a:t>Strategy</a:t>
            </a:r>
            <a:endParaRPr sz="6000" dirty="0">
              <a:latin typeface="Montserrat" panose="00000500000000000000" pitchFamily="2" charset="0"/>
            </a:endParaRPr>
          </a:p>
        </p:txBody>
      </p:sp>
    </p:spTree>
    <p:extLst>
      <p:ext uri="{BB962C8B-B14F-4D97-AF65-F5344CB8AC3E}">
        <p14:creationId xmlns:p14="http://schemas.microsoft.com/office/powerpoint/2010/main" val="3647439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DA48A-9EF2-A70D-365E-F73AB4EE1CBD}"/>
            </a:ext>
          </a:extLst>
        </p:cNvPr>
        <p:cNvGrpSpPr/>
        <p:nvPr/>
      </p:nvGrpSpPr>
      <p:grpSpPr>
        <a:xfrm>
          <a:off x="0" y="0"/>
          <a:ext cx="0" cy="0"/>
          <a:chOff x="0" y="0"/>
          <a:chExt cx="0" cy="0"/>
        </a:xfrm>
      </p:grpSpPr>
      <p:sp>
        <p:nvSpPr>
          <p:cNvPr id="3" name="object 13">
            <a:extLst>
              <a:ext uri="{FF2B5EF4-FFF2-40B4-BE49-F238E27FC236}">
                <a16:creationId xmlns:a16="http://schemas.microsoft.com/office/drawing/2014/main" id="{5D2E6E65-1231-A90F-C3AE-CAFD56512814}"/>
              </a:ext>
            </a:extLst>
          </p:cNvPr>
          <p:cNvSpPr txBox="1"/>
          <p:nvPr/>
        </p:nvSpPr>
        <p:spPr>
          <a:xfrm>
            <a:off x="5704115" y="1887297"/>
            <a:ext cx="5658830" cy="4529315"/>
          </a:xfrm>
          <a:prstGeom prst="rect">
            <a:avLst/>
          </a:prstGeom>
        </p:spPr>
        <p:txBody>
          <a:bodyPr vert="horz" lIns="0" tIns="13335" rIns="0" bIns="0" rtlCol="0" anchor="t">
            <a:noAutofit/>
          </a:bodyPr>
          <a:lstStyle/>
          <a:p>
            <a:pPr marR="189230"/>
            <a:r>
              <a:rPr lang="en-US" kern="1200" dirty="0">
                <a:solidFill>
                  <a:schemeClr val="bg1"/>
                </a:solidFill>
                <a:latin typeface="Montserrat" panose="00000500000000000000" pitchFamily="2" charset="0"/>
              </a:rPr>
              <a:t>Our food</a:t>
            </a:r>
            <a:r>
              <a:rPr lang="en-US" kern="1200" spc="-2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system</a:t>
            </a:r>
            <a:r>
              <a:rPr lang="en-US" kern="1200" spc="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is the</a:t>
            </a:r>
            <a:r>
              <a:rPr lang="en-US" kern="1200" spc="-20" dirty="0">
                <a:solidFill>
                  <a:schemeClr val="bg1"/>
                </a:solidFill>
                <a:latin typeface="Montserrat" panose="00000500000000000000" pitchFamily="2" charset="0"/>
              </a:rPr>
              <a:t> </a:t>
            </a:r>
            <a:r>
              <a:rPr lang="en-US" spc="-20" dirty="0">
                <a:solidFill>
                  <a:schemeClr val="bg1"/>
                </a:solidFill>
                <a:latin typeface="Montserrat" panose="00000500000000000000" pitchFamily="2" charset="0"/>
              </a:rPr>
              <a:t>c</a:t>
            </a:r>
            <a:r>
              <a:rPr lang="en-US" kern="1200" dirty="0">
                <a:solidFill>
                  <a:schemeClr val="bg1"/>
                </a:solidFill>
                <a:latin typeface="Montserrat" panose="00000500000000000000" pitchFamily="2" charset="0"/>
              </a:rPr>
              <a:t>ornerstone</a:t>
            </a:r>
            <a:r>
              <a:rPr lang="en-US" kern="1200" spc="-2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of</a:t>
            </a:r>
            <a:r>
              <a:rPr lang="en-US" kern="1200" spc="-4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Canada—powering</a:t>
            </a:r>
            <a:r>
              <a:rPr lang="en-US" kern="1200" spc="-2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our</a:t>
            </a:r>
            <a:r>
              <a:rPr lang="en-US" kern="1200" spc="-65" dirty="0">
                <a:solidFill>
                  <a:schemeClr val="bg1"/>
                </a:solidFill>
                <a:latin typeface="Montserrat" panose="00000500000000000000" pitchFamily="2" charset="0"/>
              </a:rPr>
              <a:t> </a:t>
            </a:r>
            <a:r>
              <a:rPr lang="en-US" kern="1200" spc="-10" dirty="0">
                <a:solidFill>
                  <a:schemeClr val="bg1"/>
                </a:solidFill>
                <a:latin typeface="Montserrat" panose="00000500000000000000" pitchFamily="2" charset="0"/>
              </a:rPr>
              <a:t>economy,</a:t>
            </a:r>
            <a:r>
              <a:rPr lang="en-US" kern="1200" spc="-4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driving</a:t>
            </a:r>
            <a:r>
              <a:rPr lang="en-US" kern="1200" spc="-20" dirty="0">
                <a:solidFill>
                  <a:schemeClr val="bg1"/>
                </a:solidFill>
                <a:latin typeface="Montserrat" panose="00000500000000000000" pitchFamily="2" charset="0"/>
              </a:rPr>
              <a:t> </a:t>
            </a:r>
            <a:r>
              <a:rPr lang="en-US" kern="1200" spc="-10" dirty="0">
                <a:solidFill>
                  <a:schemeClr val="bg1"/>
                </a:solidFill>
                <a:latin typeface="Montserrat" panose="00000500000000000000" pitchFamily="2" charset="0"/>
              </a:rPr>
              <a:t>innovation, </a:t>
            </a:r>
            <a:r>
              <a:rPr lang="en-US" kern="1200" dirty="0">
                <a:solidFill>
                  <a:schemeClr val="bg1"/>
                </a:solidFill>
                <a:latin typeface="Montserrat" panose="00000500000000000000" pitchFamily="2" charset="0"/>
              </a:rPr>
              <a:t>and</a:t>
            </a:r>
            <a:r>
              <a:rPr lang="en-US" kern="1200" spc="-3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securing</a:t>
            </a:r>
            <a:r>
              <a:rPr lang="en-US" kern="1200" spc="-30"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our</a:t>
            </a:r>
            <a:r>
              <a:rPr lang="en-US" kern="1200" spc="-7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future.</a:t>
            </a:r>
            <a:r>
              <a:rPr lang="en-US" kern="1200" spc="-5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But</a:t>
            </a:r>
            <a:r>
              <a:rPr lang="en-US" kern="1200" spc="10"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before</a:t>
            </a:r>
            <a:r>
              <a:rPr lang="en-US" kern="1200" spc="-30"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we</a:t>
            </a:r>
            <a:r>
              <a:rPr lang="en-US" kern="1200" spc="-3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get</a:t>
            </a:r>
            <a:r>
              <a:rPr lang="en-US" kern="1200" spc="1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there,</a:t>
            </a:r>
            <a:r>
              <a:rPr lang="en-US" kern="1200" spc="10"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the</a:t>
            </a:r>
            <a:r>
              <a:rPr lang="en-US" kern="1200" spc="-3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first</a:t>
            </a:r>
            <a:r>
              <a:rPr lang="en-US" kern="1200" spc="-5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100</a:t>
            </a:r>
            <a:r>
              <a:rPr lang="en-US" kern="1200" spc="-30"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days</a:t>
            </a:r>
            <a:r>
              <a:rPr lang="en-US" kern="1200" spc="-10"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of</a:t>
            </a:r>
            <a:r>
              <a:rPr lang="en-US" kern="1200" spc="10"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this</a:t>
            </a:r>
            <a:r>
              <a:rPr lang="en-US" kern="1200" spc="-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campaign</a:t>
            </a:r>
            <a:r>
              <a:rPr lang="en-US" kern="1200" spc="-30" dirty="0">
                <a:solidFill>
                  <a:schemeClr val="bg1"/>
                </a:solidFill>
                <a:latin typeface="Montserrat" panose="00000500000000000000" pitchFamily="2" charset="0"/>
              </a:rPr>
              <a:t> </a:t>
            </a:r>
            <a:r>
              <a:rPr lang="en-US" kern="1200" spc="-20" dirty="0">
                <a:solidFill>
                  <a:schemeClr val="bg1"/>
                </a:solidFill>
                <a:latin typeface="Montserrat" panose="00000500000000000000" pitchFamily="2" charset="0"/>
              </a:rPr>
              <a:t>must </a:t>
            </a:r>
            <a:r>
              <a:rPr lang="en-US" kern="1200" dirty="0">
                <a:solidFill>
                  <a:schemeClr val="bg1"/>
                </a:solidFill>
                <a:latin typeface="Montserrat" panose="00000500000000000000" pitchFamily="2" charset="0"/>
              </a:rPr>
              <a:t>focus</a:t>
            </a:r>
            <a:r>
              <a:rPr lang="en-US" kern="1200" spc="-10"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on</a:t>
            </a:r>
            <a:r>
              <a:rPr lang="en-US" kern="1200" spc="-20"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who</a:t>
            </a:r>
            <a:r>
              <a:rPr lang="en-US" kern="1200" spc="-20"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we</a:t>
            </a:r>
            <a:r>
              <a:rPr lang="en-US" kern="1200" spc="-20"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are</a:t>
            </a:r>
            <a:r>
              <a:rPr lang="en-US" kern="1200" spc="-20"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and</a:t>
            </a:r>
            <a:r>
              <a:rPr lang="en-US" kern="1200" spc="-20"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why it</a:t>
            </a:r>
            <a:r>
              <a:rPr lang="en-US" kern="1200" spc="-40" dirty="0">
                <a:solidFill>
                  <a:schemeClr val="bg1"/>
                </a:solidFill>
                <a:latin typeface="Montserrat" panose="00000500000000000000" pitchFamily="2" charset="0"/>
              </a:rPr>
              <a:t> </a:t>
            </a:r>
            <a:r>
              <a:rPr lang="en-US" kern="1200" spc="-10" dirty="0">
                <a:solidFill>
                  <a:schemeClr val="bg1"/>
                </a:solidFill>
                <a:latin typeface="Montserrat" panose="00000500000000000000" pitchFamily="2" charset="0"/>
              </a:rPr>
              <a:t>matters.</a:t>
            </a:r>
            <a:endParaRPr lang="en-US" kern="1200" dirty="0">
              <a:solidFill>
                <a:schemeClr val="bg1"/>
              </a:solidFill>
              <a:latin typeface="Montserrat" panose="00000500000000000000" pitchFamily="2" charset="0"/>
            </a:endParaRPr>
          </a:p>
          <a:p>
            <a:pPr>
              <a:spcBef>
                <a:spcPts val="885"/>
              </a:spcBef>
            </a:pPr>
            <a:endParaRPr lang="en-US" kern="1200" dirty="0">
              <a:solidFill>
                <a:schemeClr val="bg1"/>
              </a:solidFill>
              <a:latin typeface="Montserrat" panose="00000500000000000000" pitchFamily="2" charset="0"/>
            </a:endParaRPr>
          </a:p>
          <a:p>
            <a:pPr marR="65405">
              <a:spcBef>
                <a:spcPts val="5"/>
              </a:spcBef>
            </a:pPr>
            <a:r>
              <a:rPr lang="en-US" kern="1200" dirty="0">
                <a:solidFill>
                  <a:schemeClr val="bg1"/>
                </a:solidFill>
                <a:latin typeface="Montserrat" panose="00000500000000000000" pitchFamily="2" charset="0"/>
              </a:rPr>
              <a:t>More</a:t>
            </a:r>
            <a:r>
              <a:rPr lang="en-US" kern="1200" spc="-3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than</a:t>
            </a:r>
            <a:r>
              <a:rPr lang="en-US" kern="1200" spc="-20"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a</a:t>
            </a:r>
            <a:r>
              <a:rPr lang="en-US" kern="1200" spc="-20"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supply chain,</a:t>
            </a:r>
            <a:r>
              <a:rPr lang="en-US" kern="1200" spc="-4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we</a:t>
            </a:r>
            <a:r>
              <a:rPr lang="en-US" kern="1200" spc="-20"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are</a:t>
            </a:r>
            <a:r>
              <a:rPr lang="en-US" kern="1200" spc="-2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Canada’s</a:t>
            </a:r>
            <a:r>
              <a:rPr lang="en-US" kern="1200" spc="5" dirty="0">
                <a:solidFill>
                  <a:schemeClr val="bg1"/>
                </a:solidFill>
                <a:latin typeface="Montserrat" panose="00000500000000000000" pitchFamily="2" charset="0"/>
              </a:rPr>
              <a:t> </a:t>
            </a:r>
            <a:r>
              <a:rPr lang="en-US" kern="1200" spc="-10" dirty="0">
                <a:solidFill>
                  <a:schemeClr val="bg1"/>
                </a:solidFill>
                <a:latin typeface="Montserrat" panose="00000500000000000000" pitchFamily="2" charset="0"/>
              </a:rPr>
              <a:t>lifeline—</a:t>
            </a:r>
            <a:r>
              <a:rPr lang="en-US" kern="1200" dirty="0">
                <a:solidFill>
                  <a:schemeClr val="bg1"/>
                </a:solidFill>
                <a:latin typeface="Montserrat" panose="00000500000000000000" pitchFamily="2" charset="0"/>
              </a:rPr>
              <a:t>sustaining</a:t>
            </a:r>
            <a:r>
              <a:rPr lang="en-US" kern="1200" spc="-2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communities</a:t>
            </a:r>
            <a:r>
              <a:rPr lang="en-US" kern="1200" spc="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and</a:t>
            </a:r>
            <a:r>
              <a:rPr lang="en-US" kern="1200" spc="-20" dirty="0">
                <a:solidFill>
                  <a:schemeClr val="bg1"/>
                </a:solidFill>
                <a:latin typeface="Montserrat" panose="00000500000000000000" pitchFamily="2" charset="0"/>
              </a:rPr>
              <a:t> </a:t>
            </a:r>
            <a:r>
              <a:rPr lang="en-US" kern="1200" spc="-10" dirty="0">
                <a:solidFill>
                  <a:schemeClr val="bg1"/>
                </a:solidFill>
                <a:latin typeface="Montserrat" panose="00000500000000000000" pitchFamily="2" charset="0"/>
              </a:rPr>
              <a:t>connecting </a:t>
            </a:r>
            <a:r>
              <a:rPr lang="en-US" kern="1200" dirty="0">
                <a:solidFill>
                  <a:schemeClr val="bg1"/>
                </a:solidFill>
                <a:latin typeface="Montserrat" panose="00000500000000000000" pitchFamily="2" charset="0"/>
              </a:rPr>
              <a:t>us</a:t>
            </a:r>
            <a:r>
              <a:rPr lang="en-US" kern="1200" spc="-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to</a:t>
            </a:r>
            <a:r>
              <a:rPr lang="en-US" kern="1200" spc="-20"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the</a:t>
            </a:r>
            <a:r>
              <a:rPr lang="en-US" kern="1200" spc="-1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world.</a:t>
            </a:r>
            <a:r>
              <a:rPr lang="en-US" kern="1200" spc="-45" dirty="0">
                <a:solidFill>
                  <a:schemeClr val="bg1"/>
                </a:solidFill>
                <a:latin typeface="Montserrat" panose="00000500000000000000" pitchFamily="2" charset="0"/>
              </a:rPr>
              <a:t> </a:t>
            </a:r>
          </a:p>
          <a:p>
            <a:pPr marR="65405">
              <a:spcBef>
                <a:spcPts val="5"/>
              </a:spcBef>
            </a:pPr>
            <a:endParaRPr lang="en-US" spc="-45" dirty="0">
              <a:solidFill>
                <a:schemeClr val="bg1"/>
              </a:solidFill>
              <a:latin typeface="Montserrat" panose="00000500000000000000" pitchFamily="2" charset="0"/>
            </a:endParaRPr>
          </a:p>
          <a:p>
            <a:pPr marR="65405">
              <a:spcBef>
                <a:spcPts val="5"/>
              </a:spcBef>
            </a:pPr>
            <a:r>
              <a:rPr lang="en-US" kern="1200" dirty="0">
                <a:solidFill>
                  <a:schemeClr val="bg1"/>
                </a:solidFill>
                <a:latin typeface="Montserrat" panose="00000500000000000000" pitchFamily="2" charset="0"/>
              </a:rPr>
              <a:t>Behind</a:t>
            </a:r>
            <a:r>
              <a:rPr lang="en-US" kern="1200" spc="-1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every</a:t>
            </a:r>
            <a:r>
              <a:rPr lang="en-US" kern="1200" spc="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plate</a:t>
            </a:r>
            <a:r>
              <a:rPr lang="en-US" kern="1200" spc="-20"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is</a:t>
            </a:r>
            <a:r>
              <a:rPr lang="en-US" kern="1200" spc="10"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a</a:t>
            </a:r>
            <a:r>
              <a:rPr lang="en-US" kern="1200" spc="-20"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nation</a:t>
            </a:r>
            <a:r>
              <a:rPr lang="en-US" kern="1200" spc="-1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at</a:t>
            </a:r>
            <a:r>
              <a:rPr lang="en-US" kern="1200" spc="-4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work – here and around the world:</a:t>
            </a:r>
            <a:r>
              <a:rPr lang="en-US" kern="1200" spc="-40" dirty="0">
                <a:solidFill>
                  <a:schemeClr val="bg1"/>
                </a:solidFill>
                <a:latin typeface="Montserrat" panose="00000500000000000000" pitchFamily="2" charset="0"/>
              </a:rPr>
              <a:t> </a:t>
            </a:r>
            <a:r>
              <a:rPr lang="en-US" spc="-40" dirty="0">
                <a:solidFill>
                  <a:schemeClr val="bg1"/>
                </a:solidFill>
                <a:latin typeface="Montserrat" panose="00000500000000000000" pitchFamily="2" charset="0"/>
              </a:rPr>
              <a:t>f</a:t>
            </a:r>
            <a:r>
              <a:rPr lang="en-US" kern="1200" dirty="0">
                <a:solidFill>
                  <a:schemeClr val="bg1"/>
                </a:solidFill>
                <a:latin typeface="Montserrat" panose="00000500000000000000" pitchFamily="2" charset="0"/>
              </a:rPr>
              <a:t>rom</a:t>
            </a:r>
            <a:r>
              <a:rPr lang="en-US" kern="1200" spc="85" dirty="0">
                <a:solidFill>
                  <a:schemeClr val="bg1"/>
                </a:solidFill>
                <a:latin typeface="Montserrat" panose="00000500000000000000" pitchFamily="2" charset="0"/>
              </a:rPr>
              <a:t> a</a:t>
            </a:r>
            <a:r>
              <a:rPr lang="en-US" kern="1200" dirty="0">
                <a:solidFill>
                  <a:schemeClr val="bg1"/>
                </a:solidFill>
                <a:latin typeface="Montserrat" panose="00000500000000000000" pitchFamily="2" charset="0"/>
              </a:rPr>
              <a:t>griculture and aquaculture</a:t>
            </a:r>
            <a:r>
              <a:rPr lang="en-US" kern="1200" spc="-25"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to</a:t>
            </a:r>
            <a:r>
              <a:rPr lang="en-US" kern="1200" spc="-40" dirty="0">
                <a:solidFill>
                  <a:schemeClr val="bg1"/>
                </a:solidFill>
                <a:latin typeface="Montserrat" panose="00000500000000000000" pitchFamily="2" charset="0"/>
              </a:rPr>
              <a:t> </a:t>
            </a:r>
            <a:r>
              <a:rPr lang="en-US" spc="-10" dirty="0">
                <a:solidFill>
                  <a:schemeClr val="bg1"/>
                </a:solidFill>
                <a:latin typeface="Montserrat" panose="00000500000000000000" pitchFamily="2" charset="0"/>
              </a:rPr>
              <a:t>t</a:t>
            </a:r>
            <a:r>
              <a:rPr lang="en-US" kern="1200" spc="-10" dirty="0">
                <a:solidFill>
                  <a:schemeClr val="bg1"/>
                </a:solidFill>
                <a:latin typeface="Montserrat" panose="00000500000000000000" pitchFamily="2" charset="0"/>
              </a:rPr>
              <a:t>ransportation, science and innovation, </a:t>
            </a:r>
            <a:r>
              <a:rPr lang="en-US" spc="-10" dirty="0">
                <a:solidFill>
                  <a:schemeClr val="bg1"/>
                </a:solidFill>
                <a:latin typeface="Montserrat" panose="00000500000000000000" pitchFamily="2" charset="0"/>
              </a:rPr>
              <a:t>m</a:t>
            </a:r>
            <a:r>
              <a:rPr lang="en-US" kern="1200" dirty="0">
                <a:solidFill>
                  <a:schemeClr val="bg1"/>
                </a:solidFill>
                <a:latin typeface="Montserrat" panose="00000500000000000000" pitchFamily="2" charset="0"/>
              </a:rPr>
              <a:t>anufacturing,</a:t>
            </a:r>
            <a:r>
              <a:rPr lang="en-US" kern="1200" spc="-5" dirty="0">
                <a:solidFill>
                  <a:schemeClr val="bg1"/>
                </a:solidFill>
                <a:latin typeface="Montserrat" panose="00000500000000000000" pitchFamily="2" charset="0"/>
              </a:rPr>
              <a:t> </a:t>
            </a:r>
            <a:r>
              <a:rPr lang="en-US" spc="-5" dirty="0">
                <a:solidFill>
                  <a:schemeClr val="bg1"/>
                </a:solidFill>
                <a:latin typeface="Montserrat" panose="00000500000000000000" pitchFamily="2" charset="0"/>
              </a:rPr>
              <a:t>p</a:t>
            </a:r>
            <a:r>
              <a:rPr lang="en-US" kern="1200" dirty="0">
                <a:solidFill>
                  <a:schemeClr val="bg1"/>
                </a:solidFill>
                <a:latin typeface="Montserrat" panose="00000500000000000000" pitchFamily="2" charset="0"/>
              </a:rPr>
              <a:t>rocessing</a:t>
            </a:r>
            <a:r>
              <a:rPr lang="en-US" kern="1200" spc="10" dirty="0">
                <a:solidFill>
                  <a:schemeClr val="bg1"/>
                </a:solidFill>
                <a:latin typeface="Montserrat" panose="00000500000000000000" pitchFamily="2" charset="0"/>
              </a:rPr>
              <a:t> </a:t>
            </a:r>
            <a:r>
              <a:rPr lang="en-US" kern="1200" dirty="0">
                <a:solidFill>
                  <a:schemeClr val="bg1"/>
                </a:solidFill>
                <a:latin typeface="Montserrat" panose="00000500000000000000" pitchFamily="2" charset="0"/>
              </a:rPr>
              <a:t>&amp;</a:t>
            </a:r>
            <a:r>
              <a:rPr lang="en-US" kern="1200" spc="-30" dirty="0">
                <a:solidFill>
                  <a:schemeClr val="bg1"/>
                </a:solidFill>
                <a:latin typeface="Montserrat" panose="00000500000000000000" pitchFamily="2" charset="0"/>
              </a:rPr>
              <a:t> </a:t>
            </a:r>
            <a:r>
              <a:rPr lang="en-US" spc="-30" dirty="0">
                <a:solidFill>
                  <a:schemeClr val="bg1"/>
                </a:solidFill>
                <a:latin typeface="Montserrat" panose="00000500000000000000" pitchFamily="2" charset="0"/>
              </a:rPr>
              <a:t>assurance systems to retail and foodservice.</a:t>
            </a:r>
            <a:endParaRPr lang="en-US" kern="1200" dirty="0">
              <a:solidFill>
                <a:schemeClr val="bg1"/>
              </a:solidFill>
              <a:latin typeface="Montserrat" panose="00000500000000000000" pitchFamily="2" charset="0"/>
            </a:endParaRPr>
          </a:p>
        </p:txBody>
      </p:sp>
      <p:pic>
        <p:nvPicPr>
          <p:cNvPr id="5" name="Graphic 4">
            <a:extLst>
              <a:ext uri="{FF2B5EF4-FFF2-40B4-BE49-F238E27FC236}">
                <a16:creationId xmlns:a16="http://schemas.microsoft.com/office/drawing/2014/main" id="{E46446A3-06C8-AB0D-4EB7-39D384C7E3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152" y="2457896"/>
            <a:ext cx="4044457" cy="2022229"/>
          </a:xfrm>
          <a:prstGeom prst="rect">
            <a:avLst/>
          </a:prstGeom>
        </p:spPr>
      </p:pic>
      <p:sp>
        <p:nvSpPr>
          <p:cNvPr id="6" name="TextBox 5">
            <a:extLst>
              <a:ext uri="{FF2B5EF4-FFF2-40B4-BE49-F238E27FC236}">
                <a16:creationId xmlns:a16="http://schemas.microsoft.com/office/drawing/2014/main" id="{D0D67963-1A48-B415-F77C-6839A7B8E88E}"/>
              </a:ext>
            </a:extLst>
          </p:cNvPr>
          <p:cNvSpPr txBox="1"/>
          <p:nvPr/>
        </p:nvSpPr>
        <p:spPr>
          <a:xfrm>
            <a:off x="829055" y="4280070"/>
            <a:ext cx="3694177" cy="400110"/>
          </a:xfrm>
          <a:prstGeom prst="rect">
            <a:avLst/>
          </a:prstGeom>
          <a:noFill/>
        </p:spPr>
        <p:txBody>
          <a:bodyPr wrap="square" rtlCol="0">
            <a:spAutoFit/>
          </a:bodyPr>
          <a:lstStyle/>
          <a:p>
            <a:pPr algn="ctr"/>
            <a:r>
              <a:rPr lang="en-US" sz="2000" dirty="0">
                <a:solidFill>
                  <a:schemeClr val="bg1"/>
                </a:solidFill>
                <a:latin typeface="Montserrat" panose="00000500000000000000" pitchFamily="2" charset="0"/>
              </a:rPr>
              <a:t>Our Food. Our Future.</a:t>
            </a:r>
          </a:p>
        </p:txBody>
      </p:sp>
      <p:sp>
        <p:nvSpPr>
          <p:cNvPr id="4" name="Title 1">
            <a:extLst>
              <a:ext uri="{FF2B5EF4-FFF2-40B4-BE49-F238E27FC236}">
                <a16:creationId xmlns:a16="http://schemas.microsoft.com/office/drawing/2014/main" id="{EAAE3E22-5F9F-0FEA-778D-5952BCE8EF5D}"/>
              </a:ext>
            </a:extLst>
          </p:cNvPr>
          <p:cNvSpPr txBox="1">
            <a:spLocks/>
          </p:cNvSpPr>
          <p:nvPr/>
        </p:nvSpPr>
        <p:spPr>
          <a:xfrm>
            <a:off x="534390" y="603188"/>
            <a:ext cx="8407729" cy="1030515"/>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90000"/>
              </a:lnSpc>
              <a:spcAft>
                <a:spcPts val="600"/>
              </a:spcAft>
            </a:pPr>
            <a:r>
              <a:rPr lang="en-US" sz="4000" dirty="0">
                <a:solidFill>
                  <a:srgbClr val="FFFFFF"/>
                </a:solidFill>
                <a:latin typeface="Montserrat" panose="00000500000000000000" pitchFamily="2" charset="0"/>
              </a:rPr>
              <a:t>What We’re Getting Across</a:t>
            </a:r>
          </a:p>
        </p:txBody>
      </p:sp>
    </p:spTree>
    <p:extLst>
      <p:ext uri="{BB962C8B-B14F-4D97-AF65-F5344CB8AC3E}">
        <p14:creationId xmlns:p14="http://schemas.microsoft.com/office/powerpoint/2010/main" val="2522720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7999"/>
          </a:xfrm>
          <a:prstGeom prst="rect">
            <a:avLst/>
          </a:prstGeom>
        </p:spPr>
      </p:pic>
      <p:sp>
        <p:nvSpPr>
          <p:cNvPr id="4" name="object 4"/>
          <p:cNvSpPr txBox="1"/>
          <p:nvPr/>
        </p:nvSpPr>
        <p:spPr>
          <a:xfrm>
            <a:off x="600075" y="2052637"/>
            <a:ext cx="5596009" cy="3760004"/>
          </a:xfrm>
          <a:prstGeom prst="rect">
            <a:avLst/>
          </a:prstGeom>
        </p:spPr>
        <p:txBody>
          <a:bodyPr vert="horz" wrap="square" lIns="0" tIns="15240" rIns="0" bIns="0" rtlCol="0">
            <a:spAutoFit/>
          </a:bodyPr>
          <a:lstStyle/>
          <a:p>
            <a:pPr marL="12700" marR="468630">
              <a:spcBef>
                <a:spcPts val="120"/>
              </a:spcBef>
            </a:pPr>
            <a:r>
              <a:rPr sz="1500" dirty="0">
                <a:solidFill>
                  <a:srgbClr val="F5F0F0"/>
                </a:solidFill>
                <a:latin typeface="Montserrat" panose="00000500000000000000" pitchFamily="2" charset="0"/>
                <a:cs typeface="Century Gothic"/>
              </a:rPr>
              <a:t>Our primary audience, Gen X and Boomers, are most active on </a:t>
            </a:r>
            <a:r>
              <a:rPr sz="1500" b="1" dirty="0">
                <a:solidFill>
                  <a:srgbClr val="F5F0F0"/>
                </a:solidFill>
                <a:latin typeface="Montserrat" panose="00000500000000000000" pitchFamily="2" charset="0"/>
                <a:cs typeface="Century Gothic"/>
              </a:rPr>
              <a:t>Facebook, </a:t>
            </a:r>
            <a:r>
              <a:rPr sz="1500" dirty="0">
                <a:solidFill>
                  <a:srgbClr val="F5F0F0"/>
                </a:solidFill>
                <a:latin typeface="Montserrat" panose="00000500000000000000" pitchFamily="2" charset="0"/>
                <a:cs typeface="Century Gothic"/>
              </a:rPr>
              <a:t>where they seek out news, community discussions, and educational content.</a:t>
            </a:r>
            <a:br>
              <a:rPr lang="en-CA" sz="1500" dirty="0">
                <a:solidFill>
                  <a:srgbClr val="F5F0F0"/>
                </a:solidFill>
                <a:latin typeface="Montserrat" panose="00000500000000000000" pitchFamily="2" charset="0"/>
                <a:cs typeface="Century Gothic"/>
              </a:rPr>
            </a:br>
            <a:endParaRPr sz="1500" dirty="0">
              <a:latin typeface="Montserrat" panose="00000500000000000000" pitchFamily="2" charset="0"/>
              <a:cs typeface="Century Gothic"/>
            </a:endParaRPr>
          </a:p>
          <a:p>
            <a:pPr marL="12700" marR="401955"/>
            <a:r>
              <a:rPr sz="1500" dirty="0">
                <a:solidFill>
                  <a:srgbClr val="F5F0F0"/>
                </a:solidFill>
                <a:latin typeface="Montserrat" panose="00000500000000000000" pitchFamily="2" charset="0"/>
                <a:cs typeface="Century Gothic"/>
              </a:rPr>
              <a:t>Millennial parents engage more on </a:t>
            </a:r>
            <a:r>
              <a:rPr sz="1500" b="1" dirty="0">
                <a:solidFill>
                  <a:srgbClr val="F5F0F0"/>
                </a:solidFill>
                <a:latin typeface="Montserrat" panose="00000500000000000000" pitchFamily="2" charset="0"/>
                <a:cs typeface="Century Gothic"/>
              </a:rPr>
              <a:t>Instagram </a:t>
            </a:r>
            <a:r>
              <a:rPr sz="1500" dirty="0">
                <a:solidFill>
                  <a:srgbClr val="F5F0F0"/>
                </a:solidFill>
                <a:latin typeface="Montserrat" panose="00000500000000000000" pitchFamily="2" charset="0"/>
                <a:cs typeface="Century Gothic"/>
              </a:rPr>
              <a:t>where visual and shareable content resonates. </a:t>
            </a:r>
            <a:r>
              <a:rPr sz="1500" b="1" dirty="0">
                <a:solidFill>
                  <a:srgbClr val="F5F0F0"/>
                </a:solidFill>
                <a:latin typeface="Montserrat" panose="00000500000000000000" pitchFamily="2" charset="0"/>
                <a:cs typeface="Century Gothic"/>
              </a:rPr>
              <a:t>X (formerly</a:t>
            </a:r>
            <a:r>
              <a:rPr lang="en-CA" sz="1500" dirty="0">
                <a:latin typeface="Montserrat" panose="00000500000000000000" pitchFamily="2" charset="0"/>
                <a:cs typeface="Century Gothic"/>
              </a:rPr>
              <a:t> </a:t>
            </a:r>
            <a:r>
              <a:rPr sz="1500" b="1" dirty="0">
                <a:solidFill>
                  <a:srgbClr val="F5F0F0"/>
                </a:solidFill>
                <a:latin typeface="Montserrat" panose="00000500000000000000" pitchFamily="2" charset="0"/>
                <a:cs typeface="Century Gothic"/>
              </a:rPr>
              <a:t>Twitter) </a:t>
            </a:r>
            <a:r>
              <a:rPr sz="1500" dirty="0">
                <a:solidFill>
                  <a:srgbClr val="F5F0F0"/>
                </a:solidFill>
                <a:latin typeface="Montserrat" panose="00000500000000000000" pitchFamily="2" charset="0"/>
                <a:cs typeface="Century Gothic"/>
              </a:rPr>
              <a:t>will serve as a space for real-time engagement with audiences and brands. </a:t>
            </a:r>
            <a:r>
              <a:rPr sz="1500" b="1" dirty="0">
                <a:solidFill>
                  <a:srgbClr val="F5F0F0"/>
                </a:solidFill>
                <a:latin typeface="Montserrat" panose="00000500000000000000" pitchFamily="2" charset="0"/>
                <a:cs typeface="Century Gothic"/>
              </a:rPr>
              <a:t>Bluesky </a:t>
            </a:r>
            <a:r>
              <a:rPr sz="1500" dirty="0">
                <a:solidFill>
                  <a:srgbClr val="F5F0F0"/>
                </a:solidFill>
                <a:latin typeface="Montserrat" panose="00000500000000000000" pitchFamily="2" charset="0"/>
                <a:cs typeface="Century Gothic"/>
              </a:rPr>
              <a:t>is also a fast- growing, engaged platform and will serve as an ideal place in reaching early adopters to build authentic community.</a:t>
            </a:r>
            <a:endParaRPr sz="1500" dirty="0">
              <a:latin typeface="Montserrat" panose="00000500000000000000" pitchFamily="2" charset="0"/>
              <a:cs typeface="Century Gothic"/>
            </a:endParaRPr>
          </a:p>
          <a:p>
            <a:pPr marL="12700" marR="5080">
              <a:spcBef>
                <a:spcPts val="2205"/>
              </a:spcBef>
            </a:pPr>
            <a:r>
              <a:rPr sz="1500" dirty="0">
                <a:solidFill>
                  <a:srgbClr val="F5F0F0"/>
                </a:solidFill>
                <a:latin typeface="Montserrat" panose="00000500000000000000" pitchFamily="2" charset="0"/>
                <a:cs typeface="Century Gothic"/>
              </a:rPr>
              <a:t>We will tailor our content approach slightly to each platform's audience and strength to create a meaningful dialogue, build trust and encourage Canadians to engage with the food system in a new way.</a:t>
            </a:r>
            <a:endParaRPr sz="1500" dirty="0">
              <a:latin typeface="Montserrat" panose="00000500000000000000" pitchFamily="2" charset="0"/>
              <a:cs typeface="Century Gothic"/>
            </a:endParaRPr>
          </a:p>
        </p:txBody>
      </p:sp>
      <p:grpSp>
        <p:nvGrpSpPr>
          <p:cNvPr id="5" name="object 5"/>
          <p:cNvGrpSpPr/>
          <p:nvPr/>
        </p:nvGrpSpPr>
        <p:grpSpPr>
          <a:xfrm>
            <a:off x="7723785" y="685799"/>
            <a:ext cx="3933825" cy="5486400"/>
            <a:chOff x="7658100" y="561975"/>
            <a:chExt cx="3933825" cy="5486400"/>
          </a:xfrm>
        </p:grpSpPr>
        <p:pic>
          <p:nvPicPr>
            <p:cNvPr id="6" name="object 6"/>
            <p:cNvPicPr/>
            <p:nvPr/>
          </p:nvPicPr>
          <p:blipFill>
            <a:blip r:embed="rId4" cstate="print"/>
            <a:stretch>
              <a:fillRect/>
            </a:stretch>
          </p:blipFill>
          <p:spPr>
            <a:xfrm>
              <a:off x="7658100" y="561975"/>
              <a:ext cx="3933825" cy="2619375"/>
            </a:xfrm>
            <a:prstGeom prst="rect">
              <a:avLst/>
            </a:prstGeom>
          </p:spPr>
        </p:pic>
        <p:pic>
          <p:nvPicPr>
            <p:cNvPr id="7" name="object 7"/>
            <p:cNvPicPr/>
            <p:nvPr/>
          </p:nvPicPr>
          <p:blipFill>
            <a:blip r:embed="rId5" cstate="print"/>
            <a:stretch>
              <a:fillRect/>
            </a:stretch>
          </p:blipFill>
          <p:spPr>
            <a:xfrm>
              <a:off x="7658100" y="3429000"/>
              <a:ext cx="3933825" cy="2619375"/>
            </a:xfrm>
            <a:prstGeom prst="rect">
              <a:avLst/>
            </a:prstGeom>
          </p:spPr>
        </p:pic>
      </p:grpSp>
      <p:sp>
        <p:nvSpPr>
          <p:cNvPr id="8" name="Title 1">
            <a:extLst>
              <a:ext uri="{FF2B5EF4-FFF2-40B4-BE49-F238E27FC236}">
                <a16:creationId xmlns:a16="http://schemas.microsoft.com/office/drawing/2014/main" id="{33B33B9E-7E4B-8E04-E46E-8A4FCEBDEE59}"/>
              </a:ext>
            </a:extLst>
          </p:cNvPr>
          <p:cNvSpPr txBox="1">
            <a:spLocks/>
          </p:cNvSpPr>
          <p:nvPr/>
        </p:nvSpPr>
        <p:spPr>
          <a:xfrm>
            <a:off x="534390" y="603188"/>
            <a:ext cx="8407729" cy="1030515"/>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90000"/>
              </a:lnSpc>
              <a:spcAft>
                <a:spcPts val="600"/>
              </a:spcAft>
            </a:pPr>
            <a:r>
              <a:rPr lang="en-US" sz="4000" dirty="0">
                <a:solidFill>
                  <a:srgbClr val="FFFFFF"/>
                </a:solidFill>
                <a:latin typeface="Montserrat" panose="00000500000000000000" pitchFamily="2" charset="0"/>
              </a:rPr>
              <a:t>Audiences and Platforms</a:t>
            </a:r>
          </a:p>
        </p:txBody>
      </p:sp>
    </p:spTree>
    <p:extLst>
      <p:ext uri="{BB962C8B-B14F-4D97-AF65-F5344CB8AC3E}">
        <p14:creationId xmlns:p14="http://schemas.microsoft.com/office/powerpoint/2010/main" val="2867963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hidden="1">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30" name="Rectangle 29">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2" charset="0"/>
              </a:endParaRPr>
            </a:p>
          </p:txBody>
        </p:sp>
        <p:sp>
          <p:nvSpPr>
            <p:cNvPr id="31" name="Rectangle 30">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2" charset="0"/>
              </a:endParaRPr>
            </a:p>
          </p:txBody>
        </p:sp>
        <p:sp>
          <p:nvSpPr>
            <p:cNvPr id="32" name="Rectangle 31">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2" charset="0"/>
              </a:endParaRPr>
            </a:p>
          </p:txBody>
        </p:sp>
      </p:grpSp>
      <p:sp>
        <p:nvSpPr>
          <p:cNvPr id="5" name="TextBox 4">
            <a:extLst>
              <a:ext uri="{FF2B5EF4-FFF2-40B4-BE49-F238E27FC236}">
                <a16:creationId xmlns:a16="http://schemas.microsoft.com/office/drawing/2014/main" id="{464BD5F5-52A6-DF5B-4C63-8B6CCC3858E0}"/>
              </a:ext>
            </a:extLst>
          </p:cNvPr>
          <p:cNvSpPr txBox="1"/>
          <p:nvPr/>
        </p:nvSpPr>
        <p:spPr>
          <a:xfrm>
            <a:off x="696856" y="5070346"/>
            <a:ext cx="9496427" cy="1385266"/>
          </a:xfrm>
          <a:prstGeom prst="rect">
            <a:avLst/>
          </a:prstGeom>
        </p:spPr>
        <p:txBody>
          <a:bodyPr vert="horz" lIns="91440" tIns="45720" rIns="91440" bIns="45720" rtlCol="0">
            <a:normAutofit/>
          </a:bodyPr>
          <a:lstStyle/>
          <a:p>
            <a:pPr>
              <a:lnSpc>
                <a:spcPct val="90000"/>
              </a:lnSpc>
              <a:spcAft>
                <a:spcPts val="600"/>
              </a:spcAft>
            </a:pPr>
            <a:endParaRPr lang="en-US" sz="2000" dirty="0">
              <a:latin typeface="Montserrat" panose="00000500000000000000" pitchFamily="2" charset="0"/>
            </a:endParaRPr>
          </a:p>
          <a:p>
            <a:pPr>
              <a:lnSpc>
                <a:spcPct val="90000"/>
              </a:lnSpc>
              <a:spcAft>
                <a:spcPts val="600"/>
              </a:spcAft>
            </a:pPr>
            <a:r>
              <a:rPr lang="en-US" sz="2000" dirty="0">
                <a:latin typeface="Montserrat" panose="00000500000000000000" pitchFamily="2" charset="0"/>
              </a:rPr>
              <a:t>Despite</a:t>
            </a:r>
            <a:r>
              <a:rPr lang="en-US" sz="2000" spc="-45" dirty="0">
                <a:latin typeface="Montserrat" panose="00000500000000000000" pitchFamily="2" charset="0"/>
              </a:rPr>
              <a:t> </a:t>
            </a:r>
            <a:r>
              <a:rPr lang="en-US" sz="2000" dirty="0">
                <a:latin typeface="Montserrat" panose="00000500000000000000" pitchFamily="2" charset="0"/>
              </a:rPr>
              <a:t>individual</a:t>
            </a:r>
            <a:r>
              <a:rPr lang="en-US" sz="2000" spc="-5" dirty="0">
                <a:latin typeface="Montserrat" panose="00000500000000000000" pitchFamily="2" charset="0"/>
              </a:rPr>
              <a:t> </a:t>
            </a:r>
            <a:r>
              <a:rPr lang="en-US" sz="2000" dirty="0">
                <a:latin typeface="Montserrat" panose="00000500000000000000" pitchFamily="2" charset="0"/>
              </a:rPr>
              <a:t>efforts</a:t>
            </a:r>
            <a:r>
              <a:rPr lang="en-US" sz="2000" spc="-50" dirty="0">
                <a:latin typeface="Montserrat" panose="00000500000000000000" pitchFamily="2" charset="0"/>
              </a:rPr>
              <a:t> </a:t>
            </a:r>
            <a:r>
              <a:rPr lang="en-US" sz="2000" dirty="0">
                <a:latin typeface="Montserrat" panose="00000500000000000000" pitchFamily="2" charset="0"/>
              </a:rPr>
              <a:t>across</a:t>
            </a:r>
            <a:r>
              <a:rPr lang="en-US" sz="2000" spc="-45" dirty="0">
                <a:latin typeface="Montserrat" panose="00000500000000000000" pitchFamily="2" charset="0"/>
              </a:rPr>
              <a:t> </a:t>
            </a:r>
            <a:r>
              <a:rPr lang="en-US" sz="2000" dirty="0">
                <a:latin typeface="Montserrat" panose="00000500000000000000" pitchFamily="2" charset="0"/>
              </a:rPr>
              <a:t>the</a:t>
            </a:r>
            <a:r>
              <a:rPr lang="en-US" sz="2000" spc="-25" dirty="0">
                <a:latin typeface="Montserrat" panose="00000500000000000000" pitchFamily="2" charset="0"/>
              </a:rPr>
              <a:t> </a:t>
            </a:r>
            <a:r>
              <a:rPr lang="en-US" sz="2000" spc="-10" dirty="0">
                <a:latin typeface="Montserrat" panose="00000500000000000000" pitchFamily="2" charset="0"/>
              </a:rPr>
              <a:t>value-</a:t>
            </a:r>
            <a:r>
              <a:rPr lang="en-US" sz="2000" dirty="0">
                <a:latin typeface="Montserrat" panose="00000500000000000000" pitchFamily="2" charset="0"/>
              </a:rPr>
              <a:t>chain,</a:t>
            </a:r>
            <a:r>
              <a:rPr lang="en-US" sz="2000" spc="-60" dirty="0">
                <a:latin typeface="Montserrat" panose="00000500000000000000" pitchFamily="2" charset="0"/>
              </a:rPr>
              <a:t> </a:t>
            </a:r>
            <a:r>
              <a:rPr lang="en-US" sz="2000" dirty="0">
                <a:latin typeface="Montserrat" panose="00000500000000000000" pitchFamily="2" charset="0"/>
              </a:rPr>
              <a:t>the</a:t>
            </a:r>
            <a:r>
              <a:rPr lang="en-US" sz="2000" spc="-25" dirty="0">
                <a:latin typeface="Montserrat" panose="00000500000000000000" pitchFamily="2" charset="0"/>
              </a:rPr>
              <a:t> </a:t>
            </a:r>
            <a:r>
              <a:rPr lang="en-US" sz="2000" dirty="0">
                <a:latin typeface="Montserrat" panose="00000500000000000000" pitchFamily="2" charset="0"/>
              </a:rPr>
              <a:t>perception</a:t>
            </a:r>
            <a:r>
              <a:rPr lang="en-US" sz="2000" spc="-50" dirty="0">
                <a:latin typeface="Montserrat" panose="00000500000000000000" pitchFamily="2" charset="0"/>
              </a:rPr>
              <a:t> </a:t>
            </a:r>
            <a:r>
              <a:rPr lang="en-US" sz="2000" dirty="0">
                <a:latin typeface="Montserrat" panose="00000500000000000000" pitchFamily="2" charset="0"/>
              </a:rPr>
              <a:t>of</a:t>
            </a:r>
            <a:r>
              <a:rPr lang="en-US" sz="2000" spc="-20" dirty="0">
                <a:latin typeface="Montserrat" panose="00000500000000000000" pitchFamily="2" charset="0"/>
              </a:rPr>
              <a:t> </a:t>
            </a:r>
            <a:r>
              <a:rPr lang="en-US" sz="2000" dirty="0">
                <a:latin typeface="Montserrat" panose="00000500000000000000" pitchFamily="2" charset="0"/>
              </a:rPr>
              <a:t>how</a:t>
            </a:r>
            <a:r>
              <a:rPr lang="en-US" sz="2000" spc="-30" dirty="0">
                <a:latin typeface="Montserrat" panose="00000500000000000000" pitchFamily="2" charset="0"/>
              </a:rPr>
              <a:t> </a:t>
            </a:r>
            <a:r>
              <a:rPr lang="en-US" sz="2000" dirty="0">
                <a:latin typeface="Montserrat" panose="00000500000000000000" pitchFamily="2" charset="0"/>
              </a:rPr>
              <a:t>food</a:t>
            </a:r>
            <a:r>
              <a:rPr lang="en-US" sz="2000" spc="-25" dirty="0">
                <a:latin typeface="Montserrat" panose="00000500000000000000" pitchFamily="2" charset="0"/>
              </a:rPr>
              <a:t> </a:t>
            </a:r>
            <a:r>
              <a:rPr lang="en-US" sz="2000" spc="-20" dirty="0">
                <a:latin typeface="Montserrat" panose="00000500000000000000" pitchFamily="2" charset="0"/>
              </a:rPr>
              <a:t>gets </a:t>
            </a:r>
            <a:r>
              <a:rPr lang="en-US" sz="2000" dirty="0">
                <a:latin typeface="Montserrat" panose="00000500000000000000" pitchFamily="2" charset="0"/>
              </a:rPr>
              <a:t>from</a:t>
            </a:r>
            <a:r>
              <a:rPr lang="en-US" sz="2000" spc="-40" dirty="0">
                <a:latin typeface="Montserrat" panose="00000500000000000000" pitchFamily="2" charset="0"/>
              </a:rPr>
              <a:t> </a:t>
            </a:r>
            <a:r>
              <a:rPr lang="en-US" sz="2000" dirty="0">
                <a:latin typeface="Montserrat" panose="00000500000000000000" pitchFamily="2" charset="0"/>
              </a:rPr>
              <a:t>the</a:t>
            </a:r>
            <a:r>
              <a:rPr lang="en-US" sz="2000" spc="-25" dirty="0">
                <a:latin typeface="Montserrat" panose="00000500000000000000" pitchFamily="2" charset="0"/>
              </a:rPr>
              <a:t> </a:t>
            </a:r>
            <a:r>
              <a:rPr lang="en-US" sz="2000" dirty="0">
                <a:latin typeface="Montserrat" panose="00000500000000000000" pitchFamily="2" charset="0"/>
              </a:rPr>
              <a:t>farm</a:t>
            </a:r>
            <a:r>
              <a:rPr lang="en-US" sz="2000" spc="-35" dirty="0">
                <a:latin typeface="Montserrat" panose="00000500000000000000" pitchFamily="2" charset="0"/>
              </a:rPr>
              <a:t> </a:t>
            </a:r>
            <a:r>
              <a:rPr lang="en-US" sz="2000" dirty="0">
                <a:latin typeface="Montserrat" panose="00000500000000000000" pitchFamily="2" charset="0"/>
              </a:rPr>
              <a:t>to</a:t>
            </a:r>
            <a:r>
              <a:rPr lang="en-US" sz="2000" spc="-15" dirty="0">
                <a:latin typeface="Montserrat" panose="00000500000000000000" pitchFamily="2" charset="0"/>
              </a:rPr>
              <a:t> </a:t>
            </a:r>
            <a:r>
              <a:rPr lang="en-US" sz="2000" dirty="0">
                <a:latin typeface="Montserrat" panose="00000500000000000000" pitchFamily="2" charset="0"/>
              </a:rPr>
              <a:t>a</a:t>
            </a:r>
            <a:r>
              <a:rPr lang="en-US" sz="2000" spc="-25" dirty="0">
                <a:latin typeface="Montserrat" panose="00000500000000000000" pitchFamily="2" charset="0"/>
              </a:rPr>
              <a:t> </a:t>
            </a:r>
            <a:r>
              <a:rPr lang="en-US" sz="2000" dirty="0">
                <a:latin typeface="Montserrat" panose="00000500000000000000" pitchFamily="2" charset="0"/>
              </a:rPr>
              <a:t>consumer's</a:t>
            </a:r>
            <a:r>
              <a:rPr lang="en-US" sz="2000" spc="-55" dirty="0">
                <a:latin typeface="Montserrat" panose="00000500000000000000" pitchFamily="2" charset="0"/>
              </a:rPr>
              <a:t> </a:t>
            </a:r>
            <a:r>
              <a:rPr lang="en-US" sz="2000" dirty="0">
                <a:latin typeface="Montserrat" panose="00000500000000000000" pitchFamily="2" charset="0"/>
              </a:rPr>
              <a:t>plate,</a:t>
            </a:r>
            <a:r>
              <a:rPr lang="en-US" sz="2000" spc="-35" dirty="0">
                <a:latin typeface="Montserrat" panose="00000500000000000000" pitchFamily="2" charset="0"/>
              </a:rPr>
              <a:t> </a:t>
            </a:r>
            <a:r>
              <a:rPr lang="en-US" sz="2000" dirty="0">
                <a:latin typeface="Montserrat" panose="00000500000000000000" pitchFamily="2" charset="0"/>
              </a:rPr>
              <a:t>as</a:t>
            </a:r>
            <a:r>
              <a:rPr lang="en-US" sz="2000" spc="-20" dirty="0">
                <a:latin typeface="Montserrat" panose="00000500000000000000" pitchFamily="2" charset="0"/>
              </a:rPr>
              <a:t> </a:t>
            </a:r>
            <a:r>
              <a:rPr lang="en-US" sz="2000" dirty="0">
                <a:latin typeface="Montserrat" panose="00000500000000000000" pitchFamily="2" charset="0"/>
              </a:rPr>
              <a:t>well</a:t>
            </a:r>
            <a:r>
              <a:rPr lang="en-US" sz="2000" spc="-10" dirty="0">
                <a:latin typeface="Montserrat" panose="00000500000000000000" pitchFamily="2" charset="0"/>
              </a:rPr>
              <a:t> </a:t>
            </a:r>
            <a:r>
              <a:rPr lang="en-US" sz="2000" dirty="0">
                <a:latin typeface="Montserrat" panose="00000500000000000000" pitchFamily="2" charset="0"/>
              </a:rPr>
              <a:t>as</a:t>
            </a:r>
            <a:r>
              <a:rPr lang="en-US" sz="2000" spc="-20" dirty="0">
                <a:latin typeface="Montserrat" panose="00000500000000000000" pitchFamily="2" charset="0"/>
              </a:rPr>
              <a:t> </a:t>
            </a:r>
            <a:r>
              <a:rPr lang="en-US" sz="2000" dirty="0">
                <a:latin typeface="Montserrat" panose="00000500000000000000" pitchFamily="2" charset="0"/>
              </a:rPr>
              <a:t>key</a:t>
            </a:r>
            <a:r>
              <a:rPr lang="en-US" sz="2000" spc="-35" dirty="0">
                <a:latin typeface="Montserrat" panose="00000500000000000000" pitchFamily="2" charset="0"/>
              </a:rPr>
              <a:t> </a:t>
            </a:r>
            <a:r>
              <a:rPr lang="en-US" sz="2000" dirty="0">
                <a:latin typeface="Montserrat" panose="00000500000000000000" pitchFamily="2" charset="0"/>
              </a:rPr>
              <a:t>trust</a:t>
            </a:r>
            <a:r>
              <a:rPr lang="en-US" sz="2000" spc="-40" dirty="0">
                <a:latin typeface="Montserrat" panose="00000500000000000000" pitchFamily="2" charset="0"/>
              </a:rPr>
              <a:t> </a:t>
            </a:r>
            <a:r>
              <a:rPr lang="en-US" sz="2000" dirty="0">
                <a:latin typeface="Montserrat" panose="00000500000000000000" pitchFamily="2" charset="0"/>
              </a:rPr>
              <a:t>indicators</a:t>
            </a:r>
            <a:r>
              <a:rPr lang="en-US" sz="2000" spc="-35" dirty="0">
                <a:latin typeface="Montserrat" panose="00000500000000000000" pitchFamily="2" charset="0"/>
              </a:rPr>
              <a:t> </a:t>
            </a:r>
            <a:r>
              <a:rPr lang="en-US" sz="2000" dirty="0">
                <a:latin typeface="Montserrat" panose="00000500000000000000" pitchFamily="2" charset="0"/>
              </a:rPr>
              <a:t>dropped dramatically</a:t>
            </a:r>
            <a:r>
              <a:rPr lang="en-US" sz="2000" spc="-10" dirty="0">
                <a:latin typeface="Montserrat" panose="00000500000000000000" pitchFamily="2" charset="0"/>
              </a:rPr>
              <a:t>.</a:t>
            </a:r>
            <a:endParaRPr lang="en-US" sz="2000" dirty="0">
              <a:latin typeface="Montserrat" panose="00000500000000000000" pitchFamily="2" charset="0"/>
            </a:endParaRPr>
          </a:p>
          <a:p>
            <a:pPr indent="-228600">
              <a:lnSpc>
                <a:spcPct val="90000"/>
              </a:lnSpc>
              <a:spcAft>
                <a:spcPts val="600"/>
              </a:spcAft>
              <a:buFont typeface="Arial" panose="020B0604020202020204" pitchFamily="34" charset="0"/>
              <a:buChar char="•"/>
            </a:pPr>
            <a:endParaRPr lang="en-US" sz="2000" dirty="0">
              <a:latin typeface="Montserrat" panose="00000500000000000000" pitchFamily="2" charset="0"/>
            </a:endParaRPr>
          </a:p>
        </p:txBody>
      </p:sp>
      <p:pic>
        <p:nvPicPr>
          <p:cNvPr id="4100" name="Picture 4">
            <a:extLst>
              <a:ext uri="{FF2B5EF4-FFF2-40B4-BE49-F238E27FC236}">
                <a16:creationId xmlns:a16="http://schemas.microsoft.com/office/drawing/2014/main" id="{B9ABB076-EC72-4E0B-356B-7DE9CFE98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856" y="1996701"/>
            <a:ext cx="5442514" cy="282416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E27F5AB0-A661-84DF-FC44-5833F1457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902" y="1996701"/>
            <a:ext cx="4771415" cy="282416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370ED5C-E6DA-0412-4736-E1C47A9C0F2B}"/>
              </a:ext>
            </a:extLst>
          </p:cNvPr>
          <p:cNvGrpSpPr/>
          <p:nvPr/>
        </p:nvGrpSpPr>
        <p:grpSpPr>
          <a:xfrm>
            <a:off x="3652" y="-1"/>
            <a:ext cx="12184743" cy="1575461"/>
            <a:chOff x="14285" y="-1"/>
            <a:chExt cx="12184743" cy="1575461"/>
          </a:xfrm>
        </p:grpSpPr>
        <p:pic>
          <p:nvPicPr>
            <p:cNvPr id="3" name="Picture 2" descr="A red and white logo&#10;&#10;AI-generated content may be incorrect.">
              <a:extLst>
                <a:ext uri="{FF2B5EF4-FFF2-40B4-BE49-F238E27FC236}">
                  <a16:creationId xmlns:a16="http://schemas.microsoft.com/office/drawing/2014/main" id="{2C21BDF4-593B-A006-119C-2D81ADC90B63}"/>
                </a:ext>
              </a:extLst>
            </p:cNvPr>
            <p:cNvPicPr>
              <a:picLocks noChangeAspect="1"/>
            </p:cNvPicPr>
            <p:nvPr/>
          </p:nvPicPr>
          <p:blipFill>
            <a:blip r:embed="rId5"/>
            <a:stretch>
              <a:fillRect/>
            </a:stretch>
          </p:blipFill>
          <p:spPr>
            <a:xfrm>
              <a:off x="9398208" y="-1"/>
              <a:ext cx="2800820" cy="1575461"/>
            </a:xfrm>
            <a:prstGeom prst="rect">
              <a:avLst/>
            </a:prstGeom>
          </p:spPr>
        </p:pic>
        <p:sp>
          <p:nvSpPr>
            <p:cNvPr id="6" name="Rectangle 5">
              <a:extLst>
                <a:ext uri="{FF2B5EF4-FFF2-40B4-BE49-F238E27FC236}">
                  <a16:creationId xmlns:a16="http://schemas.microsoft.com/office/drawing/2014/main" id="{D74D249E-7580-3CC0-0371-61F241751095}"/>
                </a:ext>
              </a:extLst>
            </p:cNvPr>
            <p:cNvSpPr/>
            <p:nvPr/>
          </p:nvSpPr>
          <p:spPr>
            <a:xfrm>
              <a:off x="14285" y="0"/>
              <a:ext cx="9383921" cy="1575460"/>
            </a:xfrm>
            <a:prstGeom prst="rect">
              <a:avLst/>
            </a:prstGeom>
            <a:solidFill>
              <a:srgbClr val="AE21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itle 1">
            <a:extLst>
              <a:ext uri="{FF2B5EF4-FFF2-40B4-BE49-F238E27FC236}">
                <a16:creationId xmlns:a16="http://schemas.microsoft.com/office/drawing/2014/main" id="{7554E36B-B5F3-568C-FA3B-746AE5C34C93}"/>
              </a:ext>
            </a:extLst>
          </p:cNvPr>
          <p:cNvSpPr txBox="1">
            <a:spLocks/>
          </p:cNvSpPr>
          <p:nvPr/>
        </p:nvSpPr>
        <p:spPr>
          <a:xfrm>
            <a:off x="534390" y="319314"/>
            <a:ext cx="11643324" cy="1030515"/>
          </a:xfrm>
          <a:prstGeom prst="rect">
            <a:avLst/>
          </a:prstGeom>
        </p:spPr>
        <p:txBody>
          <a:bodyPr vert="horz" lIns="91440" tIns="45720" rIns="91440" bIns="45720" rtlCol="0" anchor="ctr">
            <a:norm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90000"/>
              </a:lnSpc>
              <a:spcAft>
                <a:spcPts val="600"/>
              </a:spcAft>
            </a:pPr>
            <a:r>
              <a:rPr lang="en-US" sz="4000" dirty="0">
                <a:solidFill>
                  <a:srgbClr val="FFFFFF"/>
                </a:solidFill>
                <a:latin typeface="Montserrat" panose="00000500000000000000" pitchFamily="2" charset="0"/>
              </a:rPr>
              <a:t>The Problem That Led Us Here</a:t>
            </a:r>
          </a:p>
        </p:txBody>
      </p:sp>
    </p:spTree>
    <p:extLst>
      <p:ext uri="{BB962C8B-B14F-4D97-AF65-F5344CB8AC3E}">
        <p14:creationId xmlns:p14="http://schemas.microsoft.com/office/powerpoint/2010/main" val="1294486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7999"/>
          </a:xfrm>
          <a:prstGeom prst="rect">
            <a:avLst/>
          </a:prstGeom>
        </p:spPr>
      </p:pic>
      <p:sp>
        <p:nvSpPr>
          <p:cNvPr id="3" name="object 3"/>
          <p:cNvSpPr txBox="1"/>
          <p:nvPr/>
        </p:nvSpPr>
        <p:spPr>
          <a:xfrm>
            <a:off x="646321" y="2412342"/>
            <a:ext cx="7340212" cy="2033314"/>
          </a:xfrm>
          <a:prstGeom prst="rect">
            <a:avLst/>
          </a:prstGeom>
        </p:spPr>
        <p:txBody>
          <a:bodyPr vert="horz" wrap="square" lIns="0" tIns="7620" rIns="0" bIns="0" rtlCol="0">
            <a:spAutoFit/>
          </a:bodyPr>
          <a:lstStyle/>
          <a:p>
            <a:pPr marL="12700" marR="5080">
              <a:lnSpc>
                <a:spcPct val="103600"/>
              </a:lnSpc>
              <a:spcBef>
                <a:spcPts val="60"/>
              </a:spcBef>
            </a:pPr>
            <a:r>
              <a:rPr sz="1600" spc="-45" dirty="0">
                <a:solidFill>
                  <a:srgbClr val="F5F0F0"/>
                </a:solidFill>
                <a:latin typeface="Montserrat" panose="00000500000000000000" pitchFamily="2" charset="0"/>
                <a:cs typeface="Century Gothic"/>
              </a:rPr>
              <a:t>Canada’s</a:t>
            </a:r>
            <a:r>
              <a:rPr sz="1600" spc="25" dirty="0">
                <a:solidFill>
                  <a:srgbClr val="F5F0F0"/>
                </a:solidFill>
                <a:latin typeface="Montserrat" panose="00000500000000000000" pitchFamily="2" charset="0"/>
                <a:cs typeface="Century Gothic"/>
              </a:rPr>
              <a:t> </a:t>
            </a:r>
            <a:r>
              <a:rPr sz="1600" spc="50" dirty="0">
                <a:solidFill>
                  <a:srgbClr val="F5F0F0"/>
                </a:solidFill>
                <a:latin typeface="Montserrat" panose="00000500000000000000" pitchFamily="2" charset="0"/>
                <a:cs typeface="Century Gothic"/>
              </a:rPr>
              <a:t>Food</a:t>
            </a:r>
            <a:r>
              <a:rPr sz="1600" spc="30" dirty="0">
                <a:solidFill>
                  <a:srgbClr val="F5F0F0"/>
                </a:solidFill>
                <a:latin typeface="Montserrat" panose="00000500000000000000" pitchFamily="2" charset="0"/>
                <a:cs typeface="Century Gothic"/>
              </a:rPr>
              <a:t> </a:t>
            </a:r>
            <a:r>
              <a:rPr sz="1600" spc="120" dirty="0">
                <a:solidFill>
                  <a:srgbClr val="F5F0F0"/>
                </a:solidFill>
                <a:latin typeface="Montserrat" panose="00000500000000000000" pitchFamily="2" charset="0"/>
                <a:cs typeface="Century Gothic"/>
              </a:rPr>
              <a:t>System</a:t>
            </a:r>
            <a:r>
              <a:rPr sz="1600" spc="25" dirty="0">
                <a:solidFill>
                  <a:srgbClr val="F5F0F0"/>
                </a:solidFill>
                <a:latin typeface="Montserrat" panose="00000500000000000000" pitchFamily="2" charset="0"/>
                <a:cs typeface="Century Gothic"/>
              </a:rPr>
              <a:t> </a:t>
            </a:r>
            <a:r>
              <a:rPr sz="1600" spc="75" dirty="0">
                <a:solidFill>
                  <a:srgbClr val="F5F0F0"/>
                </a:solidFill>
                <a:latin typeface="Montserrat" panose="00000500000000000000" pitchFamily="2" charset="0"/>
                <a:cs typeface="Century Gothic"/>
              </a:rPr>
              <a:t>has</a:t>
            </a:r>
            <a:r>
              <a:rPr sz="1600" spc="25"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always</a:t>
            </a:r>
            <a:r>
              <a:rPr sz="1600" spc="25"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been</a:t>
            </a:r>
            <a:r>
              <a:rPr sz="1600" spc="105" dirty="0">
                <a:solidFill>
                  <a:srgbClr val="F5F0F0"/>
                </a:solidFill>
                <a:latin typeface="Montserrat" panose="00000500000000000000" pitchFamily="2" charset="0"/>
                <a:cs typeface="Century Gothic"/>
              </a:rPr>
              <a:t> </a:t>
            </a:r>
            <a:r>
              <a:rPr sz="1600" spc="50" dirty="0">
                <a:solidFill>
                  <a:srgbClr val="F5F0F0"/>
                </a:solidFill>
                <a:latin typeface="Montserrat" panose="00000500000000000000" pitchFamily="2" charset="0"/>
                <a:cs typeface="Century Gothic"/>
              </a:rPr>
              <a:t>there</a:t>
            </a:r>
            <a:r>
              <a:rPr sz="1600" spc="70" dirty="0">
                <a:solidFill>
                  <a:srgbClr val="F5F0F0"/>
                </a:solidFill>
                <a:latin typeface="Montserrat" panose="00000500000000000000" pitchFamily="2" charset="0"/>
                <a:cs typeface="Century Gothic"/>
              </a:rPr>
              <a:t> </a:t>
            </a:r>
            <a:r>
              <a:rPr sz="1600" spc="50" dirty="0">
                <a:solidFill>
                  <a:srgbClr val="F5F0F0"/>
                </a:solidFill>
                <a:latin typeface="Montserrat" panose="00000500000000000000" pitchFamily="2" charset="0"/>
                <a:cs typeface="Century Gothic"/>
              </a:rPr>
              <a:t>for</a:t>
            </a:r>
            <a:r>
              <a:rPr sz="1600" spc="15"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Canadians</a:t>
            </a:r>
            <a:r>
              <a:rPr sz="1600" spc="25" dirty="0">
                <a:solidFill>
                  <a:srgbClr val="F5F0F0"/>
                </a:solidFill>
                <a:latin typeface="Montserrat" panose="00000500000000000000" pitchFamily="2" charset="0"/>
                <a:cs typeface="Century Gothic"/>
              </a:rPr>
              <a:t> </a:t>
            </a:r>
            <a:r>
              <a:rPr sz="1600" spc="-25" dirty="0">
                <a:solidFill>
                  <a:srgbClr val="F5F0F0"/>
                </a:solidFill>
                <a:latin typeface="Montserrat" panose="00000500000000000000" pitchFamily="2" charset="0"/>
                <a:cs typeface="Century Gothic"/>
              </a:rPr>
              <a:t>and </a:t>
            </a:r>
            <a:r>
              <a:rPr sz="1600" spc="105" dirty="0">
                <a:solidFill>
                  <a:srgbClr val="F5F0F0"/>
                </a:solidFill>
                <a:latin typeface="Montserrat" panose="00000500000000000000" pitchFamily="2" charset="0"/>
                <a:cs typeface="Century Gothic"/>
              </a:rPr>
              <a:t>will</a:t>
            </a:r>
            <a:r>
              <a:rPr sz="1600" spc="60" dirty="0">
                <a:solidFill>
                  <a:srgbClr val="F5F0F0"/>
                </a:solidFill>
                <a:latin typeface="Montserrat" panose="00000500000000000000" pitchFamily="2" charset="0"/>
                <a:cs typeface="Century Gothic"/>
              </a:rPr>
              <a:t> </a:t>
            </a:r>
            <a:r>
              <a:rPr sz="1600" spc="50" dirty="0">
                <a:solidFill>
                  <a:srgbClr val="F5F0F0"/>
                </a:solidFill>
                <a:latin typeface="Montserrat" panose="00000500000000000000" pitchFamily="2" charset="0"/>
                <a:cs typeface="Century Gothic"/>
              </a:rPr>
              <a:t>continue</a:t>
            </a:r>
            <a:r>
              <a:rPr sz="1600" spc="-15" dirty="0">
                <a:solidFill>
                  <a:srgbClr val="F5F0F0"/>
                </a:solidFill>
                <a:latin typeface="Montserrat" panose="00000500000000000000" pitchFamily="2" charset="0"/>
                <a:cs typeface="Century Gothic"/>
              </a:rPr>
              <a:t> </a:t>
            </a:r>
            <a:r>
              <a:rPr sz="1600" spc="50" dirty="0">
                <a:solidFill>
                  <a:srgbClr val="F5F0F0"/>
                </a:solidFill>
                <a:latin typeface="Montserrat" panose="00000500000000000000" pitchFamily="2" charset="0"/>
                <a:cs typeface="Century Gothic"/>
              </a:rPr>
              <a:t>to</a:t>
            </a:r>
            <a:r>
              <a:rPr sz="1600" spc="20" dirty="0">
                <a:solidFill>
                  <a:srgbClr val="F5F0F0"/>
                </a:solidFill>
                <a:latin typeface="Montserrat" panose="00000500000000000000" pitchFamily="2" charset="0"/>
                <a:cs typeface="Century Gothic"/>
              </a:rPr>
              <a:t> </a:t>
            </a:r>
            <a:r>
              <a:rPr sz="1600" spc="-40" dirty="0">
                <a:solidFill>
                  <a:srgbClr val="F5F0F0"/>
                </a:solidFill>
                <a:latin typeface="Montserrat" panose="00000500000000000000" pitchFamily="2" charset="0"/>
                <a:cs typeface="Century Gothic"/>
              </a:rPr>
              <a:t>be.</a:t>
            </a:r>
            <a:r>
              <a:rPr sz="1600" spc="5"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And</a:t>
            </a:r>
            <a:r>
              <a:rPr sz="1600" spc="20" dirty="0">
                <a:solidFill>
                  <a:srgbClr val="F5F0F0"/>
                </a:solidFill>
                <a:latin typeface="Montserrat" panose="00000500000000000000" pitchFamily="2" charset="0"/>
                <a:cs typeface="Century Gothic"/>
              </a:rPr>
              <a:t> </a:t>
            </a:r>
            <a:r>
              <a:rPr sz="1600" spc="105" dirty="0">
                <a:solidFill>
                  <a:srgbClr val="F5F0F0"/>
                </a:solidFill>
                <a:latin typeface="Montserrat" panose="00000500000000000000" pitchFamily="2" charset="0"/>
                <a:cs typeface="Century Gothic"/>
              </a:rPr>
              <a:t>with</a:t>
            </a:r>
            <a:r>
              <a:rPr sz="1600" spc="95" dirty="0">
                <a:solidFill>
                  <a:srgbClr val="F5F0F0"/>
                </a:solidFill>
                <a:latin typeface="Montserrat" panose="00000500000000000000" pitchFamily="2" charset="0"/>
                <a:cs typeface="Century Gothic"/>
              </a:rPr>
              <a:t> </a:t>
            </a:r>
            <a:r>
              <a:rPr sz="1600" spc="-10" dirty="0">
                <a:solidFill>
                  <a:srgbClr val="F5F0F0"/>
                </a:solidFill>
                <a:latin typeface="Montserrat" panose="00000500000000000000" pitchFamily="2" charset="0"/>
                <a:cs typeface="Century Gothic"/>
              </a:rPr>
              <a:t>Canadian</a:t>
            </a:r>
            <a:r>
              <a:rPr sz="1600" spc="20"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food</a:t>
            </a:r>
            <a:r>
              <a:rPr sz="1600" spc="20"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on</a:t>
            </a:r>
            <a:r>
              <a:rPr sz="1600" spc="20" dirty="0">
                <a:solidFill>
                  <a:srgbClr val="F5F0F0"/>
                </a:solidFill>
                <a:latin typeface="Montserrat" panose="00000500000000000000" pitchFamily="2" charset="0"/>
                <a:cs typeface="Century Gothic"/>
              </a:rPr>
              <a:t> </a:t>
            </a:r>
            <a:r>
              <a:rPr sz="1600" spc="-10" dirty="0">
                <a:solidFill>
                  <a:srgbClr val="F5F0F0"/>
                </a:solidFill>
                <a:latin typeface="Montserrat" panose="00000500000000000000" pitchFamily="2" charset="0"/>
                <a:cs typeface="Century Gothic"/>
              </a:rPr>
              <a:t>everyone’s</a:t>
            </a:r>
            <a:r>
              <a:rPr sz="1600" spc="100" dirty="0">
                <a:solidFill>
                  <a:srgbClr val="F5F0F0"/>
                </a:solidFill>
                <a:latin typeface="Montserrat" panose="00000500000000000000" pitchFamily="2" charset="0"/>
                <a:cs typeface="Century Gothic"/>
              </a:rPr>
              <a:t> minds,</a:t>
            </a:r>
            <a:r>
              <a:rPr sz="1600" spc="20"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we</a:t>
            </a:r>
            <a:r>
              <a:rPr sz="1600" spc="5"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see</a:t>
            </a:r>
            <a:r>
              <a:rPr sz="1600" spc="10" dirty="0">
                <a:solidFill>
                  <a:srgbClr val="F5F0F0"/>
                </a:solidFill>
                <a:latin typeface="Montserrat" panose="00000500000000000000" pitchFamily="2" charset="0"/>
                <a:cs typeface="Century Gothic"/>
              </a:rPr>
              <a:t> </a:t>
            </a:r>
            <a:r>
              <a:rPr sz="1600" spc="130" dirty="0">
                <a:solidFill>
                  <a:srgbClr val="F5F0F0"/>
                </a:solidFill>
                <a:latin typeface="Montserrat" panose="00000500000000000000" pitchFamily="2" charset="0"/>
                <a:cs typeface="Century Gothic"/>
              </a:rPr>
              <a:t>this</a:t>
            </a:r>
            <a:r>
              <a:rPr sz="1600" spc="40"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as</a:t>
            </a:r>
            <a:r>
              <a:rPr sz="1600" spc="40" dirty="0">
                <a:solidFill>
                  <a:srgbClr val="F5F0F0"/>
                </a:solidFill>
                <a:latin typeface="Montserrat" panose="00000500000000000000" pitchFamily="2" charset="0"/>
                <a:cs typeface="Century Gothic"/>
              </a:rPr>
              <a:t> </a:t>
            </a:r>
            <a:r>
              <a:rPr sz="1600" spc="55" dirty="0">
                <a:solidFill>
                  <a:srgbClr val="F5F0F0"/>
                </a:solidFill>
                <a:latin typeface="Montserrat" panose="00000500000000000000" pitchFamily="2" charset="0"/>
                <a:cs typeface="Century Gothic"/>
              </a:rPr>
              <a:t>the</a:t>
            </a:r>
            <a:r>
              <a:rPr sz="1600" spc="85"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perfect</a:t>
            </a:r>
            <a:r>
              <a:rPr sz="1600" spc="15" dirty="0">
                <a:solidFill>
                  <a:srgbClr val="F5F0F0"/>
                </a:solidFill>
                <a:latin typeface="Montserrat" panose="00000500000000000000" pitchFamily="2" charset="0"/>
                <a:cs typeface="Century Gothic"/>
              </a:rPr>
              <a:t> </a:t>
            </a:r>
            <a:r>
              <a:rPr sz="1600" spc="100" dirty="0">
                <a:solidFill>
                  <a:srgbClr val="F5F0F0"/>
                </a:solidFill>
                <a:latin typeface="Montserrat" panose="00000500000000000000" pitchFamily="2" charset="0"/>
                <a:cs typeface="Century Gothic"/>
              </a:rPr>
              <a:t>time</a:t>
            </a:r>
            <a:r>
              <a:rPr sz="1600" spc="5" dirty="0">
                <a:solidFill>
                  <a:srgbClr val="F5F0F0"/>
                </a:solidFill>
                <a:latin typeface="Montserrat" panose="00000500000000000000" pitchFamily="2" charset="0"/>
                <a:cs typeface="Century Gothic"/>
              </a:rPr>
              <a:t> </a:t>
            </a:r>
            <a:r>
              <a:rPr sz="1600" spc="50" dirty="0">
                <a:solidFill>
                  <a:srgbClr val="F5F0F0"/>
                </a:solidFill>
                <a:latin typeface="Montserrat" panose="00000500000000000000" pitchFamily="2" charset="0"/>
                <a:cs typeface="Century Gothic"/>
              </a:rPr>
              <a:t>to</a:t>
            </a:r>
            <a:r>
              <a:rPr sz="1600" spc="120" dirty="0">
                <a:solidFill>
                  <a:srgbClr val="F5F0F0"/>
                </a:solidFill>
                <a:latin typeface="Montserrat" panose="00000500000000000000" pitchFamily="2" charset="0"/>
                <a:cs typeface="Century Gothic"/>
              </a:rPr>
              <a:t> </a:t>
            </a:r>
            <a:r>
              <a:rPr sz="1600" b="1" spc="50" dirty="0">
                <a:solidFill>
                  <a:srgbClr val="F5F0F0"/>
                </a:solidFill>
                <a:latin typeface="Montserrat" panose="00000500000000000000" pitchFamily="2" charset="0"/>
                <a:cs typeface="Century Gothic"/>
              </a:rPr>
              <a:t>re-</a:t>
            </a:r>
            <a:r>
              <a:rPr sz="1600" b="1" spc="114" dirty="0">
                <a:solidFill>
                  <a:srgbClr val="F5F0F0"/>
                </a:solidFill>
                <a:latin typeface="Montserrat" panose="00000500000000000000" pitchFamily="2" charset="0"/>
                <a:cs typeface="Century Gothic"/>
              </a:rPr>
              <a:t>ignite</a:t>
            </a:r>
            <a:r>
              <a:rPr sz="1600" b="1" spc="120" dirty="0">
                <a:solidFill>
                  <a:srgbClr val="F5F0F0"/>
                </a:solidFill>
                <a:latin typeface="Montserrat" panose="00000500000000000000" pitchFamily="2" charset="0"/>
                <a:cs typeface="Century Gothic"/>
              </a:rPr>
              <a:t> </a:t>
            </a:r>
            <a:r>
              <a:rPr sz="1600" b="1" spc="110" dirty="0">
                <a:solidFill>
                  <a:srgbClr val="F5F0F0"/>
                </a:solidFill>
                <a:latin typeface="Montserrat" panose="00000500000000000000" pitchFamily="2" charset="0"/>
                <a:cs typeface="Century Gothic"/>
              </a:rPr>
              <a:t>the </a:t>
            </a:r>
            <a:r>
              <a:rPr sz="1600" b="1" spc="70" dirty="0">
                <a:solidFill>
                  <a:srgbClr val="F5F0F0"/>
                </a:solidFill>
                <a:latin typeface="Montserrat" panose="00000500000000000000" pitchFamily="2" charset="0"/>
                <a:cs typeface="Century Gothic"/>
              </a:rPr>
              <a:t>conversation</a:t>
            </a:r>
            <a:r>
              <a:rPr sz="1600" spc="70" dirty="0">
                <a:solidFill>
                  <a:srgbClr val="F5F0F0"/>
                </a:solidFill>
                <a:latin typeface="Montserrat" panose="00000500000000000000" pitchFamily="2" charset="0"/>
                <a:cs typeface="Century Gothic"/>
              </a:rPr>
              <a:t>.</a:t>
            </a:r>
            <a:endParaRPr sz="1600" dirty="0">
              <a:latin typeface="Montserrat" panose="00000500000000000000" pitchFamily="2" charset="0"/>
              <a:cs typeface="Century Gothic"/>
            </a:endParaRPr>
          </a:p>
          <a:p>
            <a:pPr>
              <a:lnSpc>
                <a:spcPct val="100000"/>
              </a:lnSpc>
            </a:pPr>
            <a:endParaRPr sz="1600" dirty="0">
              <a:latin typeface="Montserrat" panose="00000500000000000000" pitchFamily="2" charset="0"/>
              <a:cs typeface="Century Gothic"/>
            </a:endParaRPr>
          </a:p>
          <a:p>
            <a:pPr marL="12700" marR="107314">
              <a:lnSpc>
                <a:spcPct val="103699"/>
              </a:lnSpc>
            </a:pPr>
            <a:r>
              <a:rPr sz="1600" spc="-45" dirty="0">
                <a:solidFill>
                  <a:srgbClr val="F5F0F0"/>
                </a:solidFill>
                <a:latin typeface="Montserrat" panose="00000500000000000000" pitchFamily="2" charset="0"/>
                <a:cs typeface="Century Gothic"/>
              </a:rPr>
              <a:t>Canada’s</a:t>
            </a:r>
            <a:r>
              <a:rPr sz="1600" spc="75" dirty="0">
                <a:solidFill>
                  <a:srgbClr val="F5F0F0"/>
                </a:solidFill>
                <a:latin typeface="Montserrat" panose="00000500000000000000" pitchFamily="2" charset="0"/>
                <a:cs typeface="Century Gothic"/>
              </a:rPr>
              <a:t> </a:t>
            </a:r>
            <a:r>
              <a:rPr sz="1600" spc="50" dirty="0">
                <a:solidFill>
                  <a:srgbClr val="F5F0F0"/>
                </a:solidFill>
                <a:latin typeface="Montserrat" panose="00000500000000000000" pitchFamily="2" charset="0"/>
                <a:cs typeface="Century Gothic"/>
              </a:rPr>
              <a:t>Food</a:t>
            </a:r>
            <a:r>
              <a:rPr sz="1600" spc="85" dirty="0">
                <a:solidFill>
                  <a:srgbClr val="F5F0F0"/>
                </a:solidFill>
                <a:latin typeface="Montserrat" panose="00000500000000000000" pitchFamily="2" charset="0"/>
                <a:cs typeface="Century Gothic"/>
              </a:rPr>
              <a:t> </a:t>
            </a:r>
            <a:r>
              <a:rPr sz="1600" spc="120" dirty="0">
                <a:solidFill>
                  <a:srgbClr val="F5F0F0"/>
                </a:solidFill>
                <a:latin typeface="Montserrat" panose="00000500000000000000" pitchFamily="2" charset="0"/>
                <a:cs typeface="Century Gothic"/>
              </a:rPr>
              <a:t>System</a:t>
            </a:r>
            <a:r>
              <a:rPr sz="1600" spc="75" dirty="0">
                <a:solidFill>
                  <a:srgbClr val="F5F0F0"/>
                </a:solidFill>
                <a:latin typeface="Montserrat" panose="00000500000000000000" pitchFamily="2" charset="0"/>
                <a:cs typeface="Century Gothic"/>
              </a:rPr>
              <a:t> </a:t>
            </a:r>
            <a:r>
              <a:rPr sz="1600" spc="145" dirty="0">
                <a:solidFill>
                  <a:srgbClr val="F5F0F0"/>
                </a:solidFill>
                <a:latin typeface="Montserrat" panose="00000500000000000000" pitchFamily="2" charset="0"/>
                <a:cs typeface="Century Gothic"/>
              </a:rPr>
              <a:t>is</a:t>
            </a:r>
            <a:r>
              <a:rPr sz="1600" spc="80" dirty="0">
                <a:solidFill>
                  <a:srgbClr val="F5F0F0"/>
                </a:solidFill>
                <a:latin typeface="Montserrat" panose="00000500000000000000" pitchFamily="2" charset="0"/>
                <a:cs typeface="Century Gothic"/>
              </a:rPr>
              <a:t> </a:t>
            </a:r>
            <a:r>
              <a:rPr sz="1600" spc="75" dirty="0">
                <a:solidFill>
                  <a:srgbClr val="F5F0F0"/>
                </a:solidFill>
                <a:latin typeface="Montserrat" panose="00000500000000000000" pitchFamily="2" charset="0"/>
                <a:cs typeface="Century Gothic"/>
              </a:rPr>
              <a:t>not</a:t>
            </a:r>
            <a:r>
              <a:rPr sz="1600" spc="55"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new;</a:t>
            </a:r>
            <a:r>
              <a:rPr sz="1600" spc="60"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it’s</a:t>
            </a:r>
            <a:r>
              <a:rPr sz="1600" spc="75" dirty="0">
                <a:solidFill>
                  <a:srgbClr val="F5F0F0"/>
                </a:solidFill>
                <a:latin typeface="Montserrat" panose="00000500000000000000" pitchFamily="2" charset="0"/>
                <a:cs typeface="Century Gothic"/>
              </a:rPr>
              <a:t> </a:t>
            </a:r>
            <a:r>
              <a:rPr sz="1600" spc="-145" dirty="0">
                <a:solidFill>
                  <a:srgbClr val="F5F0F0"/>
                </a:solidFill>
                <a:latin typeface="Montserrat" panose="00000500000000000000" pitchFamily="2" charset="0"/>
                <a:cs typeface="Century Gothic"/>
              </a:rPr>
              <a:t>a</a:t>
            </a:r>
            <a:r>
              <a:rPr sz="1600" spc="65"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constant.</a:t>
            </a:r>
            <a:r>
              <a:rPr sz="1600" spc="60"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And</a:t>
            </a:r>
            <a:r>
              <a:rPr sz="1600" spc="85"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we</a:t>
            </a:r>
            <a:r>
              <a:rPr sz="1600" spc="40" dirty="0">
                <a:solidFill>
                  <a:srgbClr val="F5F0F0"/>
                </a:solidFill>
                <a:latin typeface="Montserrat" panose="00000500000000000000" pitchFamily="2" charset="0"/>
                <a:cs typeface="Century Gothic"/>
              </a:rPr>
              <a:t> </a:t>
            </a:r>
            <a:r>
              <a:rPr sz="1600" spc="-10" dirty="0">
                <a:solidFill>
                  <a:srgbClr val="F5F0F0"/>
                </a:solidFill>
                <a:latin typeface="Montserrat" panose="00000500000000000000" pitchFamily="2" charset="0"/>
                <a:cs typeface="Century Gothic"/>
              </a:rPr>
              <a:t>can’t </a:t>
            </a:r>
            <a:r>
              <a:rPr sz="1600" dirty="0">
                <a:solidFill>
                  <a:srgbClr val="F5F0F0"/>
                </a:solidFill>
                <a:latin typeface="Montserrat" panose="00000500000000000000" pitchFamily="2" charset="0"/>
                <a:cs typeface="Century Gothic"/>
              </a:rPr>
              <a:t>wait</a:t>
            </a:r>
            <a:r>
              <a:rPr sz="1600" spc="85"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to</a:t>
            </a:r>
            <a:r>
              <a:rPr sz="1600" spc="45" dirty="0">
                <a:solidFill>
                  <a:srgbClr val="F5F0F0"/>
                </a:solidFill>
                <a:latin typeface="Montserrat" panose="00000500000000000000" pitchFamily="2" charset="0"/>
                <a:cs typeface="Century Gothic"/>
              </a:rPr>
              <a:t> </a:t>
            </a:r>
            <a:r>
              <a:rPr sz="1600" spc="95" dirty="0">
                <a:solidFill>
                  <a:srgbClr val="F5F0F0"/>
                </a:solidFill>
                <a:latin typeface="Montserrat" panose="00000500000000000000" pitchFamily="2" charset="0"/>
                <a:cs typeface="Century Gothic"/>
              </a:rPr>
              <a:t>remind</a:t>
            </a:r>
            <a:r>
              <a:rPr sz="1600" spc="120"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Canadians</a:t>
            </a:r>
            <a:r>
              <a:rPr sz="1600" spc="40"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of</a:t>
            </a:r>
            <a:r>
              <a:rPr sz="1600" spc="-30" dirty="0">
                <a:solidFill>
                  <a:srgbClr val="F5F0F0"/>
                </a:solidFill>
                <a:latin typeface="Montserrat" panose="00000500000000000000" pitchFamily="2" charset="0"/>
                <a:cs typeface="Century Gothic"/>
              </a:rPr>
              <a:t> </a:t>
            </a:r>
            <a:r>
              <a:rPr sz="1600" spc="80" dirty="0">
                <a:solidFill>
                  <a:srgbClr val="F5F0F0"/>
                </a:solidFill>
                <a:latin typeface="Montserrat" panose="00000500000000000000" pitchFamily="2" charset="0"/>
                <a:cs typeface="Century Gothic"/>
              </a:rPr>
              <a:t>the</a:t>
            </a:r>
            <a:r>
              <a:rPr sz="1600" dirty="0">
                <a:solidFill>
                  <a:srgbClr val="F5F0F0"/>
                </a:solidFill>
                <a:latin typeface="Montserrat" panose="00000500000000000000" pitchFamily="2" charset="0"/>
                <a:cs typeface="Century Gothic"/>
              </a:rPr>
              <a:t> </a:t>
            </a:r>
            <a:r>
              <a:rPr sz="1600" spc="90" dirty="0">
                <a:solidFill>
                  <a:srgbClr val="F5F0F0"/>
                </a:solidFill>
                <a:latin typeface="Montserrat" panose="00000500000000000000" pitchFamily="2" charset="0"/>
                <a:cs typeface="Century Gothic"/>
              </a:rPr>
              <a:t>network</a:t>
            </a:r>
            <a:r>
              <a:rPr sz="1600" spc="10"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of</a:t>
            </a:r>
            <a:r>
              <a:rPr sz="1600" spc="-30"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people,</a:t>
            </a:r>
            <a:r>
              <a:rPr sz="1600" spc="30" dirty="0">
                <a:solidFill>
                  <a:srgbClr val="F5F0F0"/>
                </a:solidFill>
                <a:latin typeface="Montserrat" panose="00000500000000000000" pitchFamily="2" charset="0"/>
                <a:cs typeface="Century Gothic"/>
              </a:rPr>
              <a:t> </a:t>
            </a:r>
            <a:r>
              <a:rPr sz="1600" spc="70" dirty="0">
                <a:solidFill>
                  <a:srgbClr val="F5F0F0"/>
                </a:solidFill>
                <a:latin typeface="Montserrat" panose="00000500000000000000" pitchFamily="2" charset="0"/>
                <a:cs typeface="Century Gothic"/>
              </a:rPr>
              <a:t>businesses, </a:t>
            </a:r>
            <a:r>
              <a:rPr sz="1600" dirty="0">
                <a:solidFill>
                  <a:srgbClr val="F5F0F0"/>
                </a:solidFill>
                <a:latin typeface="Montserrat" panose="00000500000000000000" pitchFamily="2" charset="0"/>
                <a:cs typeface="Century Gothic"/>
              </a:rPr>
              <a:t>and</a:t>
            </a:r>
            <a:r>
              <a:rPr sz="1600" spc="65" dirty="0">
                <a:solidFill>
                  <a:srgbClr val="F5F0F0"/>
                </a:solidFill>
                <a:latin typeface="Montserrat" panose="00000500000000000000" pitchFamily="2" charset="0"/>
                <a:cs typeface="Century Gothic"/>
              </a:rPr>
              <a:t> </a:t>
            </a:r>
            <a:r>
              <a:rPr sz="1600" spc="100" dirty="0">
                <a:solidFill>
                  <a:srgbClr val="F5F0F0"/>
                </a:solidFill>
                <a:latin typeface="Montserrat" panose="00000500000000000000" pitchFamily="2" charset="0"/>
                <a:cs typeface="Century Gothic"/>
              </a:rPr>
              <a:t>communities</a:t>
            </a:r>
            <a:r>
              <a:rPr sz="1600" spc="65" dirty="0">
                <a:solidFill>
                  <a:srgbClr val="F5F0F0"/>
                </a:solidFill>
                <a:latin typeface="Montserrat" panose="00000500000000000000" pitchFamily="2" charset="0"/>
                <a:cs typeface="Century Gothic"/>
              </a:rPr>
              <a:t> </a:t>
            </a:r>
            <a:r>
              <a:rPr sz="1600" spc="60" dirty="0">
                <a:solidFill>
                  <a:srgbClr val="F5F0F0"/>
                </a:solidFill>
                <a:latin typeface="Montserrat" panose="00000500000000000000" pitchFamily="2" charset="0"/>
                <a:cs typeface="Century Gothic"/>
              </a:rPr>
              <a:t>that</a:t>
            </a:r>
            <a:r>
              <a:rPr sz="1600" spc="40"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grow,</a:t>
            </a:r>
            <a:r>
              <a:rPr sz="1600" spc="135"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produce,</a:t>
            </a:r>
            <a:r>
              <a:rPr sz="1600" spc="45"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prepare,</a:t>
            </a:r>
            <a:r>
              <a:rPr sz="1600" spc="55"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and</a:t>
            </a:r>
            <a:r>
              <a:rPr sz="1600" spc="150"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deliver</a:t>
            </a:r>
            <a:r>
              <a:rPr sz="1600" spc="50" dirty="0">
                <a:solidFill>
                  <a:srgbClr val="F5F0F0"/>
                </a:solidFill>
                <a:latin typeface="Montserrat" panose="00000500000000000000" pitchFamily="2" charset="0"/>
                <a:cs typeface="Century Gothic"/>
              </a:rPr>
              <a:t> </a:t>
            </a:r>
            <a:r>
              <a:rPr sz="1600" spc="30" dirty="0">
                <a:solidFill>
                  <a:srgbClr val="F5F0F0"/>
                </a:solidFill>
                <a:latin typeface="Montserrat" panose="00000500000000000000" pitchFamily="2" charset="0"/>
                <a:cs typeface="Century Gothic"/>
              </a:rPr>
              <a:t>the </a:t>
            </a:r>
            <a:r>
              <a:rPr sz="1600" dirty="0">
                <a:solidFill>
                  <a:srgbClr val="F5F0F0"/>
                </a:solidFill>
                <a:latin typeface="Montserrat" panose="00000500000000000000" pitchFamily="2" charset="0"/>
                <a:cs typeface="Century Gothic"/>
              </a:rPr>
              <a:t>food</a:t>
            </a:r>
            <a:r>
              <a:rPr sz="1600" spc="15" dirty="0">
                <a:solidFill>
                  <a:srgbClr val="F5F0F0"/>
                </a:solidFill>
                <a:latin typeface="Montserrat" panose="00000500000000000000" pitchFamily="2" charset="0"/>
                <a:cs typeface="Century Gothic"/>
              </a:rPr>
              <a:t> </a:t>
            </a:r>
            <a:r>
              <a:rPr sz="1600" spc="50" dirty="0">
                <a:solidFill>
                  <a:srgbClr val="F5F0F0"/>
                </a:solidFill>
                <a:latin typeface="Montserrat" panose="00000500000000000000" pitchFamily="2" charset="0"/>
                <a:cs typeface="Century Gothic"/>
              </a:rPr>
              <a:t>they</a:t>
            </a:r>
            <a:r>
              <a:rPr sz="1600" spc="5"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eat</a:t>
            </a:r>
            <a:r>
              <a:rPr sz="1600" spc="-5" dirty="0">
                <a:solidFill>
                  <a:srgbClr val="F5F0F0"/>
                </a:solidFill>
                <a:latin typeface="Montserrat" panose="00000500000000000000" pitchFamily="2" charset="0"/>
                <a:cs typeface="Century Gothic"/>
              </a:rPr>
              <a:t> </a:t>
            </a:r>
            <a:r>
              <a:rPr sz="1600" dirty="0">
                <a:solidFill>
                  <a:srgbClr val="F5F0F0"/>
                </a:solidFill>
                <a:latin typeface="Montserrat" panose="00000500000000000000" pitchFamily="2" charset="0"/>
                <a:cs typeface="Century Gothic"/>
              </a:rPr>
              <a:t>every</a:t>
            </a:r>
            <a:r>
              <a:rPr sz="1600" spc="5" dirty="0">
                <a:solidFill>
                  <a:srgbClr val="F5F0F0"/>
                </a:solidFill>
                <a:latin typeface="Montserrat" panose="00000500000000000000" pitchFamily="2" charset="0"/>
                <a:cs typeface="Century Gothic"/>
              </a:rPr>
              <a:t> </a:t>
            </a:r>
            <a:r>
              <a:rPr sz="1600" spc="-20" dirty="0">
                <a:solidFill>
                  <a:srgbClr val="F5F0F0"/>
                </a:solidFill>
                <a:latin typeface="Montserrat" panose="00000500000000000000" pitchFamily="2" charset="0"/>
                <a:cs typeface="Century Gothic"/>
              </a:rPr>
              <a:t>day.</a:t>
            </a:r>
            <a:endParaRPr sz="1600" dirty="0">
              <a:latin typeface="Montserrat" panose="00000500000000000000" pitchFamily="2" charset="0"/>
              <a:cs typeface="Century Gothic"/>
            </a:endParaRPr>
          </a:p>
        </p:txBody>
      </p:sp>
      <p:sp>
        <p:nvSpPr>
          <p:cNvPr id="5" name="object 5"/>
          <p:cNvSpPr txBox="1">
            <a:spLocks noGrp="1"/>
          </p:cNvSpPr>
          <p:nvPr>
            <p:ph type="title"/>
          </p:nvPr>
        </p:nvSpPr>
        <p:spPr>
          <a:xfrm>
            <a:off x="646320" y="305117"/>
            <a:ext cx="3557769" cy="320601"/>
          </a:xfrm>
          <a:prstGeom prst="rect">
            <a:avLst/>
          </a:prstGeom>
        </p:spPr>
        <p:txBody>
          <a:bodyPr vert="horz" wrap="square" lIns="0" tIns="12700" rIns="0" bIns="0" rtlCol="0">
            <a:spAutoFit/>
          </a:bodyPr>
          <a:lstStyle/>
          <a:p>
            <a:pPr marL="12700">
              <a:lnSpc>
                <a:spcPct val="100000"/>
              </a:lnSpc>
              <a:spcBef>
                <a:spcPts val="100"/>
              </a:spcBef>
            </a:pPr>
            <a:r>
              <a:rPr sz="2000" spc="95" dirty="0">
                <a:solidFill>
                  <a:srgbClr val="E1D2D2"/>
                </a:solidFill>
                <a:latin typeface="Montserrat" panose="00000500000000000000" pitchFamily="2" charset="0"/>
              </a:rPr>
              <a:t>Pillar</a:t>
            </a:r>
            <a:r>
              <a:rPr sz="2000" spc="-5" dirty="0">
                <a:solidFill>
                  <a:srgbClr val="E1D2D2"/>
                </a:solidFill>
                <a:latin typeface="Montserrat" panose="00000500000000000000" pitchFamily="2" charset="0"/>
              </a:rPr>
              <a:t> </a:t>
            </a:r>
            <a:r>
              <a:rPr sz="2000" spc="-25" dirty="0">
                <a:solidFill>
                  <a:srgbClr val="E1D2D2"/>
                </a:solidFill>
                <a:latin typeface="Montserrat" panose="00000500000000000000" pitchFamily="2" charset="0"/>
              </a:rPr>
              <a:t>One</a:t>
            </a:r>
            <a:endParaRPr sz="2000" dirty="0">
              <a:latin typeface="Montserrat" panose="00000500000000000000" pitchFamily="2" charset="0"/>
            </a:endParaRPr>
          </a:p>
        </p:txBody>
      </p:sp>
      <p:sp>
        <p:nvSpPr>
          <p:cNvPr id="8" name="Title 1">
            <a:extLst>
              <a:ext uri="{FF2B5EF4-FFF2-40B4-BE49-F238E27FC236}">
                <a16:creationId xmlns:a16="http://schemas.microsoft.com/office/drawing/2014/main" id="{DEDD4C5C-27D8-380C-6FF7-A61D0145ABCB}"/>
              </a:ext>
            </a:extLst>
          </p:cNvPr>
          <p:cNvSpPr txBox="1">
            <a:spLocks/>
          </p:cNvSpPr>
          <p:nvPr/>
        </p:nvSpPr>
        <p:spPr>
          <a:xfrm>
            <a:off x="534390" y="649488"/>
            <a:ext cx="9496714" cy="1491830"/>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90000"/>
              </a:lnSpc>
              <a:spcAft>
                <a:spcPts val="600"/>
              </a:spcAft>
            </a:pPr>
            <a:r>
              <a:rPr lang="en-US" sz="4000" dirty="0">
                <a:solidFill>
                  <a:srgbClr val="FFFFFF"/>
                </a:solidFill>
                <a:latin typeface="Montserrat" panose="00000500000000000000" pitchFamily="2" charset="0"/>
              </a:rPr>
              <a:t>Let's talk about </a:t>
            </a:r>
            <a:br>
              <a:rPr lang="en-US" sz="4000" dirty="0">
                <a:solidFill>
                  <a:srgbClr val="FFFFFF"/>
                </a:solidFill>
                <a:latin typeface="Montserrat" panose="00000500000000000000" pitchFamily="2" charset="0"/>
              </a:rPr>
            </a:br>
            <a:r>
              <a:rPr lang="en-US" sz="4000" dirty="0">
                <a:solidFill>
                  <a:srgbClr val="FFFFFF"/>
                </a:solidFill>
                <a:latin typeface="Montserrat" panose="00000500000000000000" pitchFamily="2" charset="0"/>
              </a:rPr>
              <a:t>Canada’s Food System</a:t>
            </a:r>
          </a:p>
        </p:txBody>
      </p:sp>
    </p:spTree>
    <p:extLst>
      <p:ext uri="{BB962C8B-B14F-4D97-AF65-F5344CB8AC3E}">
        <p14:creationId xmlns:p14="http://schemas.microsoft.com/office/powerpoint/2010/main" val="3481523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427037" y="1669796"/>
            <a:ext cx="3758565" cy="1496060"/>
          </a:xfrm>
          <a:prstGeom prst="rect">
            <a:avLst/>
          </a:prstGeom>
        </p:spPr>
        <p:txBody>
          <a:bodyPr vert="horz" wrap="square" lIns="0" tIns="12700" rIns="0" bIns="0" rtlCol="0">
            <a:spAutoFit/>
          </a:bodyPr>
          <a:lstStyle/>
          <a:p>
            <a:pPr marL="12700">
              <a:lnSpc>
                <a:spcPts val="1430"/>
              </a:lnSpc>
              <a:spcBef>
                <a:spcPts val="100"/>
              </a:spcBef>
            </a:pPr>
            <a:r>
              <a:rPr sz="1200" b="1" spc="125">
                <a:solidFill>
                  <a:srgbClr val="431F20"/>
                </a:solidFill>
                <a:latin typeface="Montserrat" panose="00000500000000000000" pitchFamily="2" charset="0"/>
                <a:cs typeface="Century Gothic"/>
              </a:rPr>
              <a:t>Post</a:t>
            </a:r>
            <a:r>
              <a:rPr sz="1200" b="1" spc="-25">
                <a:solidFill>
                  <a:srgbClr val="431F20"/>
                </a:solidFill>
                <a:latin typeface="Montserrat" panose="00000500000000000000" pitchFamily="2" charset="0"/>
                <a:cs typeface="Century Gothic"/>
              </a:rPr>
              <a:t> </a:t>
            </a:r>
            <a:r>
              <a:rPr sz="1200" b="1" spc="-10">
                <a:solidFill>
                  <a:srgbClr val="431F20"/>
                </a:solidFill>
                <a:latin typeface="Montserrat" panose="00000500000000000000" pitchFamily="2" charset="0"/>
                <a:cs typeface="Century Gothic"/>
              </a:rPr>
              <a:t>copy:</a:t>
            </a:r>
            <a:endParaRPr sz="1200">
              <a:latin typeface="Montserrat" panose="00000500000000000000" pitchFamily="2" charset="0"/>
              <a:cs typeface="Century Gothic"/>
            </a:endParaRPr>
          </a:p>
          <a:p>
            <a:pPr marL="12700">
              <a:lnSpc>
                <a:spcPts val="1430"/>
              </a:lnSpc>
            </a:pPr>
            <a:r>
              <a:rPr sz="1200">
                <a:solidFill>
                  <a:srgbClr val="431F20"/>
                </a:solidFill>
                <a:latin typeface="Montserrat" panose="00000500000000000000" pitchFamily="2" charset="0"/>
                <a:cs typeface="Century Gothic"/>
              </a:rPr>
              <a:t>Our</a:t>
            </a:r>
            <a:r>
              <a:rPr sz="1200" spc="15">
                <a:solidFill>
                  <a:srgbClr val="431F20"/>
                </a:solidFill>
                <a:latin typeface="Montserrat" panose="00000500000000000000" pitchFamily="2" charset="0"/>
                <a:cs typeface="Century Gothic"/>
              </a:rPr>
              <a:t> </a:t>
            </a:r>
            <a:r>
              <a:rPr sz="1200" spc="-20">
                <a:solidFill>
                  <a:srgbClr val="431F20"/>
                </a:solidFill>
                <a:latin typeface="Montserrat" panose="00000500000000000000" pitchFamily="2" charset="0"/>
                <a:cs typeface="Century Gothic"/>
              </a:rPr>
              <a:t>food</a:t>
            </a:r>
            <a:r>
              <a:rPr sz="1200" spc="-10">
                <a:solidFill>
                  <a:srgbClr val="431F20"/>
                </a:solidFill>
                <a:latin typeface="Montserrat" panose="00000500000000000000" pitchFamily="2" charset="0"/>
                <a:cs typeface="Century Gothic"/>
              </a:rPr>
              <a:t> </a:t>
            </a:r>
            <a:r>
              <a:rPr sz="1200" spc="70">
                <a:solidFill>
                  <a:srgbClr val="431F20"/>
                </a:solidFill>
                <a:latin typeface="Montserrat" panose="00000500000000000000" pitchFamily="2" charset="0"/>
                <a:cs typeface="Century Gothic"/>
              </a:rPr>
              <a:t>system</a:t>
            </a:r>
            <a:r>
              <a:rPr sz="1200" spc="-2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always</a:t>
            </a:r>
            <a:r>
              <a:rPr sz="1200" spc="-1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has,</a:t>
            </a:r>
            <a:r>
              <a:rPr sz="1200" spc="25">
                <a:solidFill>
                  <a:srgbClr val="431F20"/>
                </a:solidFill>
                <a:latin typeface="Montserrat" panose="00000500000000000000" pitchFamily="2" charset="0"/>
                <a:cs typeface="Century Gothic"/>
              </a:rPr>
              <a:t> </a:t>
            </a:r>
            <a:r>
              <a:rPr sz="1200" spc="-20">
                <a:solidFill>
                  <a:srgbClr val="431F20"/>
                </a:solidFill>
                <a:latin typeface="Montserrat" panose="00000500000000000000" pitchFamily="2" charset="0"/>
                <a:cs typeface="Century Gothic"/>
              </a:rPr>
              <a:t>and</a:t>
            </a:r>
            <a:r>
              <a:rPr sz="1200" spc="-1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always</a:t>
            </a:r>
            <a:r>
              <a:rPr sz="1200" spc="-10">
                <a:solidFill>
                  <a:srgbClr val="431F20"/>
                </a:solidFill>
                <a:latin typeface="Montserrat" panose="00000500000000000000" pitchFamily="2" charset="0"/>
                <a:cs typeface="Century Gothic"/>
              </a:rPr>
              <a:t> </a:t>
            </a:r>
            <a:r>
              <a:rPr sz="1200" spc="80">
                <a:solidFill>
                  <a:srgbClr val="431F20"/>
                </a:solidFill>
                <a:latin typeface="Montserrat" panose="00000500000000000000" pitchFamily="2" charset="0"/>
                <a:cs typeface="Century Gothic"/>
              </a:rPr>
              <a:t>will</a:t>
            </a:r>
            <a:r>
              <a:rPr sz="1200" spc="15">
                <a:solidFill>
                  <a:srgbClr val="431F20"/>
                </a:solidFill>
                <a:latin typeface="Montserrat" panose="00000500000000000000" pitchFamily="2" charset="0"/>
                <a:cs typeface="Century Gothic"/>
              </a:rPr>
              <a:t> </a:t>
            </a:r>
            <a:r>
              <a:rPr sz="1200" spc="-25">
                <a:solidFill>
                  <a:srgbClr val="431F20"/>
                </a:solidFill>
                <a:latin typeface="Montserrat" panose="00000500000000000000" pitchFamily="2" charset="0"/>
                <a:cs typeface="Century Gothic"/>
              </a:rPr>
              <a:t>be,</a:t>
            </a:r>
            <a:endParaRPr sz="1200">
              <a:latin typeface="Montserrat" panose="00000500000000000000" pitchFamily="2" charset="0"/>
              <a:cs typeface="Century Gothic"/>
            </a:endParaRPr>
          </a:p>
          <a:p>
            <a:pPr marL="12700" marR="5080">
              <a:lnSpc>
                <a:spcPct val="100099"/>
              </a:lnSpc>
              <a:spcBef>
                <a:spcPts val="60"/>
              </a:spcBef>
            </a:pPr>
            <a:r>
              <a:rPr sz="1200">
                <a:solidFill>
                  <a:srgbClr val="431F20"/>
                </a:solidFill>
                <a:latin typeface="Montserrat" panose="00000500000000000000" pitchFamily="2" charset="0"/>
                <a:cs typeface="Century Gothic"/>
              </a:rPr>
              <a:t>an</a:t>
            </a:r>
            <a:r>
              <a:rPr sz="1200" spc="2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essential</a:t>
            </a:r>
            <a:r>
              <a:rPr sz="1200" spc="-1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part</a:t>
            </a:r>
            <a:r>
              <a:rPr sz="1200" spc="5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of</a:t>
            </a:r>
            <a:r>
              <a:rPr sz="1200" spc="-25">
                <a:solidFill>
                  <a:srgbClr val="431F20"/>
                </a:solidFill>
                <a:latin typeface="Montserrat" panose="00000500000000000000" pitchFamily="2" charset="0"/>
                <a:cs typeface="Century Gothic"/>
              </a:rPr>
              <a:t> </a:t>
            </a:r>
            <a:r>
              <a:rPr sz="1200" spc="-80">
                <a:solidFill>
                  <a:srgbClr val="431F20"/>
                </a:solidFill>
                <a:latin typeface="Montserrat" panose="00000500000000000000" pitchFamily="2" charset="0"/>
                <a:cs typeface="Century Gothic"/>
              </a:rPr>
              <a:t>Canada.</a:t>
            </a:r>
            <a:r>
              <a:rPr sz="1200" spc="-20">
                <a:solidFill>
                  <a:srgbClr val="431F20"/>
                </a:solidFill>
                <a:latin typeface="Montserrat" panose="00000500000000000000" pitchFamily="2" charset="0"/>
                <a:cs typeface="Century Gothic"/>
              </a:rPr>
              <a:t> </a:t>
            </a:r>
            <a:r>
              <a:rPr sz="1200" spc="120">
                <a:solidFill>
                  <a:srgbClr val="431F20"/>
                </a:solidFill>
                <a:latin typeface="Montserrat" panose="00000500000000000000" pitchFamily="2" charset="0"/>
                <a:cs typeface="Century Gothic"/>
              </a:rPr>
              <a:t>But</a:t>
            </a:r>
            <a:r>
              <a:rPr sz="1200" spc="55">
                <a:solidFill>
                  <a:srgbClr val="431F20"/>
                </a:solidFill>
                <a:latin typeface="Montserrat" panose="00000500000000000000" pitchFamily="2" charset="0"/>
                <a:cs typeface="Century Gothic"/>
              </a:rPr>
              <a:t> </a:t>
            </a:r>
            <a:r>
              <a:rPr sz="1200" spc="60">
                <a:solidFill>
                  <a:srgbClr val="431F20"/>
                </a:solidFill>
                <a:latin typeface="Montserrat" panose="00000500000000000000" pitchFamily="2" charset="0"/>
                <a:cs typeface="Century Gothic"/>
              </a:rPr>
              <a:t>right </a:t>
            </a:r>
            <a:r>
              <a:rPr sz="1200">
                <a:solidFill>
                  <a:srgbClr val="431F20"/>
                </a:solidFill>
                <a:latin typeface="Montserrat" panose="00000500000000000000" pitchFamily="2" charset="0"/>
                <a:cs typeface="Century Gothic"/>
              </a:rPr>
              <a:t>now,</a:t>
            </a:r>
            <a:r>
              <a:rPr sz="1200" spc="-20">
                <a:solidFill>
                  <a:srgbClr val="431F20"/>
                </a:solidFill>
                <a:latin typeface="Montserrat" panose="00000500000000000000" pitchFamily="2" charset="0"/>
                <a:cs typeface="Century Gothic"/>
              </a:rPr>
              <a:t> </a:t>
            </a:r>
            <a:r>
              <a:rPr sz="1200" spc="-25">
                <a:solidFill>
                  <a:srgbClr val="431F20"/>
                </a:solidFill>
                <a:latin typeface="Montserrat" panose="00000500000000000000" pitchFamily="2" charset="0"/>
                <a:cs typeface="Century Gothic"/>
              </a:rPr>
              <a:t>we </a:t>
            </a:r>
            <a:r>
              <a:rPr sz="1200" spc="10">
                <a:solidFill>
                  <a:srgbClr val="431F20"/>
                </a:solidFill>
                <a:latin typeface="Montserrat" panose="00000500000000000000" pitchFamily="2" charset="0"/>
                <a:cs typeface="Century Gothic"/>
              </a:rPr>
              <a:t>hear</a:t>
            </a:r>
            <a:r>
              <a:rPr sz="1200" spc="55">
                <a:solidFill>
                  <a:srgbClr val="431F20"/>
                </a:solidFill>
                <a:latin typeface="Montserrat" panose="00000500000000000000" pitchFamily="2" charset="0"/>
                <a:cs typeface="Century Gothic"/>
              </a:rPr>
              <a:t> </a:t>
            </a:r>
            <a:r>
              <a:rPr sz="1200" spc="10">
                <a:solidFill>
                  <a:srgbClr val="431F20"/>
                </a:solidFill>
                <a:latin typeface="Montserrat" panose="00000500000000000000" pitchFamily="2" charset="0"/>
                <a:cs typeface="Century Gothic"/>
              </a:rPr>
              <a:t>the</a:t>
            </a:r>
            <a:r>
              <a:rPr sz="1200" spc="45">
                <a:solidFill>
                  <a:srgbClr val="431F20"/>
                </a:solidFill>
                <a:latin typeface="Montserrat" panose="00000500000000000000" pitchFamily="2" charset="0"/>
                <a:cs typeface="Century Gothic"/>
              </a:rPr>
              <a:t> </a:t>
            </a:r>
            <a:r>
              <a:rPr sz="1200" spc="10">
                <a:solidFill>
                  <a:srgbClr val="431F20"/>
                </a:solidFill>
                <a:latin typeface="Montserrat" panose="00000500000000000000" pitchFamily="2" charset="0"/>
                <a:cs typeface="Century Gothic"/>
              </a:rPr>
              <a:t>important</a:t>
            </a:r>
            <a:r>
              <a:rPr sz="1200" spc="50">
                <a:solidFill>
                  <a:srgbClr val="431F20"/>
                </a:solidFill>
                <a:latin typeface="Montserrat" panose="00000500000000000000" pitchFamily="2" charset="0"/>
                <a:cs typeface="Century Gothic"/>
              </a:rPr>
              <a:t> questions</a:t>
            </a:r>
            <a:r>
              <a:rPr sz="1200" spc="25">
                <a:solidFill>
                  <a:srgbClr val="431F20"/>
                </a:solidFill>
                <a:latin typeface="Montserrat" panose="00000500000000000000" pitchFamily="2" charset="0"/>
                <a:cs typeface="Century Gothic"/>
              </a:rPr>
              <a:t> </a:t>
            </a:r>
            <a:r>
              <a:rPr sz="1200" spc="10">
                <a:solidFill>
                  <a:srgbClr val="431F20"/>
                </a:solidFill>
                <a:latin typeface="Montserrat" panose="00000500000000000000" pitchFamily="2" charset="0"/>
                <a:cs typeface="Century Gothic"/>
              </a:rPr>
              <a:t>you're</a:t>
            </a:r>
            <a:r>
              <a:rPr sz="1200" spc="-45">
                <a:solidFill>
                  <a:srgbClr val="431F20"/>
                </a:solidFill>
                <a:latin typeface="Montserrat" panose="00000500000000000000" pitchFamily="2" charset="0"/>
                <a:cs typeface="Century Gothic"/>
              </a:rPr>
              <a:t> </a:t>
            </a:r>
            <a:r>
              <a:rPr sz="1200" spc="55">
                <a:solidFill>
                  <a:srgbClr val="431F20"/>
                </a:solidFill>
                <a:latin typeface="Montserrat" panose="00000500000000000000" pitchFamily="2" charset="0"/>
                <a:cs typeface="Century Gothic"/>
              </a:rPr>
              <a:t>asking</a:t>
            </a:r>
            <a:r>
              <a:rPr sz="1200" spc="15">
                <a:solidFill>
                  <a:srgbClr val="431F20"/>
                </a:solidFill>
                <a:latin typeface="Montserrat" panose="00000500000000000000" pitchFamily="2" charset="0"/>
                <a:cs typeface="Century Gothic"/>
              </a:rPr>
              <a:t> </a:t>
            </a:r>
            <a:r>
              <a:rPr sz="1200" spc="-25">
                <a:solidFill>
                  <a:srgbClr val="431F20"/>
                </a:solidFill>
                <a:latin typeface="Montserrat" panose="00000500000000000000" pitchFamily="2" charset="0"/>
                <a:cs typeface="Century Gothic"/>
              </a:rPr>
              <a:t>and </a:t>
            </a:r>
            <a:r>
              <a:rPr sz="1200">
                <a:solidFill>
                  <a:srgbClr val="431F20"/>
                </a:solidFill>
                <a:latin typeface="Montserrat" panose="00000500000000000000" pitchFamily="2" charset="0"/>
                <a:cs typeface="Century Gothic"/>
              </a:rPr>
              <a:t>want</a:t>
            </a:r>
            <a:r>
              <a:rPr sz="1200" spc="7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to</a:t>
            </a:r>
            <a:r>
              <a:rPr sz="1200" spc="30">
                <a:solidFill>
                  <a:srgbClr val="431F20"/>
                </a:solidFill>
                <a:latin typeface="Montserrat" panose="00000500000000000000" pitchFamily="2" charset="0"/>
                <a:cs typeface="Century Gothic"/>
              </a:rPr>
              <a:t> </a:t>
            </a:r>
            <a:r>
              <a:rPr sz="1200" spc="-30">
                <a:solidFill>
                  <a:srgbClr val="431F20"/>
                </a:solidFill>
                <a:latin typeface="Montserrat" panose="00000500000000000000" pitchFamily="2" charset="0"/>
                <a:cs typeface="Century Gothic"/>
              </a:rPr>
              <a:t>be</a:t>
            </a:r>
            <a:r>
              <a:rPr sz="1200" spc="-35">
                <a:solidFill>
                  <a:srgbClr val="431F20"/>
                </a:solidFill>
                <a:latin typeface="Montserrat" panose="00000500000000000000" pitchFamily="2" charset="0"/>
                <a:cs typeface="Century Gothic"/>
              </a:rPr>
              <a:t> </a:t>
            </a:r>
            <a:r>
              <a:rPr sz="1200" spc="-130">
                <a:solidFill>
                  <a:srgbClr val="431F20"/>
                </a:solidFill>
                <a:latin typeface="Montserrat" panose="00000500000000000000" pitchFamily="2" charset="0"/>
                <a:cs typeface="Century Gothic"/>
              </a:rPr>
              <a:t>a</a:t>
            </a:r>
            <a:r>
              <a:rPr sz="1200" spc="7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part</a:t>
            </a:r>
            <a:r>
              <a:rPr sz="1200" spc="-1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of</a:t>
            </a:r>
            <a:r>
              <a:rPr sz="1200" spc="7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the</a:t>
            </a:r>
            <a:r>
              <a:rPr sz="1200" spc="9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conversation!</a:t>
            </a:r>
            <a:r>
              <a:rPr sz="1200" spc="1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We're</a:t>
            </a:r>
            <a:r>
              <a:rPr sz="1200" spc="55">
                <a:solidFill>
                  <a:srgbClr val="431F20"/>
                </a:solidFill>
                <a:latin typeface="Montserrat" panose="00000500000000000000" pitchFamily="2" charset="0"/>
                <a:cs typeface="Century Gothic"/>
              </a:rPr>
              <a:t> </a:t>
            </a:r>
            <a:r>
              <a:rPr sz="1200" spc="-20">
                <a:solidFill>
                  <a:srgbClr val="431F20"/>
                </a:solidFill>
                <a:latin typeface="Montserrat" panose="00000500000000000000" pitchFamily="2" charset="0"/>
                <a:cs typeface="Century Gothic"/>
              </a:rPr>
              <a:t>here </a:t>
            </a:r>
            <a:r>
              <a:rPr sz="1200">
                <a:solidFill>
                  <a:srgbClr val="431F20"/>
                </a:solidFill>
                <a:latin typeface="Montserrat" panose="00000500000000000000" pitchFamily="2" charset="0"/>
                <a:cs typeface="Century Gothic"/>
              </a:rPr>
              <a:t>to</a:t>
            </a:r>
            <a:r>
              <a:rPr sz="1200" spc="4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help</a:t>
            </a:r>
            <a:r>
              <a:rPr sz="1200" spc="6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you</a:t>
            </a:r>
            <a:r>
              <a:rPr sz="1200" spc="7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find</a:t>
            </a:r>
            <a:r>
              <a:rPr sz="1200" spc="60">
                <a:solidFill>
                  <a:srgbClr val="431F20"/>
                </a:solidFill>
                <a:latin typeface="Montserrat" panose="00000500000000000000" pitchFamily="2" charset="0"/>
                <a:cs typeface="Century Gothic"/>
              </a:rPr>
              <a:t> </a:t>
            </a:r>
            <a:r>
              <a:rPr sz="1200" spc="55">
                <a:solidFill>
                  <a:srgbClr val="431F20"/>
                </a:solidFill>
                <a:latin typeface="Montserrat" panose="00000500000000000000" pitchFamily="2" charset="0"/>
                <a:cs typeface="Century Gothic"/>
              </a:rPr>
              <a:t>trusted</a:t>
            </a:r>
            <a:r>
              <a:rPr sz="1200" spc="6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answers</a:t>
            </a:r>
            <a:r>
              <a:rPr sz="1200" spc="60">
                <a:solidFill>
                  <a:srgbClr val="431F20"/>
                </a:solidFill>
                <a:latin typeface="Montserrat" panose="00000500000000000000" pitchFamily="2" charset="0"/>
                <a:cs typeface="Century Gothic"/>
              </a:rPr>
              <a:t> </a:t>
            </a:r>
            <a:r>
              <a:rPr sz="1200" spc="-10">
                <a:solidFill>
                  <a:srgbClr val="431F20"/>
                </a:solidFill>
                <a:latin typeface="Montserrat" panose="00000500000000000000" pitchFamily="2" charset="0"/>
                <a:cs typeface="Century Gothic"/>
              </a:rPr>
              <a:t>and</a:t>
            </a:r>
            <a:r>
              <a:rPr sz="1200" spc="95">
                <a:solidFill>
                  <a:srgbClr val="431F20"/>
                </a:solidFill>
                <a:latin typeface="Montserrat" panose="00000500000000000000" pitchFamily="2" charset="0"/>
                <a:cs typeface="Century Gothic"/>
              </a:rPr>
              <a:t> </a:t>
            </a:r>
            <a:r>
              <a:rPr sz="1200" spc="-10">
                <a:solidFill>
                  <a:srgbClr val="431F20"/>
                </a:solidFill>
                <a:latin typeface="Montserrat" panose="00000500000000000000" pitchFamily="2" charset="0"/>
                <a:cs typeface="Century Gothic"/>
              </a:rPr>
              <a:t>reconnect </a:t>
            </a:r>
            <a:r>
              <a:rPr sz="1200">
                <a:solidFill>
                  <a:srgbClr val="431F20"/>
                </a:solidFill>
                <a:latin typeface="Montserrat" panose="00000500000000000000" pitchFamily="2" charset="0"/>
                <a:cs typeface="Century Gothic"/>
              </a:rPr>
              <a:t>you</a:t>
            </a:r>
            <a:r>
              <a:rPr sz="1200" spc="15">
                <a:solidFill>
                  <a:srgbClr val="431F20"/>
                </a:solidFill>
                <a:latin typeface="Montserrat" panose="00000500000000000000" pitchFamily="2" charset="0"/>
                <a:cs typeface="Century Gothic"/>
              </a:rPr>
              <a:t> </a:t>
            </a:r>
            <a:r>
              <a:rPr sz="1200" spc="70">
                <a:solidFill>
                  <a:srgbClr val="431F20"/>
                </a:solidFill>
                <a:latin typeface="Montserrat" panose="00000500000000000000" pitchFamily="2" charset="0"/>
                <a:cs typeface="Century Gothic"/>
              </a:rPr>
              <a:t>with</a:t>
            </a:r>
            <a:r>
              <a:rPr sz="1200" spc="1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the</a:t>
            </a:r>
            <a:r>
              <a:rPr sz="1200" spc="3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hard-</a:t>
            </a:r>
            <a:r>
              <a:rPr sz="1200" spc="50">
                <a:solidFill>
                  <a:srgbClr val="431F20"/>
                </a:solidFill>
                <a:latin typeface="Montserrat" panose="00000500000000000000" pitchFamily="2" charset="0"/>
                <a:cs typeface="Century Gothic"/>
              </a:rPr>
              <a:t>working</a:t>
            </a:r>
            <a:r>
              <a:rPr sz="1200">
                <a:solidFill>
                  <a:srgbClr val="431F20"/>
                </a:solidFill>
                <a:latin typeface="Montserrat" panose="00000500000000000000" pitchFamily="2" charset="0"/>
                <a:cs typeface="Century Gothic"/>
              </a:rPr>
              <a:t> people</a:t>
            </a:r>
            <a:r>
              <a:rPr sz="1200" spc="3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that</a:t>
            </a:r>
            <a:r>
              <a:rPr sz="1200" spc="-40">
                <a:solidFill>
                  <a:srgbClr val="431F20"/>
                </a:solidFill>
                <a:latin typeface="Montserrat" panose="00000500000000000000" pitchFamily="2" charset="0"/>
                <a:cs typeface="Century Gothic"/>
              </a:rPr>
              <a:t> </a:t>
            </a:r>
            <a:r>
              <a:rPr sz="1200" spc="-20">
                <a:solidFill>
                  <a:srgbClr val="431F20"/>
                </a:solidFill>
                <a:latin typeface="Montserrat" panose="00000500000000000000" pitchFamily="2" charset="0"/>
                <a:cs typeface="Century Gothic"/>
              </a:rPr>
              <a:t>feed</a:t>
            </a:r>
            <a:r>
              <a:rPr sz="1200" spc="10">
                <a:solidFill>
                  <a:srgbClr val="431F20"/>
                </a:solidFill>
                <a:latin typeface="Montserrat" panose="00000500000000000000" pitchFamily="2" charset="0"/>
                <a:cs typeface="Century Gothic"/>
              </a:rPr>
              <a:t> </a:t>
            </a:r>
            <a:r>
              <a:rPr sz="1200" spc="30">
                <a:solidFill>
                  <a:srgbClr val="431F20"/>
                </a:solidFill>
                <a:latin typeface="Montserrat" panose="00000500000000000000" pitchFamily="2" charset="0"/>
                <a:cs typeface="Century Gothic"/>
              </a:rPr>
              <a:t>our </a:t>
            </a:r>
            <a:r>
              <a:rPr sz="1200" spc="-10">
                <a:solidFill>
                  <a:srgbClr val="431F20"/>
                </a:solidFill>
                <a:latin typeface="Montserrat" panose="00000500000000000000" pitchFamily="2" charset="0"/>
                <a:cs typeface="Century Gothic"/>
              </a:rPr>
              <a:t>country.</a:t>
            </a:r>
            <a:endParaRPr sz="1200">
              <a:latin typeface="Montserrat" panose="00000500000000000000" pitchFamily="2" charset="0"/>
              <a:cs typeface="Century Gothic"/>
            </a:endParaRPr>
          </a:p>
        </p:txBody>
      </p:sp>
      <p:sp>
        <p:nvSpPr>
          <p:cNvPr id="4" name="object 4"/>
          <p:cNvSpPr txBox="1"/>
          <p:nvPr/>
        </p:nvSpPr>
        <p:spPr>
          <a:xfrm>
            <a:off x="427037" y="3319779"/>
            <a:ext cx="3251835" cy="389890"/>
          </a:xfrm>
          <a:prstGeom prst="rect">
            <a:avLst/>
          </a:prstGeom>
        </p:spPr>
        <p:txBody>
          <a:bodyPr vert="horz" wrap="square" lIns="0" tIns="19685" rIns="0" bIns="0" rtlCol="0">
            <a:spAutoFit/>
          </a:bodyPr>
          <a:lstStyle/>
          <a:p>
            <a:pPr marL="12700" marR="5080">
              <a:lnSpc>
                <a:spcPts val="1430"/>
              </a:lnSpc>
              <a:spcBef>
                <a:spcPts val="155"/>
              </a:spcBef>
            </a:pPr>
            <a:r>
              <a:rPr sz="1200" spc="50">
                <a:solidFill>
                  <a:srgbClr val="431F20"/>
                </a:solidFill>
                <a:latin typeface="Montserrat" panose="00000500000000000000" pitchFamily="2" charset="0"/>
                <a:cs typeface="Century Gothic"/>
              </a:rPr>
              <a:t>Follow</a:t>
            </a:r>
            <a:r>
              <a:rPr sz="1200" spc="-3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along</a:t>
            </a:r>
            <a:r>
              <a:rPr sz="1200" spc="-2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as</a:t>
            </a:r>
            <a:r>
              <a:rPr sz="1200" spc="-1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we unpack </a:t>
            </a:r>
            <a:r>
              <a:rPr sz="1200" spc="-40">
                <a:solidFill>
                  <a:srgbClr val="431F20"/>
                </a:solidFill>
                <a:latin typeface="Montserrat" panose="00000500000000000000" pitchFamily="2" charset="0"/>
                <a:cs typeface="Century Gothic"/>
              </a:rPr>
              <a:t>Canada's</a:t>
            </a:r>
            <a:r>
              <a:rPr sz="1200" spc="-15">
                <a:solidFill>
                  <a:srgbClr val="431F20"/>
                </a:solidFill>
                <a:latin typeface="Montserrat" panose="00000500000000000000" pitchFamily="2" charset="0"/>
                <a:cs typeface="Century Gothic"/>
              </a:rPr>
              <a:t> </a:t>
            </a:r>
            <a:r>
              <a:rPr sz="1200" spc="-20">
                <a:solidFill>
                  <a:srgbClr val="431F20"/>
                </a:solidFill>
                <a:latin typeface="Montserrat" panose="00000500000000000000" pitchFamily="2" charset="0"/>
                <a:cs typeface="Century Gothic"/>
              </a:rPr>
              <a:t>Food </a:t>
            </a:r>
            <a:r>
              <a:rPr sz="1200" spc="50">
                <a:solidFill>
                  <a:srgbClr val="431F20"/>
                </a:solidFill>
                <a:latin typeface="Montserrat" panose="00000500000000000000" pitchFamily="2" charset="0"/>
                <a:cs typeface="Century Gothic"/>
              </a:rPr>
              <a:t>System.</a:t>
            </a:r>
            <a:r>
              <a:rPr sz="1200" spc="-45">
                <a:solidFill>
                  <a:srgbClr val="431F20"/>
                </a:solidFill>
                <a:latin typeface="Montserrat" panose="00000500000000000000" pitchFamily="2" charset="0"/>
                <a:cs typeface="Century Gothic"/>
              </a:rPr>
              <a:t> </a:t>
            </a:r>
            <a:r>
              <a:rPr sz="1200" spc="35">
                <a:solidFill>
                  <a:srgbClr val="431F20"/>
                </a:solidFill>
                <a:latin typeface="Montserrat" panose="00000500000000000000" pitchFamily="2" charset="0"/>
                <a:cs typeface="Century Gothic"/>
              </a:rPr>
              <a:t>#OurFoodOurFuture</a:t>
            </a:r>
            <a:endParaRPr sz="1200">
              <a:latin typeface="Montserrat" panose="00000500000000000000" pitchFamily="2" charset="0"/>
              <a:cs typeface="Century Gothic"/>
            </a:endParaRPr>
          </a:p>
        </p:txBody>
      </p:sp>
      <p:sp>
        <p:nvSpPr>
          <p:cNvPr id="5" name="object 5"/>
          <p:cNvSpPr txBox="1"/>
          <p:nvPr/>
        </p:nvSpPr>
        <p:spPr>
          <a:xfrm>
            <a:off x="427037" y="3872547"/>
            <a:ext cx="1894205" cy="371897"/>
          </a:xfrm>
          <a:prstGeom prst="rect">
            <a:avLst/>
          </a:prstGeom>
        </p:spPr>
        <p:txBody>
          <a:bodyPr vert="horz" wrap="square" lIns="0" tIns="12700" rIns="0" bIns="0" rtlCol="0">
            <a:spAutoFit/>
          </a:bodyPr>
          <a:lstStyle/>
          <a:p>
            <a:pPr marL="12700">
              <a:lnSpc>
                <a:spcPts val="1435"/>
              </a:lnSpc>
              <a:spcBef>
                <a:spcPts val="100"/>
              </a:spcBef>
            </a:pPr>
            <a:r>
              <a:rPr sz="1200" b="1" spc="110">
                <a:solidFill>
                  <a:srgbClr val="431F20"/>
                </a:solidFill>
                <a:latin typeface="Montserrat" panose="00000500000000000000" pitchFamily="2" charset="0"/>
                <a:cs typeface="Century Gothic"/>
              </a:rPr>
              <a:t>Text</a:t>
            </a:r>
            <a:r>
              <a:rPr sz="1200" b="1" spc="-25">
                <a:solidFill>
                  <a:srgbClr val="431F20"/>
                </a:solidFill>
                <a:latin typeface="Montserrat" panose="00000500000000000000" pitchFamily="2" charset="0"/>
                <a:cs typeface="Century Gothic"/>
              </a:rPr>
              <a:t> </a:t>
            </a:r>
            <a:r>
              <a:rPr sz="1200" b="1" spc="75">
                <a:solidFill>
                  <a:srgbClr val="431F20"/>
                </a:solidFill>
                <a:latin typeface="Montserrat" panose="00000500000000000000" pitchFamily="2" charset="0"/>
                <a:cs typeface="Century Gothic"/>
              </a:rPr>
              <a:t>on</a:t>
            </a:r>
            <a:r>
              <a:rPr sz="1200" b="1" spc="-35">
                <a:solidFill>
                  <a:srgbClr val="431F20"/>
                </a:solidFill>
                <a:latin typeface="Montserrat" panose="00000500000000000000" pitchFamily="2" charset="0"/>
                <a:cs typeface="Century Gothic"/>
              </a:rPr>
              <a:t> </a:t>
            </a:r>
            <a:r>
              <a:rPr sz="1200" b="1" spc="-10">
                <a:solidFill>
                  <a:srgbClr val="431F20"/>
                </a:solidFill>
                <a:latin typeface="Montserrat" panose="00000500000000000000" pitchFamily="2" charset="0"/>
                <a:cs typeface="Century Gothic"/>
              </a:rPr>
              <a:t>image:</a:t>
            </a:r>
            <a:endParaRPr sz="1200">
              <a:latin typeface="Montserrat" panose="00000500000000000000" pitchFamily="2" charset="0"/>
              <a:cs typeface="Century Gothic"/>
            </a:endParaRPr>
          </a:p>
          <a:p>
            <a:pPr marL="12700">
              <a:lnSpc>
                <a:spcPts val="1435"/>
              </a:lnSpc>
            </a:pPr>
            <a:r>
              <a:rPr sz="1200">
                <a:solidFill>
                  <a:srgbClr val="431F20"/>
                </a:solidFill>
                <a:latin typeface="Montserrat" panose="00000500000000000000" pitchFamily="2" charset="0"/>
                <a:cs typeface="Century Gothic"/>
              </a:rPr>
              <a:t>O</a:t>
            </a:r>
            <a:r>
              <a:rPr sz="1200" spc="95">
                <a:solidFill>
                  <a:srgbClr val="431F20"/>
                </a:solidFill>
                <a:latin typeface="Montserrat" panose="00000500000000000000" pitchFamily="2" charset="0"/>
                <a:cs typeface="Century Gothic"/>
              </a:rPr>
              <a:t> </a:t>
            </a:r>
            <a:r>
              <a:rPr sz="1200" spc="-85">
                <a:solidFill>
                  <a:srgbClr val="431F20"/>
                </a:solidFill>
                <a:latin typeface="Montserrat" panose="00000500000000000000" pitchFamily="2" charset="0"/>
                <a:cs typeface="Century Gothic"/>
              </a:rPr>
              <a:t>Canada,</a:t>
            </a:r>
            <a:r>
              <a:rPr sz="1200" spc="10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let's</a:t>
            </a:r>
            <a:r>
              <a:rPr sz="1200" spc="6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talk</a:t>
            </a:r>
            <a:r>
              <a:rPr sz="1200" spc="75">
                <a:solidFill>
                  <a:srgbClr val="431F20"/>
                </a:solidFill>
                <a:latin typeface="Montserrat" panose="00000500000000000000" pitchFamily="2" charset="0"/>
                <a:cs typeface="Century Gothic"/>
              </a:rPr>
              <a:t> </a:t>
            </a:r>
            <a:r>
              <a:rPr sz="1200" spc="-20">
                <a:solidFill>
                  <a:srgbClr val="431F20"/>
                </a:solidFill>
                <a:latin typeface="Montserrat" panose="00000500000000000000" pitchFamily="2" charset="0"/>
                <a:cs typeface="Century Gothic"/>
              </a:rPr>
              <a:t>food.</a:t>
            </a:r>
            <a:endParaRPr sz="1200">
              <a:latin typeface="Montserrat" panose="00000500000000000000" pitchFamily="2" charset="0"/>
              <a:cs typeface="Century Gothic"/>
            </a:endParaRPr>
          </a:p>
        </p:txBody>
      </p:sp>
      <p:sp>
        <p:nvSpPr>
          <p:cNvPr id="20" name="object 7">
            <a:extLst>
              <a:ext uri="{FF2B5EF4-FFF2-40B4-BE49-F238E27FC236}">
                <a16:creationId xmlns:a16="http://schemas.microsoft.com/office/drawing/2014/main" id="{19CC6EF6-FD5A-004C-9E3F-18521E32E82F}"/>
              </a:ext>
            </a:extLst>
          </p:cNvPr>
          <p:cNvSpPr txBox="1">
            <a:spLocks/>
          </p:cNvSpPr>
          <p:nvPr/>
        </p:nvSpPr>
        <p:spPr>
          <a:xfrm>
            <a:off x="426402" y="305117"/>
            <a:ext cx="4233544" cy="740971"/>
          </a:xfrm>
          <a:prstGeom prst="rect">
            <a:avLst/>
          </a:prstGeom>
        </p:spPr>
        <p:txBody>
          <a:bodyPr vert="horz" wrap="square" lIns="0" tIns="200405" rIns="0" bIns="0" rtlCol="0">
            <a:spAutoFit/>
          </a:bodyPr>
          <a:lstStyle>
            <a:lvl1pPr>
              <a:defRPr sz="1850" b="1" i="0">
                <a:solidFill>
                  <a:srgbClr val="431F20"/>
                </a:solidFill>
                <a:latin typeface="Century Gothic"/>
                <a:ea typeface="+mj-ea"/>
                <a:cs typeface="Century Gothic"/>
              </a:defRPr>
            </a:lvl1pPr>
          </a:lstStyle>
          <a:p>
            <a:pPr marL="12700">
              <a:lnSpc>
                <a:spcPts val="2125"/>
              </a:lnSpc>
              <a:spcBef>
                <a:spcPts val="125"/>
              </a:spcBef>
            </a:pPr>
            <a:r>
              <a:rPr lang="en-US" kern="0" spc="215">
                <a:latin typeface="Montserrat" panose="00000500000000000000" pitchFamily="2" charset="0"/>
              </a:rPr>
              <a:t>Sample Post</a:t>
            </a:r>
            <a:r>
              <a:rPr lang="en-US" kern="0" spc="30">
                <a:latin typeface="Montserrat" panose="00000500000000000000" pitchFamily="2" charset="0"/>
              </a:rPr>
              <a:t> </a:t>
            </a:r>
            <a:r>
              <a:rPr lang="en-US" kern="0">
                <a:latin typeface="Montserrat" panose="00000500000000000000" pitchFamily="2" charset="0"/>
              </a:rPr>
              <a:t>-</a:t>
            </a:r>
            <a:r>
              <a:rPr lang="en-US" kern="0" spc="30">
                <a:latin typeface="Montserrat" panose="00000500000000000000" pitchFamily="2" charset="0"/>
              </a:rPr>
              <a:t> </a:t>
            </a:r>
            <a:r>
              <a:rPr lang="en-US" kern="0" spc="140">
                <a:latin typeface="Montserrat" panose="00000500000000000000" pitchFamily="2" charset="0"/>
              </a:rPr>
              <a:t>Introduction</a:t>
            </a:r>
            <a:r>
              <a:rPr lang="en-US" kern="0" spc="-20">
                <a:latin typeface="Montserrat" panose="00000500000000000000" pitchFamily="2" charset="0"/>
              </a:rPr>
              <a:t> </a:t>
            </a:r>
            <a:r>
              <a:rPr lang="en-US" kern="0" spc="125">
                <a:latin typeface="Montserrat" panose="00000500000000000000" pitchFamily="2" charset="0"/>
              </a:rPr>
              <a:t>to</a:t>
            </a:r>
          </a:p>
          <a:p>
            <a:pPr marL="12700">
              <a:lnSpc>
                <a:spcPts val="2125"/>
              </a:lnSpc>
            </a:pPr>
            <a:r>
              <a:rPr lang="en-US" kern="0">
                <a:latin typeface="Montserrat" panose="00000500000000000000" pitchFamily="2" charset="0"/>
              </a:rPr>
              <a:t>Canada’s</a:t>
            </a:r>
            <a:r>
              <a:rPr lang="en-US" kern="0" spc="135">
                <a:latin typeface="Montserrat" panose="00000500000000000000" pitchFamily="2" charset="0"/>
              </a:rPr>
              <a:t> </a:t>
            </a:r>
            <a:r>
              <a:rPr lang="en-US" kern="0" spc="114">
                <a:latin typeface="Montserrat" panose="00000500000000000000" pitchFamily="2" charset="0"/>
              </a:rPr>
              <a:t>Food</a:t>
            </a:r>
            <a:r>
              <a:rPr lang="en-US" kern="0" spc="130">
                <a:latin typeface="Montserrat" panose="00000500000000000000" pitchFamily="2" charset="0"/>
              </a:rPr>
              <a:t> </a:t>
            </a:r>
            <a:r>
              <a:rPr lang="en-US" kern="0" spc="155">
                <a:latin typeface="Montserrat" panose="00000500000000000000" pitchFamily="2" charset="0"/>
              </a:rPr>
              <a:t>System</a:t>
            </a:r>
          </a:p>
        </p:txBody>
      </p:sp>
      <p:grpSp>
        <p:nvGrpSpPr>
          <p:cNvPr id="8" name="Group 7">
            <a:extLst>
              <a:ext uri="{FF2B5EF4-FFF2-40B4-BE49-F238E27FC236}">
                <a16:creationId xmlns:a16="http://schemas.microsoft.com/office/drawing/2014/main" id="{3ADFFC37-108C-A4B7-C6EC-EBDF508583E8}"/>
              </a:ext>
            </a:extLst>
          </p:cNvPr>
          <p:cNvGrpSpPr/>
          <p:nvPr/>
        </p:nvGrpSpPr>
        <p:grpSpPr>
          <a:xfrm>
            <a:off x="5406429" y="1174477"/>
            <a:ext cx="6213402" cy="5727065"/>
            <a:chOff x="5511873" y="1121406"/>
            <a:chExt cx="6213402" cy="5727065"/>
          </a:xfrm>
        </p:grpSpPr>
        <p:pic>
          <p:nvPicPr>
            <p:cNvPr id="19" name="Picture 18" descr="A screen shot of a phone&#10;&#10;AI-generated content may be incorrect.">
              <a:extLst>
                <a:ext uri="{FF2B5EF4-FFF2-40B4-BE49-F238E27FC236}">
                  <a16:creationId xmlns:a16="http://schemas.microsoft.com/office/drawing/2014/main" id="{2F3EFE6A-D3C3-0D3C-5AC2-0451F4557430}"/>
                </a:ext>
              </a:extLst>
            </p:cNvPr>
            <p:cNvPicPr/>
            <p:nvPr/>
          </p:nvPicPr>
          <p:blipFill>
            <a:blip r:embed="rId3"/>
            <a:stretch>
              <a:fillRect/>
            </a:stretch>
          </p:blipFill>
          <p:spPr>
            <a:xfrm>
              <a:off x="5511873" y="1121406"/>
              <a:ext cx="4035277" cy="5727065"/>
            </a:xfrm>
            <a:prstGeom prst="rect">
              <a:avLst/>
            </a:prstGeom>
          </p:spPr>
        </p:pic>
        <p:sp>
          <p:nvSpPr>
            <p:cNvPr id="22" name="object 6">
              <a:extLst>
                <a:ext uri="{FF2B5EF4-FFF2-40B4-BE49-F238E27FC236}">
                  <a16:creationId xmlns:a16="http://schemas.microsoft.com/office/drawing/2014/main" id="{A97F1D6C-E835-7FBE-93D1-50DE2976B13E}"/>
                </a:ext>
              </a:extLst>
            </p:cNvPr>
            <p:cNvSpPr txBox="1"/>
            <p:nvPr/>
          </p:nvSpPr>
          <p:spPr>
            <a:xfrm>
              <a:off x="9657968" y="3544570"/>
              <a:ext cx="1892935" cy="260328"/>
            </a:xfrm>
            <a:prstGeom prst="rect">
              <a:avLst/>
            </a:prstGeom>
          </p:spPr>
          <p:txBody>
            <a:bodyPr vert="horz" wrap="square" lIns="0" tIns="13335" rIns="0" bIns="0" rtlCol="0">
              <a:spAutoFit/>
            </a:bodyPr>
            <a:lstStyle/>
            <a:p>
              <a:pPr marL="12700" marR="5080">
                <a:lnSpc>
                  <a:spcPct val="101800"/>
                </a:lnSpc>
                <a:spcBef>
                  <a:spcPts val="105"/>
                </a:spcBef>
              </a:pPr>
              <a:r>
                <a:rPr sz="800" b="1" i="1" dirty="0">
                  <a:solidFill>
                    <a:srgbClr val="431F20"/>
                  </a:solidFill>
                  <a:latin typeface="Montserrat" pitchFamily="2" charset="77"/>
                  <a:cs typeface="Calibri"/>
                </a:rPr>
                <a:t>Leaf animates in corner (matching manifesto video)</a:t>
              </a:r>
              <a:endParaRPr sz="800" dirty="0">
                <a:latin typeface="Montserrat" pitchFamily="2" charset="77"/>
                <a:cs typeface="Calibri"/>
              </a:endParaRPr>
            </a:p>
          </p:txBody>
        </p:sp>
        <p:sp>
          <p:nvSpPr>
            <p:cNvPr id="23" name="object 12">
              <a:extLst>
                <a:ext uri="{FF2B5EF4-FFF2-40B4-BE49-F238E27FC236}">
                  <a16:creationId xmlns:a16="http://schemas.microsoft.com/office/drawing/2014/main" id="{C96919A1-5421-F8D4-95D6-938E3FFB6E99}"/>
                </a:ext>
              </a:extLst>
            </p:cNvPr>
            <p:cNvSpPr txBox="1"/>
            <p:nvPr/>
          </p:nvSpPr>
          <p:spPr>
            <a:xfrm>
              <a:off x="5900420" y="6114415"/>
              <a:ext cx="3258185" cy="632224"/>
            </a:xfrm>
            <a:prstGeom prst="rect">
              <a:avLst/>
            </a:prstGeom>
          </p:spPr>
          <p:txBody>
            <a:bodyPr vert="horz" wrap="square" lIns="0" tIns="16510" rIns="0" bIns="0" rtlCol="0">
              <a:spAutoFit/>
            </a:bodyPr>
            <a:lstStyle/>
            <a:p>
              <a:pPr marL="12700" marR="5080">
                <a:lnSpc>
                  <a:spcPct val="99800"/>
                </a:lnSpc>
                <a:spcBef>
                  <a:spcPts val="130"/>
                </a:spcBef>
              </a:pPr>
              <a:r>
                <a:rPr sz="800" dirty="0">
                  <a:solidFill>
                    <a:srgbClr val="431F20"/>
                  </a:solidFill>
                  <a:latin typeface="Calibri"/>
                  <a:cs typeface="Calibri"/>
                </a:rPr>
                <a:t>Our food system always has, and always will be, an essential part of Canada. But right now, we hear the important questions you're asking and want to be a part of the conversation! We're here to help you find trusted answers and reconnect you with the hard-working people that feed our country.</a:t>
              </a:r>
              <a:endParaRPr sz="800" dirty="0">
                <a:latin typeface="Calibri"/>
                <a:cs typeface="Calibri"/>
              </a:endParaRPr>
            </a:p>
            <a:p>
              <a:pPr marL="12700">
                <a:lnSpc>
                  <a:spcPct val="100000"/>
                </a:lnSpc>
                <a:spcBef>
                  <a:spcPts val="15"/>
                </a:spcBef>
              </a:pPr>
              <a:r>
                <a:rPr sz="800" dirty="0">
                  <a:solidFill>
                    <a:srgbClr val="431F20"/>
                  </a:solidFill>
                  <a:latin typeface="Calibri"/>
                  <a:cs typeface="Calibri"/>
                </a:rPr>
                <a:t>Follow along as we unpack Canada's Food System. #OurFoodOurFuture</a:t>
              </a:r>
              <a:endParaRPr sz="800" dirty="0">
                <a:latin typeface="Calibri"/>
                <a:cs typeface="Calibri"/>
              </a:endParaRPr>
            </a:p>
          </p:txBody>
        </p:sp>
        <p:pic>
          <p:nvPicPr>
            <p:cNvPr id="24" name="object 15">
              <a:extLst>
                <a:ext uri="{FF2B5EF4-FFF2-40B4-BE49-F238E27FC236}">
                  <a16:creationId xmlns:a16="http://schemas.microsoft.com/office/drawing/2014/main" id="{77768CEC-139E-6D7E-00C5-234EF58F481B}"/>
                </a:ext>
              </a:extLst>
            </p:cNvPr>
            <p:cNvPicPr/>
            <p:nvPr/>
          </p:nvPicPr>
          <p:blipFill>
            <a:blip r:embed="rId4" cstate="print"/>
            <a:stretch>
              <a:fillRect/>
            </a:stretch>
          </p:blipFill>
          <p:spPr>
            <a:xfrm>
              <a:off x="9639300" y="4219575"/>
              <a:ext cx="2066925" cy="2095500"/>
            </a:xfrm>
            <a:prstGeom prst="rect">
              <a:avLst/>
            </a:prstGeom>
          </p:spPr>
        </p:pic>
        <p:pic>
          <p:nvPicPr>
            <p:cNvPr id="25" name="object 16">
              <a:extLst>
                <a:ext uri="{FF2B5EF4-FFF2-40B4-BE49-F238E27FC236}">
                  <a16:creationId xmlns:a16="http://schemas.microsoft.com/office/drawing/2014/main" id="{A8124BD5-832C-1890-001B-B680298F2F42}"/>
                </a:ext>
              </a:extLst>
            </p:cNvPr>
            <p:cNvPicPr/>
            <p:nvPr/>
          </p:nvPicPr>
          <p:blipFill>
            <a:blip r:embed="rId5" cstate="print"/>
            <a:stretch>
              <a:fillRect/>
            </a:stretch>
          </p:blipFill>
          <p:spPr>
            <a:xfrm>
              <a:off x="9639300" y="1343025"/>
              <a:ext cx="2085975" cy="2085975"/>
            </a:xfrm>
            <a:prstGeom prst="rect">
              <a:avLst/>
            </a:prstGeom>
          </p:spPr>
        </p:pic>
      </p:grpSp>
    </p:spTree>
    <p:extLst>
      <p:ext uri="{BB962C8B-B14F-4D97-AF65-F5344CB8AC3E}">
        <p14:creationId xmlns:p14="http://schemas.microsoft.com/office/powerpoint/2010/main" val="1069457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endParaRPr>
              <a:latin typeface="Montserrat" panose="00000500000000000000" pitchFamily="2" charset="0"/>
            </a:endParaRPr>
          </a:p>
        </p:txBody>
      </p:sp>
      <p:sp>
        <p:nvSpPr>
          <p:cNvPr id="3" name="object 3"/>
          <p:cNvSpPr txBox="1"/>
          <p:nvPr/>
        </p:nvSpPr>
        <p:spPr>
          <a:xfrm>
            <a:off x="427037" y="1613598"/>
            <a:ext cx="2726690" cy="3667286"/>
          </a:xfrm>
          <a:prstGeom prst="rect">
            <a:avLst/>
          </a:prstGeom>
        </p:spPr>
        <p:txBody>
          <a:bodyPr vert="horz" wrap="square" lIns="0" tIns="12700" rIns="0" bIns="0" rtlCol="0">
            <a:spAutoFit/>
          </a:bodyPr>
          <a:lstStyle/>
          <a:p>
            <a:pPr marL="12700">
              <a:lnSpc>
                <a:spcPts val="1435"/>
              </a:lnSpc>
              <a:spcBef>
                <a:spcPts val="100"/>
              </a:spcBef>
            </a:pPr>
            <a:r>
              <a:rPr sz="1200" b="1" spc="125">
                <a:solidFill>
                  <a:srgbClr val="431F20"/>
                </a:solidFill>
                <a:latin typeface="Montserrat" panose="00000500000000000000" pitchFamily="2" charset="0"/>
                <a:cs typeface="Century Gothic"/>
              </a:rPr>
              <a:t>Post</a:t>
            </a:r>
            <a:r>
              <a:rPr sz="1200" b="1" spc="-35">
                <a:solidFill>
                  <a:srgbClr val="431F20"/>
                </a:solidFill>
                <a:latin typeface="Montserrat" panose="00000500000000000000" pitchFamily="2" charset="0"/>
                <a:cs typeface="Century Gothic"/>
              </a:rPr>
              <a:t> </a:t>
            </a:r>
            <a:r>
              <a:rPr sz="1200" b="1" spc="-10">
                <a:solidFill>
                  <a:srgbClr val="431F20"/>
                </a:solidFill>
                <a:latin typeface="Montserrat" panose="00000500000000000000" pitchFamily="2" charset="0"/>
                <a:cs typeface="Century Gothic"/>
              </a:rPr>
              <a:t>copy:</a:t>
            </a:r>
            <a:endParaRPr sz="1200">
              <a:latin typeface="Montserrat" panose="00000500000000000000" pitchFamily="2" charset="0"/>
              <a:cs typeface="Century Gothic"/>
            </a:endParaRPr>
          </a:p>
          <a:p>
            <a:pPr marL="12700" marR="5080">
              <a:lnSpc>
                <a:spcPct val="99100"/>
              </a:lnSpc>
              <a:spcBef>
                <a:spcPts val="5"/>
              </a:spcBef>
            </a:pPr>
            <a:r>
              <a:rPr sz="1200">
                <a:solidFill>
                  <a:srgbClr val="431F20"/>
                </a:solidFill>
                <a:latin typeface="Montserrat" panose="00000500000000000000" pitchFamily="2" charset="0"/>
                <a:cs typeface="Century Gothic"/>
              </a:rPr>
              <a:t>Our</a:t>
            </a:r>
            <a:r>
              <a:rPr sz="1200" spc="30">
                <a:solidFill>
                  <a:srgbClr val="431F20"/>
                </a:solidFill>
                <a:latin typeface="Montserrat" panose="00000500000000000000" pitchFamily="2" charset="0"/>
                <a:cs typeface="Century Gothic"/>
              </a:rPr>
              <a:t> </a:t>
            </a:r>
            <a:r>
              <a:rPr sz="1200" spc="-20">
                <a:solidFill>
                  <a:srgbClr val="431F20"/>
                </a:solidFill>
                <a:latin typeface="Montserrat" panose="00000500000000000000" pitchFamily="2" charset="0"/>
                <a:cs typeface="Century Gothic"/>
              </a:rPr>
              <a:t>food</a:t>
            </a:r>
            <a:r>
              <a:rPr sz="1200" spc="-5">
                <a:solidFill>
                  <a:srgbClr val="431F20"/>
                </a:solidFill>
                <a:latin typeface="Montserrat" panose="00000500000000000000" pitchFamily="2" charset="0"/>
                <a:cs typeface="Century Gothic"/>
              </a:rPr>
              <a:t> </a:t>
            </a:r>
            <a:r>
              <a:rPr sz="1200" spc="70">
                <a:solidFill>
                  <a:srgbClr val="431F20"/>
                </a:solidFill>
                <a:latin typeface="Montserrat" panose="00000500000000000000" pitchFamily="2" charset="0"/>
                <a:cs typeface="Century Gothic"/>
              </a:rPr>
              <a:t>system</a:t>
            </a:r>
            <a:r>
              <a:rPr sz="1200" spc="-1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always has,</a:t>
            </a:r>
            <a:r>
              <a:rPr sz="1200" spc="35">
                <a:solidFill>
                  <a:srgbClr val="431F20"/>
                </a:solidFill>
                <a:latin typeface="Montserrat" panose="00000500000000000000" pitchFamily="2" charset="0"/>
                <a:cs typeface="Century Gothic"/>
              </a:rPr>
              <a:t> </a:t>
            </a:r>
            <a:r>
              <a:rPr sz="1200" spc="-25">
                <a:solidFill>
                  <a:srgbClr val="431F20"/>
                </a:solidFill>
                <a:latin typeface="Montserrat" panose="00000500000000000000" pitchFamily="2" charset="0"/>
                <a:cs typeface="Century Gothic"/>
              </a:rPr>
              <a:t>and </a:t>
            </a:r>
            <a:r>
              <a:rPr sz="1200">
                <a:solidFill>
                  <a:srgbClr val="431F20"/>
                </a:solidFill>
                <a:latin typeface="Montserrat" panose="00000500000000000000" pitchFamily="2" charset="0"/>
                <a:cs typeface="Century Gothic"/>
              </a:rPr>
              <a:t>always</a:t>
            </a:r>
            <a:r>
              <a:rPr sz="1200" spc="40">
                <a:solidFill>
                  <a:srgbClr val="431F20"/>
                </a:solidFill>
                <a:latin typeface="Montserrat" panose="00000500000000000000" pitchFamily="2" charset="0"/>
                <a:cs typeface="Century Gothic"/>
              </a:rPr>
              <a:t> </a:t>
            </a:r>
            <a:r>
              <a:rPr sz="1200" spc="80">
                <a:solidFill>
                  <a:srgbClr val="431F20"/>
                </a:solidFill>
                <a:latin typeface="Montserrat" panose="00000500000000000000" pitchFamily="2" charset="0"/>
                <a:cs typeface="Century Gothic"/>
              </a:rPr>
              <a:t>will</a:t>
            </a:r>
            <a:r>
              <a:rPr sz="1200" spc="25">
                <a:solidFill>
                  <a:srgbClr val="431F20"/>
                </a:solidFill>
                <a:latin typeface="Montserrat" panose="00000500000000000000" pitchFamily="2" charset="0"/>
                <a:cs typeface="Century Gothic"/>
              </a:rPr>
              <a:t> </a:t>
            </a:r>
            <a:r>
              <a:rPr sz="1200" spc="-40">
                <a:solidFill>
                  <a:srgbClr val="431F20"/>
                </a:solidFill>
                <a:latin typeface="Montserrat" panose="00000500000000000000" pitchFamily="2" charset="0"/>
                <a:cs typeface="Century Gothic"/>
              </a:rPr>
              <a:t>be,</a:t>
            </a:r>
            <a:r>
              <a:rPr sz="1200" spc="-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an</a:t>
            </a:r>
            <a:r>
              <a:rPr sz="1200" spc="4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essential</a:t>
            </a:r>
            <a:r>
              <a:rPr sz="1200" spc="-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part</a:t>
            </a:r>
            <a:r>
              <a:rPr sz="1200" spc="75">
                <a:solidFill>
                  <a:srgbClr val="431F20"/>
                </a:solidFill>
                <a:latin typeface="Montserrat" panose="00000500000000000000" pitchFamily="2" charset="0"/>
                <a:cs typeface="Century Gothic"/>
              </a:rPr>
              <a:t> </a:t>
            </a:r>
            <a:r>
              <a:rPr sz="1200" spc="-25">
                <a:solidFill>
                  <a:srgbClr val="431F20"/>
                </a:solidFill>
                <a:latin typeface="Montserrat" panose="00000500000000000000" pitchFamily="2" charset="0"/>
                <a:cs typeface="Century Gothic"/>
              </a:rPr>
              <a:t>of </a:t>
            </a:r>
            <a:r>
              <a:rPr sz="1200" spc="-75">
                <a:solidFill>
                  <a:srgbClr val="431F20"/>
                </a:solidFill>
                <a:latin typeface="Montserrat" panose="00000500000000000000" pitchFamily="2" charset="0"/>
                <a:cs typeface="Century Gothic"/>
              </a:rPr>
              <a:t>Canada.</a:t>
            </a:r>
            <a:r>
              <a:rPr sz="1200" spc="-60">
                <a:solidFill>
                  <a:srgbClr val="431F20"/>
                </a:solidFill>
                <a:latin typeface="Montserrat" panose="00000500000000000000" pitchFamily="2" charset="0"/>
                <a:cs typeface="Century Gothic"/>
              </a:rPr>
              <a:t> </a:t>
            </a:r>
            <a:r>
              <a:rPr sz="1200" spc="125">
                <a:solidFill>
                  <a:srgbClr val="431F20"/>
                </a:solidFill>
                <a:latin typeface="Montserrat" panose="00000500000000000000" pitchFamily="2" charset="0"/>
                <a:cs typeface="Century Gothic"/>
              </a:rPr>
              <a:t>But</a:t>
            </a:r>
            <a:r>
              <a:rPr sz="1200" spc="10">
                <a:solidFill>
                  <a:srgbClr val="431F20"/>
                </a:solidFill>
                <a:latin typeface="Montserrat" panose="00000500000000000000" pitchFamily="2" charset="0"/>
                <a:cs typeface="Century Gothic"/>
              </a:rPr>
              <a:t> </a:t>
            </a:r>
            <a:r>
              <a:rPr sz="1200" spc="60">
                <a:solidFill>
                  <a:srgbClr val="431F20"/>
                </a:solidFill>
                <a:latin typeface="Montserrat" panose="00000500000000000000" pitchFamily="2" charset="0"/>
                <a:cs typeface="Century Gothic"/>
              </a:rPr>
              <a:t>right</a:t>
            </a:r>
            <a:r>
              <a:rPr sz="1200" spc="1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now,</a:t>
            </a:r>
            <a:r>
              <a:rPr sz="1200" spc="-6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we</a:t>
            </a:r>
            <a:r>
              <a:rPr sz="1200" spc="-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hear</a:t>
            </a:r>
            <a:r>
              <a:rPr sz="1200" spc="20">
                <a:solidFill>
                  <a:srgbClr val="431F20"/>
                </a:solidFill>
                <a:latin typeface="Montserrat" panose="00000500000000000000" pitchFamily="2" charset="0"/>
                <a:cs typeface="Century Gothic"/>
              </a:rPr>
              <a:t> </a:t>
            </a:r>
            <a:r>
              <a:rPr sz="1200" spc="-25">
                <a:solidFill>
                  <a:srgbClr val="431F20"/>
                </a:solidFill>
                <a:latin typeface="Montserrat" panose="00000500000000000000" pitchFamily="2" charset="0"/>
                <a:cs typeface="Century Gothic"/>
              </a:rPr>
              <a:t>the </a:t>
            </a:r>
            <a:r>
              <a:rPr sz="1200" spc="10">
                <a:solidFill>
                  <a:srgbClr val="431F20"/>
                </a:solidFill>
                <a:latin typeface="Montserrat" panose="00000500000000000000" pitchFamily="2" charset="0"/>
                <a:cs typeface="Century Gothic"/>
              </a:rPr>
              <a:t>important</a:t>
            </a:r>
            <a:r>
              <a:rPr sz="1200" spc="114">
                <a:solidFill>
                  <a:srgbClr val="431F20"/>
                </a:solidFill>
                <a:latin typeface="Montserrat" panose="00000500000000000000" pitchFamily="2" charset="0"/>
                <a:cs typeface="Century Gothic"/>
              </a:rPr>
              <a:t> </a:t>
            </a:r>
            <a:r>
              <a:rPr sz="1200" spc="45">
                <a:solidFill>
                  <a:srgbClr val="431F20"/>
                </a:solidFill>
                <a:latin typeface="Montserrat" panose="00000500000000000000" pitchFamily="2" charset="0"/>
                <a:cs typeface="Century Gothic"/>
              </a:rPr>
              <a:t>questions</a:t>
            </a:r>
            <a:r>
              <a:rPr sz="1200" spc="80">
                <a:solidFill>
                  <a:srgbClr val="431F20"/>
                </a:solidFill>
                <a:latin typeface="Montserrat" panose="00000500000000000000" pitchFamily="2" charset="0"/>
                <a:cs typeface="Century Gothic"/>
              </a:rPr>
              <a:t> </a:t>
            </a:r>
            <a:r>
              <a:rPr sz="1200" spc="10">
                <a:solidFill>
                  <a:srgbClr val="431F20"/>
                </a:solidFill>
                <a:latin typeface="Montserrat" panose="00000500000000000000" pitchFamily="2" charset="0"/>
                <a:cs typeface="Century Gothic"/>
              </a:rPr>
              <a:t>you're</a:t>
            </a:r>
            <a:r>
              <a:rPr sz="1200" spc="105">
                <a:solidFill>
                  <a:srgbClr val="431F20"/>
                </a:solidFill>
                <a:latin typeface="Montserrat" panose="00000500000000000000" pitchFamily="2" charset="0"/>
                <a:cs typeface="Century Gothic"/>
              </a:rPr>
              <a:t> </a:t>
            </a:r>
            <a:r>
              <a:rPr sz="1200" spc="-10">
                <a:solidFill>
                  <a:srgbClr val="431F20"/>
                </a:solidFill>
                <a:latin typeface="Montserrat" panose="00000500000000000000" pitchFamily="2" charset="0"/>
                <a:cs typeface="Century Gothic"/>
              </a:rPr>
              <a:t>asking</a:t>
            </a:r>
            <a:endParaRPr sz="1200">
              <a:latin typeface="Montserrat" panose="00000500000000000000" pitchFamily="2" charset="0"/>
              <a:cs typeface="Century Gothic"/>
            </a:endParaRPr>
          </a:p>
          <a:p>
            <a:pPr marL="12700">
              <a:lnSpc>
                <a:spcPts val="1435"/>
              </a:lnSpc>
              <a:spcBef>
                <a:spcPts val="65"/>
              </a:spcBef>
            </a:pPr>
            <a:r>
              <a:rPr sz="1200" spc="-20">
                <a:solidFill>
                  <a:srgbClr val="431F20"/>
                </a:solidFill>
                <a:latin typeface="Montserrat" panose="00000500000000000000" pitchFamily="2" charset="0"/>
                <a:cs typeface="Century Gothic"/>
              </a:rPr>
              <a:t>and</a:t>
            </a:r>
            <a:r>
              <a:rPr sz="1200">
                <a:solidFill>
                  <a:srgbClr val="431F20"/>
                </a:solidFill>
                <a:latin typeface="Montserrat" panose="00000500000000000000" pitchFamily="2" charset="0"/>
                <a:cs typeface="Century Gothic"/>
              </a:rPr>
              <a:t> want</a:t>
            </a:r>
            <a:r>
              <a:rPr sz="1200" spc="-5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to</a:t>
            </a:r>
            <a:r>
              <a:rPr sz="1200" spc="-1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be</a:t>
            </a:r>
            <a:r>
              <a:rPr sz="1200" spc="20">
                <a:solidFill>
                  <a:srgbClr val="431F20"/>
                </a:solidFill>
                <a:latin typeface="Montserrat" panose="00000500000000000000" pitchFamily="2" charset="0"/>
                <a:cs typeface="Century Gothic"/>
              </a:rPr>
              <a:t> </a:t>
            </a:r>
            <a:r>
              <a:rPr sz="1200" spc="-130">
                <a:solidFill>
                  <a:srgbClr val="431F20"/>
                </a:solidFill>
                <a:latin typeface="Montserrat" panose="00000500000000000000" pitchFamily="2" charset="0"/>
                <a:cs typeface="Century Gothic"/>
              </a:rPr>
              <a:t>a</a:t>
            </a:r>
            <a:r>
              <a:rPr sz="1200" spc="-4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part</a:t>
            </a:r>
            <a:r>
              <a:rPr sz="1200" spc="30">
                <a:solidFill>
                  <a:srgbClr val="431F20"/>
                </a:solidFill>
                <a:latin typeface="Montserrat" panose="00000500000000000000" pitchFamily="2" charset="0"/>
                <a:cs typeface="Century Gothic"/>
              </a:rPr>
              <a:t> </a:t>
            </a:r>
            <a:r>
              <a:rPr sz="1200" spc="-25">
                <a:solidFill>
                  <a:srgbClr val="431F20"/>
                </a:solidFill>
                <a:latin typeface="Montserrat" panose="00000500000000000000" pitchFamily="2" charset="0"/>
                <a:cs typeface="Century Gothic"/>
              </a:rPr>
              <a:t>of</a:t>
            </a:r>
            <a:endParaRPr sz="1200">
              <a:latin typeface="Montserrat" panose="00000500000000000000" pitchFamily="2" charset="0"/>
              <a:cs typeface="Century Gothic"/>
            </a:endParaRPr>
          </a:p>
          <a:p>
            <a:pPr marL="12700" marR="135890">
              <a:lnSpc>
                <a:spcPct val="99100"/>
              </a:lnSpc>
              <a:spcBef>
                <a:spcPts val="5"/>
              </a:spcBef>
            </a:pPr>
            <a:r>
              <a:rPr sz="1200">
                <a:solidFill>
                  <a:srgbClr val="431F20"/>
                </a:solidFill>
                <a:latin typeface="Montserrat" panose="00000500000000000000" pitchFamily="2" charset="0"/>
                <a:cs typeface="Century Gothic"/>
              </a:rPr>
              <a:t>the</a:t>
            </a:r>
            <a:r>
              <a:rPr sz="1200" spc="12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conversation!</a:t>
            </a:r>
            <a:r>
              <a:rPr sz="1200" spc="5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We're</a:t>
            </a:r>
            <a:r>
              <a:rPr sz="1200" spc="11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here</a:t>
            </a:r>
            <a:r>
              <a:rPr sz="1200" spc="10">
                <a:solidFill>
                  <a:srgbClr val="431F20"/>
                </a:solidFill>
                <a:latin typeface="Montserrat" panose="00000500000000000000" pitchFamily="2" charset="0"/>
                <a:cs typeface="Century Gothic"/>
              </a:rPr>
              <a:t> </a:t>
            </a:r>
            <a:r>
              <a:rPr sz="1200" spc="-25">
                <a:solidFill>
                  <a:srgbClr val="431F20"/>
                </a:solidFill>
                <a:latin typeface="Montserrat" panose="00000500000000000000" pitchFamily="2" charset="0"/>
                <a:cs typeface="Century Gothic"/>
              </a:rPr>
              <a:t>to </a:t>
            </a:r>
            <a:r>
              <a:rPr sz="1200">
                <a:solidFill>
                  <a:srgbClr val="431F20"/>
                </a:solidFill>
                <a:latin typeface="Montserrat" panose="00000500000000000000" pitchFamily="2" charset="0"/>
                <a:cs typeface="Century Gothic"/>
              </a:rPr>
              <a:t>help</a:t>
            </a:r>
            <a:r>
              <a:rPr sz="1200" spc="5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you</a:t>
            </a:r>
            <a:r>
              <a:rPr sz="1200" spc="6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find</a:t>
            </a:r>
            <a:r>
              <a:rPr sz="1200" spc="55">
                <a:solidFill>
                  <a:srgbClr val="431F20"/>
                </a:solidFill>
                <a:latin typeface="Montserrat" panose="00000500000000000000" pitchFamily="2" charset="0"/>
                <a:cs typeface="Century Gothic"/>
              </a:rPr>
              <a:t> trusted</a:t>
            </a:r>
            <a:r>
              <a:rPr sz="1200" spc="50">
                <a:solidFill>
                  <a:srgbClr val="431F20"/>
                </a:solidFill>
                <a:latin typeface="Montserrat" panose="00000500000000000000" pitchFamily="2" charset="0"/>
                <a:cs typeface="Century Gothic"/>
              </a:rPr>
              <a:t> </a:t>
            </a:r>
            <a:r>
              <a:rPr sz="1200" spc="-10">
                <a:solidFill>
                  <a:srgbClr val="431F20"/>
                </a:solidFill>
                <a:latin typeface="Montserrat" panose="00000500000000000000" pitchFamily="2" charset="0"/>
                <a:cs typeface="Century Gothic"/>
              </a:rPr>
              <a:t>answers</a:t>
            </a:r>
            <a:r>
              <a:rPr sz="1200" spc="500">
                <a:solidFill>
                  <a:srgbClr val="431F20"/>
                </a:solidFill>
                <a:latin typeface="Montserrat" panose="00000500000000000000" pitchFamily="2" charset="0"/>
                <a:cs typeface="Century Gothic"/>
              </a:rPr>
              <a:t> </a:t>
            </a:r>
            <a:r>
              <a:rPr sz="1200" spc="-10">
                <a:solidFill>
                  <a:srgbClr val="431F20"/>
                </a:solidFill>
                <a:latin typeface="Montserrat" panose="00000500000000000000" pitchFamily="2" charset="0"/>
                <a:cs typeface="Century Gothic"/>
              </a:rPr>
              <a:t>and</a:t>
            </a:r>
            <a:r>
              <a:rPr sz="1200" spc="1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reconnect</a:t>
            </a:r>
            <a:r>
              <a:rPr sz="1200" spc="1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you</a:t>
            </a:r>
            <a:r>
              <a:rPr sz="1200" spc="-10">
                <a:solidFill>
                  <a:srgbClr val="431F20"/>
                </a:solidFill>
                <a:latin typeface="Montserrat" panose="00000500000000000000" pitchFamily="2" charset="0"/>
                <a:cs typeface="Century Gothic"/>
              </a:rPr>
              <a:t> </a:t>
            </a:r>
            <a:r>
              <a:rPr sz="1200" spc="70">
                <a:solidFill>
                  <a:srgbClr val="431F20"/>
                </a:solidFill>
                <a:latin typeface="Montserrat" panose="00000500000000000000" pitchFamily="2" charset="0"/>
                <a:cs typeface="Century Gothic"/>
              </a:rPr>
              <a:t>with</a:t>
            </a:r>
            <a:r>
              <a:rPr sz="1200" spc="-1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the </a:t>
            </a:r>
            <a:r>
              <a:rPr lang="en-CA" sz="1200" spc="-20">
                <a:solidFill>
                  <a:srgbClr val="431F20"/>
                </a:solidFill>
                <a:latin typeface="Montserrat" panose="00000500000000000000" pitchFamily="2" charset="0"/>
                <a:cs typeface="Century Gothic"/>
              </a:rPr>
              <a:t>hard-working</a:t>
            </a:r>
            <a:r>
              <a:rPr sz="1200" spc="-2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people</a:t>
            </a:r>
            <a:r>
              <a:rPr sz="1200" spc="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that</a:t>
            </a:r>
            <a:r>
              <a:rPr sz="1200" spc="-65">
                <a:solidFill>
                  <a:srgbClr val="431F20"/>
                </a:solidFill>
                <a:latin typeface="Montserrat" panose="00000500000000000000" pitchFamily="2" charset="0"/>
                <a:cs typeface="Century Gothic"/>
              </a:rPr>
              <a:t> </a:t>
            </a:r>
            <a:r>
              <a:rPr sz="1200" spc="-20">
                <a:solidFill>
                  <a:srgbClr val="431F20"/>
                </a:solidFill>
                <a:latin typeface="Montserrat" panose="00000500000000000000" pitchFamily="2" charset="0"/>
                <a:cs typeface="Century Gothic"/>
              </a:rPr>
              <a:t>feed</a:t>
            </a:r>
            <a:r>
              <a:rPr sz="1200" spc="-15">
                <a:solidFill>
                  <a:srgbClr val="431F20"/>
                </a:solidFill>
                <a:latin typeface="Montserrat" panose="00000500000000000000" pitchFamily="2" charset="0"/>
                <a:cs typeface="Century Gothic"/>
              </a:rPr>
              <a:t> </a:t>
            </a:r>
            <a:r>
              <a:rPr sz="1200" spc="30">
                <a:solidFill>
                  <a:srgbClr val="431F20"/>
                </a:solidFill>
                <a:latin typeface="Montserrat" panose="00000500000000000000" pitchFamily="2" charset="0"/>
                <a:cs typeface="Century Gothic"/>
              </a:rPr>
              <a:t>our</a:t>
            </a:r>
            <a:r>
              <a:rPr lang="en-CA" sz="1200">
                <a:latin typeface="Montserrat" panose="00000500000000000000" pitchFamily="2" charset="0"/>
                <a:cs typeface="Century Gothic"/>
              </a:rPr>
              <a:t> </a:t>
            </a:r>
            <a:r>
              <a:rPr sz="1200" spc="-10">
                <a:solidFill>
                  <a:srgbClr val="431F20"/>
                </a:solidFill>
                <a:latin typeface="Montserrat" panose="00000500000000000000" pitchFamily="2" charset="0"/>
                <a:cs typeface="Century Gothic"/>
              </a:rPr>
              <a:t>country.</a:t>
            </a:r>
            <a:endParaRPr sz="1200">
              <a:latin typeface="Montserrat" panose="00000500000000000000" pitchFamily="2" charset="0"/>
              <a:cs typeface="Century Gothic"/>
            </a:endParaRPr>
          </a:p>
          <a:p>
            <a:pPr marL="12700" marR="642620">
              <a:lnSpc>
                <a:spcPct val="99000"/>
              </a:lnSpc>
              <a:spcBef>
                <a:spcPts val="1430"/>
              </a:spcBef>
            </a:pPr>
            <a:r>
              <a:rPr sz="1200" spc="50">
                <a:solidFill>
                  <a:srgbClr val="431F20"/>
                </a:solidFill>
                <a:latin typeface="Montserrat" panose="00000500000000000000" pitchFamily="2" charset="0"/>
                <a:cs typeface="Century Gothic"/>
              </a:rPr>
              <a:t>Follow</a:t>
            </a:r>
            <a:r>
              <a:rPr sz="1200" spc="-4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along</a:t>
            </a:r>
            <a:r>
              <a:rPr sz="1200" spc="-3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as</a:t>
            </a:r>
            <a:r>
              <a:rPr sz="1200" spc="-3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we</a:t>
            </a:r>
            <a:r>
              <a:rPr sz="1200" spc="-10">
                <a:solidFill>
                  <a:srgbClr val="431F20"/>
                </a:solidFill>
                <a:latin typeface="Montserrat" panose="00000500000000000000" pitchFamily="2" charset="0"/>
                <a:cs typeface="Century Gothic"/>
              </a:rPr>
              <a:t> unpack </a:t>
            </a:r>
            <a:r>
              <a:rPr sz="1200" spc="-40">
                <a:solidFill>
                  <a:srgbClr val="431F20"/>
                </a:solidFill>
                <a:latin typeface="Montserrat" panose="00000500000000000000" pitchFamily="2" charset="0"/>
                <a:cs typeface="Century Gothic"/>
              </a:rPr>
              <a:t>Canada's</a:t>
            </a:r>
            <a:r>
              <a:rPr sz="1200" spc="1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Food</a:t>
            </a:r>
            <a:r>
              <a:rPr sz="1200" spc="15">
                <a:solidFill>
                  <a:srgbClr val="431F20"/>
                </a:solidFill>
                <a:latin typeface="Montserrat" panose="00000500000000000000" pitchFamily="2" charset="0"/>
                <a:cs typeface="Century Gothic"/>
              </a:rPr>
              <a:t> </a:t>
            </a:r>
            <a:r>
              <a:rPr sz="1200" spc="40">
                <a:solidFill>
                  <a:srgbClr val="431F20"/>
                </a:solidFill>
                <a:latin typeface="Montserrat" panose="00000500000000000000" pitchFamily="2" charset="0"/>
                <a:cs typeface="Century Gothic"/>
              </a:rPr>
              <a:t>System. </a:t>
            </a:r>
            <a:r>
              <a:rPr sz="1200" spc="35">
                <a:solidFill>
                  <a:srgbClr val="431F20"/>
                </a:solidFill>
                <a:latin typeface="Montserrat" panose="00000500000000000000" pitchFamily="2" charset="0"/>
                <a:cs typeface="Century Gothic"/>
              </a:rPr>
              <a:t>#</a:t>
            </a:r>
            <a:r>
              <a:rPr sz="1200" spc="35" err="1">
                <a:solidFill>
                  <a:srgbClr val="431F20"/>
                </a:solidFill>
                <a:latin typeface="Montserrat" panose="00000500000000000000" pitchFamily="2" charset="0"/>
                <a:cs typeface="Century Gothic"/>
              </a:rPr>
              <a:t>OurFoodOurFuture</a:t>
            </a:r>
            <a:endParaRPr sz="1200">
              <a:latin typeface="Montserrat" panose="00000500000000000000" pitchFamily="2" charset="0"/>
              <a:cs typeface="Century Gothic"/>
            </a:endParaRPr>
          </a:p>
          <a:p>
            <a:pPr>
              <a:lnSpc>
                <a:spcPct val="100000"/>
              </a:lnSpc>
              <a:spcBef>
                <a:spcPts val="15"/>
              </a:spcBef>
            </a:pPr>
            <a:endParaRPr sz="1200">
              <a:latin typeface="Montserrat" panose="00000500000000000000" pitchFamily="2" charset="0"/>
              <a:cs typeface="Century Gothic"/>
            </a:endParaRPr>
          </a:p>
          <a:p>
            <a:pPr marL="12700">
              <a:lnSpc>
                <a:spcPts val="1435"/>
              </a:lnSpc>
              <a:spcBef>
                <a:spcPts val="5"/>
              </a:spcBef>
            </a:pPr>
            <a:r>
              <a:rPr sz="1200" b="1" spc="110">
                <a:solidFill>
                  <a:srgbClr val="431F20"/>
                </a:solidFill>
                <a:latin typeface="Montserrat" panose="00000500000000000000" pitchFamily="2" charset="0"/>
                <a:cs typeface="Century Gothic"/>
              </a:rPr>
              <a:t>Text</a:t>
            </a:r>
            <a:r>
              <a:rPr sz="1200" b="1" spc="-25">
                <a:solidFill>
                  <a:srgbClr val="431F20"/>
                </a:solidFill>
                <a:latin typeface="Montserrat" panose="00000500000000000000" pitchFamily="2" charset="0"/>
                <a:cs typeface="Century Gothic"/>
              </a:rPr>
              <a:t> </a:t>
            </a:r>
            <a:r>
              <a:rPr sz="1200" b="1" spc="75">
                <a:solidFill>
                  <a:srgbClr val="431F20"/>
                </a:solidFill>
                <a:latin typeface="Montserrat" panose="00000500000000000000" pitchFamily="2" charset="0"/>
                <a:cs typeface="Century Gothic"/>
              </a:rPr>
              <a:t>on</a:t>
            </a:r>
            <a:r>
              <a:rPr sz="1200" b="1" spc="-35">
                <a:solidFill>
                  <a:srgbClr val="431F20"/>
                </a:solidFill>
                <a:latin typeface="Montserrat" panose="00000500000000000000" pitchFamily="2" charset="0"/>
                <a:cs typeface="Century Gothic"/>
              </a:rPr>
              <a:t> </a:t>
            </a:r>
            <a:r>
              <a:rPr sz="1200" b="1" spc="-10">
                <a:solidFill>
                  <a:srgbClr val="431F20"/>
                </a:solidFill>
                <a:latin typeface="Montserrat" panose="00000500000000000000" pitchFamily="2" charset="0"/>
                <a:cs typeface="Century Gothic"/>
              </a:rPr>
              <a:t>image:</a:t>
            </a:r>
            <a:endParaRPr sz="1200">
              <a:latin typeface="Montserrat" panose="00000500000000000000" pitchFamily="2" charset="0"/>
              <a:cs typeface="Century Gothic"/>
            </a:endParaRPr>
          </a:p>
          <a:p>
            <a:pPr marL="12700">
              <a:lnSpc>
                <a:spcPts val="1435"/>
              </a:lnSpc>
            </a:pPr>
            <a:r>
              <a:rPr sz="1200">
                <a:solidFill>
                  <a:srgbClr val="431F20"/>
                </a:solidFill>
                <a:latin typeface="Montserrat" panose="00000500000000000000" pitchFamily="2" charset="0"/>
                <a:cs typeface="Century Gothic"/>
              </a:rPr>
              <a:t>O</a:t>
            </a:r>
            <a:r>
              <a:rPr sz="1200" spc="95">
                <a:solidFill>
                  <a:srgbClr val="431F20"/>
                </a:solidFill>
                <a:latin typeface="Montserrat" panose="00000500000000000000" pitchFamily="2" charset="0"/>
                <a:cs typeface="Century Gothic"/>
              </a:rPr>
              <a:t> </a:t>
            </a:r>
            <a:r>
              <a:rPr sz="1200" spc="-85">
                <a:solidFill>
                  <a:srgbClr val="431F20"/>
                </a:solidFill>
                <a:latin typeface="Montserrat" panose="00000500000000000000" pitchFamily="2" charset="0"/>
                <a:cs typeface="Century Gothic"/>
              </a:rPr>
              <a:t>Canada,</a:t>
            </a:r>
            <a:r>
              <a:rPr sz="1200" spc="10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let's</a:t>
            </a:r>
            <a:r>
              <a:rPr sz="1200" spc="6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talk</a:t>
            </a:r>
            <a:r>
              <a:rPr sz="1200" spc="90">
                <a:solidFill>
                  <a:srgbClr val="431F20"/>
                </a:solidFill>
                <a:latin typeface="Montserrat" panose="00000500000000000000" pitchFamily="2" charset="0"/>
                <a:cs typeface="Century Gothic"/>
              </a:rPr>
              <a:t> </a:t>
            </a:r>
            <a:r>
              <a:rPr sz="1200" spc="-10">
                <a:solidFill>
                  <a:srgbClr val="431F20"/>
                </a:solidFill>
                <a:latin typeface="Montserrat" panose="00000500000000000000" pitchFamily="2" charset="0"/>
                <a:cs typeface="Century Gothic"/>
              </a:rPr>
              <a:t>food.</a:t>
            </a:r>
            <a:endParaRPr sz="1200">
              <a:latin typeface="Montserrat" panose="00000500000000000000" pitchFamily="2" charset="0"/>
              <a:cs typeface="Century Gothic"/>
            </a:endParaRPr>
          </a:p>
        </p:txBody>
      </p:sp>
      <p:sp>
        <p:nvSpPr>
          <p:cNvPr id="10" name="object 10"/>
          <p:cNvSpPr txBox="1">
            <a:spLocks noGrp="1"/>
          </p:cNvSpPr>
          <p:nvPr>
            <p:ph type="title"/>
          </p:nvPr>
        </p:nvSpPr>
        <p:spPr>
          <a:xfrm>
            <a:off x="426402" y="305117"/>
            <a:ext cx="4233544" cy="516231"/>
          </a:xfrm>
          <a:prstGeom prst="rect">
            <a:avLst/>
          </a:prstGeom>
        </p:spPr>
        <p:txBody>
          <a:bodyPr vert="horz" wrap="square" lIns="0" tIns="229298" rIns="0" bIns="0" rtlCol="0">
            <a:spAutoFit/>
          </a:bodyPr>
          <a:lstStyle/>
          <a:p>
            <a:pPr marL="12700">
              <a:lnSpc>
                <a:spcPct val="100000"/>
              </a:lnSpc>
              <a:spcBef>
                <a:spcPts val="130"/>
              </a:spcBef>
            </a:pPr>
            <a:r>
              <a:rPr lang="en-US" spc="215">
                <a:latin typeface="Montserrat" panose="00000500000000000000" pitchFamily="2" charset="0"/>
              </a:rPr>
              <a:t>Sample </a:t>
            </a:r>
            <a:r>
              <a:rPr spc="215">
                <a:latin typeface="Montserrat" panose="00000500000000000000" pitchFamily="2" charset="0"/>
              </a:rPr>
              <a:t>Post</a:t>
            </a:r>
            <a:r>
              <a:rPr spc="-35">
                <a:latin typeface="Montserrat" panose="00000500000000000000" pitchFamily="2" charset="0"/>
              </a:rPr>
              <a:t> </a:t>
            </a:r>
            <a:r>
              <a:rPr>
                <a:latin typeface="Montserrat" panose="00000500000000000000" pitchFamily="2" charset="0"/>
              </a:rPr>
              <a:t>-</a:t>
            </a:r>
            <a:r>
              <a:rPr spc="20">
                <a:latin typeface="Montserrat" panose="00000500000000000000" pitchFamily="2" charset="0"/>
              </a:rPr>
              <a:t> </a:t>
            </a:r>
            <a:r>
              <a:rPr spc="155">
                <a:latin typeface="Montserrat" panose="00000500000000000000" pitchFamily="2" charset="0"/>
              </a:rPr>
              <a:t>Alt</a:t>
            </a:r>
          </a:p>
        </p:txBody>
      </p:sp>
      <p:grpSp>
        <p:nvGrpSpPr>
          <p:cNvPr id="11" name="Group 10">
            <a:extLst>
              <a:ext uri="{FF2B5EF4-FFF2-40B4-BE49-F238E27FC236}">
                <a16:creationId xmlns:a16="http://schemas.microsoft.com/office/drawing/2014/main" id="{A10B591B-9C88-3BF0-7902-1E430C67F45A}"/>
              </a:ext>
            </a:extLst>
          </p:cNvPr>
          <p:cNvGrpSpPr/>
          <p:nvPr/>
        </p:nvGrpSpPr>
        <p:grpSpPr>
          <a:xfrm>
            <a:off x="3552830" y="133350"/>
            <a:ext cx="8496300" cy="6715121"/>
            <a:chOff x="3552830" y="133350"/>
            <a:chExt cx="8496300" cy="6715121"/>
          </a:xfrm>
        </p:grpSpPr>
        <p:pic>
          <p:nvPicPr>
            <p:cNvPr id="16" name="Picture 15">
              <a:extLst>
                <a:ext uri="{FF2B5EF4-FFF2-40B4-BE49-F238E27FC236}">
                  <a16:creationId xmlns:a16="http://schemas.microsoft.com/office/drawing/2014/main" id="{04E690B3-E7C0-18FD-386E-B0C9E1E93415}"/>
                </a:ext>
              </a:extLst>
            </p:cNvPr>
            <p:cNvPicPr/>
            <p:nvPr/>
          </p:nvPicPr>
          <p:blipFill>
            <a:blip r:embed="rId3"/>
            <a:srcRect/>
            <a:stretch/>
          </p:blipFill>
          <p:spPr>
            <a:xfrm>
              <a:off x="5778578" y="1121406"/>
              <a:ext cx="4035276" cy="5727065"/>
            </a:xfrm>
            <a:prstGeom prst="rect">
              <a:avLst/>
            </a:prstGeom>
          </p:spPr>
        </p:pic>
        <p:grpSp>
          <p:nvGrpSpPr>
            <p:cNvPr id="21" name="object 4">
              <a:extLst>
                <a:ext uri="{FF2B5EF4-FFF2-40B4-BE49-F238E27FC236}">
                  <a16:creationId xmlns:a16="http://schemas.microsoft.com/office/drawing/2014/main" id="{E94CF3FF-745C-4520-CDF1-E06AB858E76A}"/>
                </a:ext>
              </a:extLst>
            </p:cNvPr>
            <p:cNvGrpSpPr/>
            <p:nvPr/>
          </p:nvGrpSpPr>
          <p:grpSpPr>
            <a:xfrm>
              <a:off x="3552830" y="133350"/>
              <a:ext cx="8496300" cy="5476875"/>
              <a:chOff x="3409950" y="133350"/>
              <a:chExt cx="8496300" cy="5476875"/>
            </a:xfrm>
          </p:grpSpPr>
          <p:pic>
            <p:nvPicPr>
              <p:cNvPr id="25" name="object 5">
                <a:extLst>
                  <a:ext uri="{FF2B5EF4-FFF2-40B4-BE49-F238E27FC236}">
                    <a16:creationId xmlns:a16="http://schemas.microsoft.com/office/drawing/2014/main" id="{93C8D78A-ACA2-3FF9-0FC7-EBF43B5ECBE0}"/>
                  </a:ext>
                </a:extLst>
              </p:cNvPr>
              <p:cNvPicPr/>
              <p:nvPr/>
            </p:nvPicPr>
            <p:blipFill>
              <a:blip r:embed="rId4" cstate="print"/>
              <a:stretch>
                <a:fillRect/>
              </a:stretch>
            </p:blipFill>
            <p:spPr>
              <a:xfrm>
                <a:off x="3409950" y="1362075"/>
                <a:ext cx="2133600" cy="2171700"/>
              </a:xfrm>
              <a:prstGeom prst="rect">
                <a:avLst/>
              </a:prstGeom>
            </p:spPr>
          </p:pic>
          <p:pic>
            <p:nvPicPr>
              <p:cNvPr id="26" name="object 6">
                <a:extLst>
                  <a:ext uri="{FF2B5EF4-FFF2-40B4-BE49-F238E27FC236}">
                    <a16:creationId xmlns:a16="http://schemas.microsoft.com/office/drawing/2014/main" id="{DB57FAD7-4774-995F-43D3-DA0487BD6F8A}"/>
                  </a:ext>
                </a:extLst>
              </p:cNvPr>
              <p:cNvPicPr/>
              <p:nvPr/>
            </p:nvPicPr>
            <p:blipFill>
              <a:blip r:embed="rId5" cstate="print"/>
              <a:stretch>
                <a:fillRect/>
              </a:stretch>
            </p:blipFill>
            <p:spPr>
              <a:xfrm>
                <a:off x="9763125" y="133350"/>
                <a:ext cx="2124075" cy="2076450"/>
              </a:xfrm>
              <a:prstGeom prst="rect">
                <a:avLst/>
              </a:prstGeom>
            </p:spPr>
          </p:pic>
          <p:pic>
            <p:nvPicPr>
              <p:cNvPr id="27" name="object 7">
                <a:extLst>
                  <a:ext uri="{FF2B5EF4-FFF2-40B4-BE49-F238E27FC236}">
                    <a16:creationId xmlns:a16="http://schemas.microsoft.com/office/drawing/2014/main" id="{C5AE0E07-69B3-A4DA-0748-260C0D9E611F}"/>
                  </a:ext>
                </a:extLst>
              </p:cNvPr>
              <p:cNvPicPr/>
              <p:nvPr/>
            </p:nvPicPr>
            <p:blipFill>
              <a:blip r:embed="rId6" cstate="print"/>
              <a:stretch>
                <a:fillRect/>
              </a:stretch>
            </p:blipFill>
            <p:spPr>
              <a:xfrm>
                <a:off x="3409950" y="3619500"/>
                <a:ext cx="2133600" cy="1990725"/>
              </a:xfrm>
              <a:prstGeom prst="rect">
                <a:avLst/>
              </a:prstGeom>
            </p:spPr>
          </p:pic>
          <p:pic>
            <p:nvPicPr>
              <p:cNvPr id="28" name="object 8">
                <a:extLst>
                  <a:ext uri="{FF2B5EF4-FFF2-40B4-BE49-F238E27FC236}">
                    <a16:creationId xmlns:a16="http://schemas.microsoft.com/office/drawing/2014/main" id="{1DE26E33-D91C-05D7-C98B-2004DAA2F9DD}"/>
                  </a:ext>
                </a:extLst>
              </p:cNvPr>
              <p:cNvPicPr/>
              <p:nvPr/>
            </p:nvPicPr>
            <p:blipFill>
              <a:blip r:embed="rId7" cstate="print"/>
              <a:stretch>
                <a:fillRect/>
              </a:stretch>
            </p:blipFill>
            <p:spPr>
              <a:xfrm>
                <a:off x="9763125" y="2276475"/>
                <a:ext cx="2143125" cy="2114550"/>
              </a:xfrm>
              <a:prstGeom prst="rect">
                <a:avLst/>
              </a:prstGeom>
            </p:spPr>
          </p:pic>
        </p:grpSp>
        <p:sp>
          <p:nvSpPr>
            <p:cNvPr id="22" name="object 9">
              <a:extLst>
                <a:ext uri="{FF2B5EF4-FFF2-40B4-BE49-F238E27FC236}">
                  <a16:creationId xmlns:a16="http://schemas.microsoft.com/office/drawing/2014/main" id="{1F911A9E-A4D2-E04F-2887-E42BB9430E73}"/>
                </a:ext>
              </a:extLst>
            </p:cNvPr>
            <p:cNvSpPr txBox="1"/>
            <p:nvPr/>
          </p:nvSpPr>
          <p:spPr>
            <a:xfrm>
              <a:off x="3563370" y="5713095"/>
              <a:ext cx="1821814" cy="513217"/>
            </a:xfrm>
            <a:prstGeom prst="rect">
              <a:avLst/>
            </a:prstGeom>
          </p:spPr>
          <p:txBody>
            <a:bodyPr vert="horz" wrap="square" lIns="0" tIns="13335" rIns="0" bIns="0" rtlCol="0">
              <a:spAutoFit/>
            </a:bodyPr>
            <a:lstStyle/>
            <a:p>
              <a:pPr marL="12700" marR="5080">
                <a:lnSpc>
                  <a:spcPct val="101699"/>
                </a:lnSpc>
                <a:spcBef>
                  <a:spcPts val="105"/>
                </a:spcBef>
              </a:pPr>
              <a:r>
                <a:rPr sz="800" b="1" i="1" dirty="0">
                  <a:solidFill>
                    <a:srgbClr val="431F20"/>
                  </a:solidFill>
                  <a:latin typeface="Montserrat" pitchFamily="2" charset="77"/>
                  <a:cs typeface="Calibri"/>
                </a:rPr>
                <a:t>Animated GIF – Rolls through imagery. Quick, punchy, covering lots of sectors</a:t>
              </a:r>
              <a:endParaRPr sz="800" dirty="0">
                <a:latin typeface="Montserrat" pitchFamily="2" charset="77"/>
                <a:cs typeface="Calibri"/>
              </a:endParaRPr>
            </a:p>
            <a:p>
              <a:pPr marL="12700">
                <a:lnSpc>
                  <a:spcPct val="100000"/>
                </a:lnSpc>
                <a:spcBef>
                  <a:spcPts val="20"/>
                </a:spcBef>
              </a:pPr>
              <a:r>
                <a:rPr sz="800" b="1" i="1" dirty="0">
                  <a:solidFill>
                    <a:srgbClr val="431F20"/>
                  </a:solidFill>
                  <a:latin typeface="Montserrat" pitchFamily="2" charset="77"/>
                  <a:cs typeface="Calibri"/>
                </a:rPr>
                <a:t>Image source: client-provided</a:t>
              </a:r>
              <a:endParaRPr sz="800" dirty="0">
                <a:latin typeface="Montserrat" pitchFamily="2" charset="77"/>
                <a:cs typeface="Calibri"/>
              </a:endParaRPr>
            </a:p>
          </p:txBody>
        </p:sp>
        <p:sp>
          <p:nvSpPr>
            <p:cNvPr id="23" name="object 15">
              <a:extLst>
                <a:ext uri="{FF2B5EF4-FFF2-40B4-BE49-F238E27FC236}">
                  <a16:creationId xmlns:a16="http://schemas.microsoft.com/office/drawing/2014/main" id="{1DFE3DCC-3C9B-198F-CAB6-D778BB6DE9DB}"/>
                </a:ext>
              </a:extLst>
            </p:cNvPr>
            <p:cNvSpPr txBox="1"/>
            <p:nvPr/>
          </p:nvSpPr>
          <p:spPr>
            <a:xfrm>
              <a:off x="6180206" y="6114415"/>
              <a:ext cx="3234690" cy="632224"/>
            </a:xfrm>
            <a:prstGeom prst="rect">
              <a:avLst/>
            </a:prstGeom>
          </p:spPr>
          <p:txBody>
            <a:bodyPr vert="horz" wrap="square" lIns="0" tIns="16510" rIns="0" bIns="0" rtlCol="0">
              <a:spAutoFit/>
            </a:bodyPr>
            <a:lstStyle/>
            <a:p>
              <a:pPr marL="12700" marR="5080">
                <a:lnSpc>
                  <a:spcPct val="99800"/>
                </a:lnSpc>
                <a:spcBef>
                  <a:spcPts val="130"/>
                </a:spcBef>
              </a:pPr>
              <a:r>
                <a:rPr sz="800" dirty="0">
                  <a:solidFill>
                    <a:srgbClr val="431F20"/>
                  </a:solidFill>
                  <a:latin typeface="Calibri"/>
                  <a:cs typeface="Calibri"/>
                </a:rPr>
                <a:t>Our food system always has, and always will be, an essential part of Canada. But right now, we hear the important questions you're asking and want to be a part of the conversation! We're here to help you find trusted answers and reconnect you with the hard-working people that feed our country.</a:t>
              </a:r>
              <a:endParaRPr sz="800" dirty="0">
                <a:latin typeface="Calibri"/>
                <a:cs typeface="Calibri"/>
              </a:endParaRPr>
            </a:p>
            <a:p>
              <a:pPr marL="12700">
                <a:lnSpc>
                  <a:spcPct val="100000"/>
                </a:lnSpc>
                <a:spcBef>
                  <a:spcPts val="15"/>
                </a:spcBef>
              </a:pPr>
              <a:r>
                <a:rPr sz="800" dirty="0">
                  <a:solidFill>
                    <a:srgbClr val="431F20"/>
                  </a:solidFill>
                  <a:latin typeface="Calibri"/>
                  <a:cs typeface="Calibri"/>
                </a:rPr>
                <a:t>Follow along as we unpack Canada's Food System. #OurFoodOurFuture</a:t>
              </a:r>
              <a:endParaRPr sz="800" dirty="0">
                <a:latin typeface="Calibri"/>
                <a:cs typeface="Calibri"/>
              </a:endParaRPr>
            </a:p>
          </p:txBody>
        </p:sp>
        <p:pic>
          <p:nvPicPr>
            <p:cNvPr id="24" name="object 17">
              <a:extLst>
                <a:ext uri="{FF2B5EF4-FFF2-40B4-BE49-F238E27FC236}">
                  <a16:creationId xmlns:a16="http://schemas.microsoft.com/office/drawing/2014/main" id="{49EDAA9A-CE3D-D436-1BD5-0EE47B4323A4}"/>
                </a:ext>
              </a:extLst>
            </p:cNvPr>
            <p:cNvPicPr/>
            <p:nvPr/>
          </p:nvPicPr>
          <p:blipFill>
            <a:blip r:embed="rId8" cstate="print"/>
            <a:stretch>
              <a:fillRect/>
            </a:stretch>
          </p:blipFill>
          <p:spPr>
            <a:xfrm>
              <a:off x="9906005" y="4495800"/>
              <a:ext cx="2143125" cy="2200275"/>
            </a:xfrm>
            <a:prstGeom prst="rect">
              <a:avLst/>
            </a:prstGeom>
          </p:spPr>
        </p:pic>
      </p:grpSp>
    </p:spTree>
    <p:extLst>
      <p:ext uri="{BB962C8B-B14F-4D97-AF65-F5344CB8AC3E}">
        <p14:creationId xmlns:p14="http://schemas.microsoft.com/office/powerpoint/2010/main" val="2051269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endParaRPr>
              <a:latin typeface="Montserrat" panose="00000500000000000000" pitchFamily="2" charset="0"/>
            </a:endParaRPr>
          </a:p>
        </p:txBody>
      </p:sp>
      <p:sp>
        <p:nvSpPr>
          <p:cNvPr id="9" name="object 9"/>
          <p:cNvSpPr txBox="1">
            <a:spLocks noGrp="1"/>
          </p:cNvSpPr>
          <p:nvPr>
            <p:ph type="title"/>
          </p:nvPr>
        </p:nvSpPr>
        <p:spPr>
          <a:xfrm>
            <a:off x="426402" y="305117"/>
            <a:ext cx="4233544" cy="800924"/>
          </a:xfrm>
          <a:prstGeom prst="rect">
            <a:avLst/>
          </a:prstGeom>
        </p:spPr>
        <p:txBody>
          <a:bodyPr vert="horz" wrap="square" lIns="0" tIns="229298" rIns="0" bIns="0" rtlCol="0">
            <a:spAutoFit/>
          </a:bodyPr>
          <a:lstStyle/>
          <a:p>
            <a:pPr marL="12700">
              <a:lnSpc>
                <a:spcPct val="100000"/>
              </a:lnSpc>
              <a:spcBef>
                <a:spcPts val="130"/>
              </a:spcBef>
            </a:pPr>
            <a:r>
              <a:rPr lang="en-US" spc="215">
                <a:latin typeface="Montserrat" panose="00000500000000000000" pitchFamily="2" charset="0"/>
              </a:rPr>
              <a:t>Sample Post </a:t>
            </a:r>
            <a:r>
              <a:rPr>
                <a:latin typeface="Montserrat" panose="00000500000000000000" pitchFamily="2" charset="0"/>
              </a:rPr>
              <a:t>–</a:t>
            </a:r>
            <a:r>
              <a:rPr spc="40">
                <a:latin typeface="Montserrat" panose="00000500000000000000" pitchFamily="2" charset="0"/>
              </a:rPr>
              <a:t> </a:t>
            </a:r>
            <a:r>
              <a:rPr>
                <a:latin typeface="Montserrat" panose="00000500000000000000" pitchFamily="2" charset="0"/>
              </a:rPr>
              <a:t>Gate</a:t>
            </a:r>
            <a:r>
              <a:rPr spc="35">
                <a:latin typeface="Montserrat" panose="00000500000000000000" pitchFamily="2" charset="0"/>
              </a:rPr>
              <a:t> </a:t>
            </a:r>
            <a:r>
              <a:rPr spc="150">
                <a:latin typeface="Montserrat" panose="00000500000000000000" pitchFamily="2" charset="0"/>
              </a:rPr>
              <a:t>to</a:t>
            </a:r>
            <a:r>
              <a:rPr spc="65">
                <a:latin typeface="Montserrat" panose="00000500000000000000" pitchFamily="2" charset="0"/>
              </a:rPr>
              <a:t> </a:t>
            </a:r>
            <a:r>
              <a:rPr spc="135">
                <a:latin typeface="Montserrat" panose="00000500000000000000" pitchFamily="2" charset="0"/>
              </a:rPr>
              <a:t>Plate</a:t>
            </a:r>
            <a:r>
              <a:rPr spc="30">
                <a:latin typeface="Montserrat" panose="00000500000000000000" pitchFamily="2" charset="0"/>
              </a:rPr>
              <a:t> </a:t>
            </a:r>
            <a:r>
              <a:rPr spc="105">
                <a:latin typeface="Montserrat" panose="00000500000000000000" pitchFamily="2" charset="0"/>
              </a:rPr>
              <a:t>Journey</a:t>
            </a:r>
          </a:p>
        </p:txBody>
      </p:sp>
      <p:pic>
        <p:nvPicPr>
          <p:cNvPr id="10" name="object 10"/>
          <p:cNvPicPr/>
          <p:nvPr/>
        </p:nvPicPr>
        <p:blipFill>
          <a:blip r:embed="rId3" cstate="print"/>
          <a:stretch>
            <a:fillRect/>
          </a:stretch>
        </p:blipFill>
        <p:spPr>
          <a:xfrm>
            <a:off x="2538950" y="2295461"/>
            <a:ext cx="395287" cy="338137"/>
          </a:xfrm>
          <a:prstGeom prst="rect">
            <a:avLst/>
          </a:prstGeom>
        </p:spPr>
      </p:pic>
      <p:sp>
        <p:nvSpPr>
          <p:cNvPr id="11" name="object 11"/>
          <p:cNvSpPr txBox="1"/>
          <p:nvPr/>
        </p:nvSpPr>
        <p:spPr>
          <a:xfrm>
            <a:off x="427037" y="1242059"/>
            <a:ext cx="3968750" cy="2019464"/>
          </a:xfrm>
          <a:prstGeom prst="rect">
            <a:avLst/>
          </a:prstGeom>
        </p:spPr>
        <p:txBody>
          <a:bodyPr vert="horz" wrap="square" lIns="0" tIns="12700" rIns="0" bIns="0" rtlCol="0">
            <a:spAutoFit/>
          </a:bodyPr>
          <a:lstStyle/>
          <a:p>
            <a:pPr marL="12700">
              <a:lnSpc>
                <a:spcPct val="100000"/>
              </a:lnSpc>
              <a:spcBef>
                <a:spcPts val="100"/>
              </a:spcBef>
            </a:pPr>
            <a:r>
              <a:rPr sz="1200" b="1" spc="125">
                <a:solidFill>
                  <a:srgbClr val="431F20"/>
                </a:solidFill>
                <a:latin typeface="Montserrat" panose="00000500000000000000" pitchFamily="2" charset="0"/>
                <a:cs typeface="Century Gothic"/>
              </a:rPr>
              <a:t>Post</a:t>
            </a:r>
            <a:r>
              <a:rPr sz="1200" b="1" spc="-25">
                <a:solidFill>
                  <a:srgbClr val="431F20"/>
                </a:solidFill>
                <a:latin typeface="Montserrat" panose="00000500000000000000" pitchFamily="2" charset="0"/>
                <a:cs typeface="Century Gothic"/>
              </a:rPr>
              <a:t> </a:t>
            </a:r>
            <a:r>
              <a:rPr sz="1200" b="1" spc="-10">
                <a:solidFill>
                  <a:srgbClr val="431F20"/>
                </a:solidFill>
                <a:latin typeface="Montserrat" panose="00000500000000000000" pitchFamily="2" charset="0"/>
                <a:cs typeface="Century Gothic"/>
              </a:rPr>
              <a:t>copy:</a:t>
            </a:r>
            <a:endParaRPr sz="1200">
              <a:latin typeface="Montserrat" panose="00000500000000000000" pitchFamily="2" charset="0"/>
              <a:cs typeface="Century Gothic"/>
            </a:endParaRPr>
          </a:p>
          <a:p>
            <a:pPr>
              <a:lnSpc>
                <a:spcPct val="100000"/>
              </a:lnSpc>
              <a:spcBef>
                <a:spcPts val="25"/>
              </a:spcBef>
            </a:pPr>
            <a:endParaRPr sz="1200">
              <a:latin typeface="Montserrat" panose="00000500000000000000" pitchFamily="2" charset="0"/>
              <a:cs typeface="Century Gothic"/>
            </a:endParaRPr>
          </a:p>
          <a:p>
            <a:pPr marL="12700" marR="5080">
              <a:lnSpc>
                <a:spcPct val="99100"/>
              </a:lnSpc>
              <a:spcBef>
                <a:spcPts val="5"/>
              </a:spcBef>
            </a:pPr>
            <a:r>
              <a:rPr sz="1200" spc="100">
                <a:solidFill>
                  <a:srgbClr val="431F20"/>
                </a:solidFill>
                <a:latin typeface="Montserrat" panose="00000500000000000000" pitchFamily="2" charset="0"/>
                <a:cs typeface="Century Gothic"/>
              </a:rPr>
              <a:t>From</a:t>
            </a:r>
            <a:r>
              <a:rPr sz="1200" spc="20">
                <a:solidFill>
                  <a:srgbClr val="431F20"/>
                </a:solidFill>
                <a:latin typeface="Montserrat" panose="00000500000000000000" pitchFamily="2" charset="0"/>
                <a:cs typeface="Century Gothic"/>
              </a:rPr>
              <a:t> </a:t>
            </a:r>
            <a:r>
              <a:rPr sz="1200" spc="60">
                <a:solidFill>
                  <a:srgbClr val="431F20"/>
                </a:solidFill>
                <a:latin typeface="Montserrat" panose="00000500000000000000" pitchFamily="2" charset="0"/>
                <a:cs typeface="Century Gothic"/>
              </a:rPr>
              <a:t>midnight</a:t>
            </a:r>
            <a:r>
              <a:rPr sz="1200" spc="6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snacks</a:t>
            </a:r>
            <a:r>
              <a:rPr sz="1200" spc="4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to</a:t>
            </a:r>
            <a:r>
              <a:rPr sz="1200" spc="1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picnics</a:t>
            </a:r>
            <a:r>
              <a:rPr sz="1200" spc="40">
                <a:solidFill>
                  <a:srgbClr val="431F20"/>
                </a:solidFill>
                <a:latin typeface="Montserrat" panose="00000500000000000000" pitchFamily="2" charset="0"/>
                <a:cs typeface="Century Gothic"/>
              </a:rPr>
              <a:t> </a:t>
            </a:r>
            <a:r>
              <a:rPr sz="1200" spc="100">
                <a:solidFill>
                  <a:srgbClr val="431F20"/>
                </a:solidFill>
                <a:latin typeface="Montserrat" panose="00000500000000000000" pitchFamily="2" charset="0"/>
                <a:cs typeface="Century Gothic"/>
              </a:rPr>
              <a:t>in</a:t>
            </a:r>
            <a:r>
              <a:rPr sz="1200" spc="3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the</a:t>
            </a:r>
            <a:r>
              <a:rPr sz="1200" spc="50">
                <a:solidFill>
                  <a:srgbClr val="431F20"/>
                </a:solidFill>
                <a:latin typeface="Montserrat" panose="00000500000000000000" pitchFamily="2" charset="0"/>
                <a:cs typeface="Century Gothic"/>
              </a:rPr>
              <a:t> </a:t>
            </a:r>
            <a:r>
              <a:rPr sz="1200" spc="-10">
                <a:solidFill>
                  <a:srgbClr val="431F20"/>
                </a:solidFill>
                <a:latin typeface="Montserrat" panose="00000500000000000000" pitchFamily="2" charset="0"/>
                <a:cs typeface="Century Gothic"/>
              </a:rPr>
              <a:t>park, </a:t>
            </a:r>
            <a:r>
              <a:rPr sz="1200" spc="-65">
                <a:solidFill>
                  <a:srgbClr val="431F20"/>
                </a:solidFill>
                <a:latin typeface="Montserrat" panose="00000500000000000000" pitchFamily="2" charset="0"/>
                <a:cs typeface="Century Gothic"/>
              </a:rPr>
              <a:t>Canada’s</a:t>
            </a:r>
            <a:r>
              <a:rPr sz="1200" spc="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Food</a:t>
            </a:r>
            <a:r>
              <a:rPr sz="1200" spc="5">
                <a:solidFill>
                  <a:srgbClr val="431F20"/>
                </a:solidFill>
                <a:latin typeface="Montserrat" panose="00000500000000000000" pitchFamily="2" charset="0"/>
                <a:cs typeface="Century Gothic"/>
              </a:rPr>
              <a:t> </a:t>
            </a:r>
            <a:r>
              <a:rPr sz="1200" spc="75">
                <a:solidFill>
                  <a:srgbClr val="431F20"/>
                </a:solidFill>
                <a:latin typeface="Montserrat" panose="00000500000000000000" pitchFamily="2" charset="0"/>
                <a:cs typeface="Century Gothic"/>
              </a:rPr>
              <a:t>System</a:t>
            </a:r>
            <a:r>
              <a:rPr sz="1200">
                <a:solidFill>
                  <a:srgbClr val="431F20"/>
                </a:solidFill>
                <a:latin typeface="Montserrat" panose="00000500000000000000" pitchFamily="2" charset="0"/>
                <a:cs typeface="Century Gothic"/>
              </a:rPr>
              <a:t> </a:t>
            </a:r>
            <a:r>
              <a:rPr sz="1200" spc="90">
                <a:solidFill>
                  <a:srgbClr val="431F20"/>
                </a:solidFill>
                <a:latin typeface="Montserrat" panose="00000500000000000000" pitchFamily="2" charset="0"/>
                <a:cs typeface="Century Gothic"/>
              </a:rPr>
              <a:t>is</a:t>
            </a:r>
            <a:r>
              <a:rPr sz="1200" spc="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behind</a:t>
            </a:r>
            <a:r>
              <a:rPr sz="1200" spc="1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every</a:t>
            </a:r>
            <a:r>
              <a:rPr sz="1200" spc="1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bite!</a:t>
            </a:r>
            <a:r>
              <a:rPr sz="1200" spc="65">
                <a:solidFill>
                  <a:srgbClr val="431F20"/>
                </a:solidFill>
                <a:latin typeface="Montserrat" panose="00000500000000000000" pitchFamily="2" charset="0"/>
                <a:cs typeface="Century Gothic"/>
              </a:rPr>
              <a:t> </a:t>
            </a:r>
            <a:r>
              <a:rPr sz="1200" spc="-10">
                <a:solidFill>
                  <a:srgbClr val="431F20"/>
                </a:solidFill>
                <a:latin typeface="Montserrat" panose="00000500000000000000" pitchFamily="2" charset="0"/>
                <a:cs typeface="Century Gothic"/>
              </a:rPr>
              <a:t>Every </a:t>
            </a:r>
            <a:r>
              <a:rPr sz="1200">
                <a:solidFill>
                  <a:srgbClr val="431F20"/>
                </a:solidFill>
                <a:latin typeface="Montserrat" panose="00000500000000000000" pitchFamily="2" charset="0"/>
                <a:cs typeface="Century Gothic"/>
              </a:rPr>
              <a:t>farmer,</a:t>
            </a:r>
            <a:r>
              <a:rPr sz="1200" spc="100">
                <a:solidFill>
                  <a:srgbClr val="431F20"/>
                </a:solidFill>
                <a:latin typeface="Montserrat" panose="00000500000000000000" pitchFamily="2" charset="0"/>
                <a:cs typeface="Century Gothic"/>
              </a:rPr>
              <a:t> </a:t>
            </a:r>
            <a:r>
              <a:rPr sz="1200" spc="-20">
                <a:solidFill>
                  <a:srgbClr val="431F20"/>
                </a:solidFill>
                <a:latin typeface="Montserrat" panose="00000500000000000000" pitchFamily="2" charset="0"/>
                <a:cs typeface="Century Gothic"/>
              </a:rPr>
              <a:t>food</a:t>
            </a:r>
            <a:r>
              <a:rPr sz="1200" spc="55">
                <a:solidFill>
                  <a:srgbClr val="431F20"/>
                </a:solidFill>
                <a:latin typeface="Montserrat" panose="00000500000000000000" pitchFamily="2" charset="0"/>
                <a:cs typeface="Century Gothic"/>
              </a:rPr>
              <a:t> </a:t>
            </a:r>
            <a:r>
              <a:rPr sz="1200" spc="-10">
                <a:solidFill>
                  <a:srgbClr val="431F20"/>
                </a:solidFill>
                <a:latin typeface="Montserrat" panose="00000500000000000000" pitchFamily="2" charset="0"/>
                <a:cs typeface="Century Gothic"/>
              </a:rPr>
              <a:t>packer,</a:t>
            </a:r>
            <a:r>
              <a:rPr sz="1200" spc="100">
                <a:solidFill>
                  <a:srgbClr val="431F20"/>
                </a:solidFill>
                <a:latin typeface="Montserrat" panose="00000500000000000000" pitchFamily="2" charset="0"/>
                <a:cs typeface="Century Gothic"/>
              </a:rPr>
              <a:t> </a:t>
            </a:r>
            <a:r>
              <a:rPr sz="1200" spc="-35">
                <a:solidFill>
                  <a:srgbClr val="431F20"/>
                </a:solidFill>
                <a:latin typeface="Montserrat" panose="00000500000000000000" pitchFamily="2" charset="0"/>
                <a:cs typeface="Century Gothic"/>
              </a:rPr>
              <a:t>chef,</a:t>
            </a:r>
            <a:r>
              <a:rPr sz="1200" spc="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and</a:t>
            </a:r>
            <a:r>
              <a:rPr sz="1200" spc="5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transport</a:t>
            </a:r>
            <a:r>
              <a:rPr sz="1200" spc="9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truck</a:t>
            </a:r>
            <a:r>
              <a:rPr sz="1200" spc="75">
                <a:solidFill>
                  <a:srgbClr val="431F20"/>
                </a:solidFill>
                <a:latin typeface="Montserrat" panose="00000500000000000000" pitchFamily="2" charset="0"/>
                <a:cs typeface="Century Gothic"/>
              </a:rPr>
              <a:t> </a:t>
            </a:r>
            <a:r>
              <a:rPr sz="1200" spc="-10">
                <a:solidFill>
                  <a:srgbClr val="431F20"/>
                </a:solidFill>
                <a:latin typeface="Montserrat" panose="00000500000000000000" pitchFamily="2" charset="0"/>
                <a:cs typeface="Century Gothic"/>
              </a:rPr>
              <a:t>driver </a:t>
            </a:r>
            <a:r>
              <a:rPr sz="1200">
                <a:solidFill>
                  <a:srgbClr val="431F20"/>
                </a:solidFill>
                <a:latin typeface="Montserrat" panose="00000500000000000000" pitchFamily="2" charset="0"/>
                <a:cs typeface="Century Gothic"/>
              </a:rPr>
              <a:t>play</a:t>
            </a:r>
            <a:r>
              <a:rPr sz="1200" spc="25">
                <a:solidFill>
                  <a:srgbClr val="431F20"/>
                </a:solidFill>
                <a:latin typeface="Montserrat" panose="00000500000000000000" pitchFamily="2" charset="0"/>
                <a:cs typeface="Century Gothic"/>
              </a:rPr>
              <a:t> </a:t>
            </a:r>
            <a:r>
              <a:rPr sz="1200" spc="-130">
                <a:solidFill>
                  <a:srgbClr val="431F20"/>
                </a:solidFill>
                <a:latin typeface="Montserrat" panose="00000500000000000000" pitchFamily="2" charset="0"/>
                <a:cs typeface="Century Gothic"/>
              </a:rPr>
              <a:t>a</a:t>
            </a:r>
            <a:r>
              <a:rPr sz="1200" spc="-3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part</a:t>
            </a:r>
            <a:r>
              <a:rPr sz="1200" spc="40">
                <a:solidFill>
                  <a:srgbClr val="431F20"/>
                </a:solidFill>
                <a:latin typeface="Montserrat" panose="00000500000000000000" pitchFamily="2" charset="0"/>
                <a:cs typeface="Century Gothic"/>
              </a:rPr>
              <a:t> </a:t>
            </a:r>
            <a:r>
              <a:rPr sz="1200" spc="65">
                <a:solidFill>
                  <a:srgbClr val="431F20"/>
                </a:solidFill>
                <a:latin typeface="Montserrat" panose="00000500000000000000" pitchFamily="2" charset="0"/>
                <a:cs typeface="Century Gothic"/>
              </a:rPr>
              <a:t>in</a:t>
            </a:r>
            <a:r>
              <a:rPr sz="1200" spc="1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making</a:t>
            </a:r>
            <a:r>
              <a:rPr sz="1200" spc="5">
                <a:solidFill>
                  <a:srgbClr val="431F20"/>
                </a:solidFill>
                <a:latin typeface="Montserrat" panose="00000500000000000000" pitchFamily="2" charset="0"/>
                <a:cs typeface="Century Gothic"/>
              </a:rPr>
              <a:t> </a:t>
            </a:r>
            <a:r>
              <a:rPr sz="1200" spc="60">
                <a:solidFill>
                  <a:srgbClr val="431F20"/>
                </a:solidFill>
                <a:latin typeface="Montserrat" panose="00000500000000000000" pitchFamily="2" charset="0"/>
                <a:cs typeface="Century Gothic"/>
              </a:rPr>
              <a:t>sure</a:t>
            </a:r>
            <a:r>
              <a:rPr sz="1200" spc="25">
                <a:solidFill>
                  <a:srgbClr val="431F20"/>
                </a:solidFill>
                <a:latin typeface="Montserrat" panose="00000500000000000000" pitchFamily="2" charset="0"/>
                <a:cs typeface="Century Gothic"/>
              </a:rPr>
              <a:t> </a:t>
            </a:r>
            <a:r>
              <a:rPr sz="1200" spc="50">
                <a:solidFill>
                  <a:srgbClr val="431F20"/>
                </a:solidFill>
                <a:latin typeface="Montserrat" panose="00000500000000000000" pitchFamily="2" charset="0"/>
                <a:cs typeface="Century Gothic"/>
              </a:rPr>
              <a:t>your</a:t>
            </a:r>
            <a:r>
              <a:rPr sz="1200" spc="-3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food</a:t>
            </a:r>
            <a:r>
              <a:rPr sz="1200" spc="1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reaches</a:t>
            </a:r>
            <a:r>
              <a:rPr sz="1200" spc="10">
                <a:solidFill>
                  <a:srgbClr val="431F20"/>
                </a:solidFill>
                <a:latin typeface="Montserrat" panose="00000500000000000000" pitchFamily="2" charset="0"/>
                <a:cs typeface="Century Gothic"/>
              </a:rPr>
              <a:t> </a:t>
            </a:r>
            <a:r>
              <a:rPr sz="1200" spc="-20">
                <a:solidFill>
                  <a:srgbClr val="431F20"/>
                </a:solidFill>
                <a:latin typeface="Montserrat" panose="00000500000000000000" pitchFamily="2" charset="0"/>
                <a:cs typeface="Century Gothic"/>
              </a:rPr>
              <a:t>your </a:t>
            </a:r>
            <a:r>
              <a:rPr sz="1200" spc="55">
                <a:solidFill>
                  <a:srgbClr val="431F20"/>
                </a:solidFill>
                <a:latin typeface="Montserrat" panose="00000500000000000000" pitchFamily="2" charset="0"/>
                <a:cs typeface="Century Gothic"/>
              </a:rPr>
              <a:t>fork</a:t>
            </a:r>
            <a:r>
              <a:rPr sz="1200" spc="-20">
                <a:solidFill>
                  <a:srgbClr val="431F20"/>
                </a:solidFill>
                <a:latin typeface="Montserrat" panose="00000500000000000000" pitchFamily="2" charset="0"/>
                <a:cs typeface="Century Gothic"/>
              </a:rPr>
              <a:t> </a:t>
            </a:r>
            <a:r>
              <a:rPr sz="1200" spc="50">
                <a:solidFill>
                  <a:srgbClr val="431F20"/>
                </a:solidFill>
                <a:latin typeface="Montserrat" panose="00000500000000000000" pitchFamily="2" charset="0"/>
                <a:cs typeface="Century Gothic"/>
              </a:rPr>
              <a:t>fresh</a:t>
            </a:r>
            <a:r>
              <a:rPr sz="1200" spc="-30">
                <a:solidFill>
                  <a:srgbClr val="431F20"/>
                </a:solidFill>
                <a:latin typeface="Montserrat" panose="00000500000000000000" pitchFamily="2" charset="0"/>
                <a:cs typeface="Century Gothic"/>
              </a:rPr>
              <a:t> </a:t>
            </a:r>
            <a:r>
              <a:rPr sz="1200" spc="-20">
                <a:solidFill>
                  <a:srgbClr val="431F20"/>
                </a:solidFill>
                <a:latin typeface="Montserrat" panose="00000500000000000000" pitchFamily="2" charset="0"/>
                <a:cs typeface="Century Gothic"/>
              </a:rPr>
              <a:t>and</a:t>
            </a:r>
            <a:r>
              <a:rPr sz="1200" spc="-35">
                <a:solidFill>
                  <a:srgbClr val="431F20"/>
                </a:solidFill>
                <a:latin typeface="Montserrat" panose="00000500000000000000" pitchFamily="2" charset="0"/>
                <a:cs typeface="Century Gothic"/>
              </a:rPr>
              <a:t> </a:t>
            </a:r>
            <a:r>
              <a:rPr sz="1200" spc="-10">
                <a:solidFill>
                  <a:srgbClr val="431F20"/>
                </a:solidFill>
                <a:latin typeface="Montserrat" panose="00000500000000000000" pitchFamily="2" charset="0"/>
                <a:cs typeface="Century Gothic"/>
              </a:rPr>
              <a:t>delicious.</a:t>
            </a:r>
            <a:endParaRPr sz="1200">
              <a:latin typeface="Montserrat" panose="00000500000000000000" pitchFamily="2" charset="0"/>
              <a:cs typeface="Century Gothic"/>
            </a:endParaRPr>
          </a:p>
          <a:p>
            <a:pPr>
              <a:lnSpc>
                <a:spcPct val="100000"/>
              </a:lnSpc>
              <a:spcBef>
                <a:spcPts val="15"/>
              </a:spcBef>
            </a:pPr>
            <a:endParaRPr sz="1200">
              <a:latin typeface="Montserrat" panose="00000500000000000000" pitchFamily="2" charset="0"/>
              <a:cs typeface="Century Gothic"/>
            </a:endParaRPr>
          </a:p>
          <a:p>
            <a:pPr marL="12700">
              <a:lnSpc>
                <a:spcPts val="1435"/>
              </a:lnSpc>
            </a:pPr>
            <a:r>
              <a:rPr sz="1200" spc="50">
                <a:solidFill>
                  <a:srgbClr val="431F20"/>
                </a:solidFill>
                <a:latin typeface="Montserrat" panose="00000500000000000000" pitchFamily="2" charset="0"/>
                <a:cs typeface="Century Gothic"/>
              </a:rPr>
              <a:t>Follow</a:t>
            </a:r>
            <a:r>
              <a:rPr sz="1200" spc="1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along</a:t>
            </a:r>
            <a:r>
              <a:rPr sz="1200" spc="1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as</a:t>
            </a:r>
            <a:r>
              <a:rPr sz="1200" spc="3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we</a:t>
            </a:r>
            <a:r>
              <a:rPr sz="1200" spc="4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share</a:t>
            </a:r>
            <a:r>
              <a:rPr sz="1200" spc="4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more</a:t>
            </a:r>
            <a:r>
              <a:rPr sz="1200" spc="4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about</a:t>
            </a:r>
            <a:r>
              <a:rPr sz="1200" spc="6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who's</a:t>
            </a:r>
            <a:r>
              <a:rPr sz="1200" spc="25">
                <a:solidFill>
                  <a:srgbClr val="431F20"/>
                </a:solidFill>
                <a:latin typeface="Montserrat" panose="00000500000000000000" pitchFamily="2" charset="0"/>
                <a:cs typeface="Century Gothic"/>
              </a:rPr>
              <a:t> </a:t>
            </a:r>
            <a:r>
              <a:rPr sz="1200" spc="-10">
                <a:solidFill>
                  <a:srgbClr val="431F20"/>
                </a:solidFill>
                <a:latin typeface="Montserrat" panose="00000500000000000000" pitchFamily="2" charset="0"/>
                <a:cs typeface="Century Gothic"/>
              </a:rPr>
              <a:t>behind</a:t>
            </a:r>
            <a:endParaRPr sz="1200">
              <a:latin typeface="Montserrat" panose="00000500000000000000" pitchFamily="2" charset="0"/>
              <a:cs typeface="Century Gothic"/>
            </a:endParaRPr>
          </a:p>
          <a:p>
            <a:pPr marL="12700">
              <a:lnSpc>
                <a:spcPts val="1435"/>
              </a:lnSpc>
            </a:pPr>
            <a:r>
              <a:rPr sz="1200" spc="-70">
                <a:solidFill>
                  <a:srgbClr val="431F20"/>
                </a:solidFill>
                <a:latin typeface="Montserrat" panose="00000500000000000000" pitchFamily="2" charset="0"/>
                <a:cs typeface="Century Gothic"/>
              </a:rPr>
              <a:t>Canada’s</a:t>
            </a:r>
            <a:r>
              <a:rPr sz="1200" spc="2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Food</a:t>
            </a:r>
            <a:r>
              <a:rPr sz="1200" spc="25">
                <a:solidFill>
                  <a:srgbClr val="431F20"/>
                </a:solidFill>
                <a:latin typeface="Montserrat" panose="00000500000000000000" pitchFamily="2" charset="0"/>
                <a:cs typeface="Century Gothic"/>
              </a:rPr>
              <a:t> </a:t>
            </a:r>
            <a:r>
              <a:rPr sz="1200" spc="50">
                <a:solidFill>
                  <a:srgbClr val="431F20"/>
                </a:solidFill>
                <a:latin typeface="Montserrat" panose="00000500000000000000" pitchFamily="2" charset="0"/>
                <a:cs typeface="Century Gothic"/>
              </a:rPr>
              <a:t>System.</a:t>
            </a:r>
            <a:r>
              <a:rPr sz="1200" spc="-15">
                <a:solidFill>
                  <a:srgbClr val="431F20"/>
                </a:solidFill>
                <a:latin typeface="Montserrat" panose="00000500000000000000" pitchFamily="2" charset="0"/>
                <a:cs typeface="Century Gothic"/>
              </a:rPr>
              <a:t> </a:t>
            </a:r>
            <a:r>
              <a:rPr sz="1200" spc="35">
                <a:solidFill>
                  <a:srgbClr val="431F20"/>
                </a:solidFill>
                <a:latin typeface="Montserrat" panose="00000500000000000000" pitchFamily="2" charset="0"/>
                <a:cs typeface="Century Gothic"/>
              </a:rPr>
              <a:t>#OurFoodOurFuture</a:t>
            </a:r>
            <a:endParaRPr sz="1200">
              <a:latin typeface="Montserrat" panose="00000500000000000000" pitchFamily="2" charset="0"/>
              <a:cs typeface="Century Gothic"/>
            </a:endParaRPr>
          </a:p>
        </p:txBody>
      </p:sp>
      <p:sp>
        <p:nvSpPr>
          <p:cNvPr id="12" name="object 12"/>
          <p:cNvSpPr txBox="1"/>
          <p:nvPr/>
        </p:nvSpPr>
        <p:spPr>
          <a:xfrm>
            <a:off x="427037" y="3653472"/>
            <a:ext cx="2658110" cy="1670394"/>
          </a:xfrm>
          <a:prstGeom prst="rect">
            <a:avLst/>
          </a:prstGeom>
        </p:spPr>
        <p:txBody>
          <a:bodyPr vert="horz" wrap="square" lIns="0" tIns="12700" rIns="0" bIns="0" rtlCol="0">
            <a:spAutoFit/>
          </a:bodyPr>
          <a:lstStyle/>
          <a:p>
            <a:pPr marL="12700">
              <a:lnSpc>
                <a:spcPct val="100000"/>
              </a:lnSpc>
              <a:spcBef>
                <a:spcPts val="100"/>
              </a:spcBef>
            </a:pPr>
            <a:r>
              <a:rPr sz="1200" b="1" spc="110">
                <a:solidFill>
                  <a:srgbClr val="431F20"/>
                </a:solidFill>
                <a:latin typeface="Montserrat" panose="00000500000000000000" pitchFamily="2" charset="0"/>
                <a:cs typeface="Century Gothic"/>
              </a:rPr>
              <a:t>Text</a:t>
            </a:r>
            <a:r>
              <a:rPr sz="1200" b="1" spc="-25">
                <a:solidFill>
                  <a:srgbClr val="431F20"/>
                </a:solidFill>
                <a:latin typeface="Montserrat" panose="00000500000000000000" pitchFamily="2" charset="0"/>
                <a:cs typeface="Century Gothic"/>
              </a:rPr>
              <a:t> </a:t>
            </a:r>
            <a:r>
              <a:rPr sz="1200" b="1" spc="75">
                <a:solidFill>
                  <a:srgbClr val="431F20"/>
                </a:solidFill>
                <a:latin typeface="Montserrat" panose="00000500000000000000" pitchFamily="2" charset="0"/>
                <a:cs typeface="Century Gothic"/>
              </a:rPr>
              <a:t>on</a:t>
            </a:r>
            <a:r>
              <a:rPr sz="1200" b="1" spc="-35">
                <a:solidFill>
                  <a:srgbClr val="431F20"/>
                </a:solidFill>
                <a:latin typeface="Montserrat" panose="00000500000000000000" pitchFamily="2" charset="0"/>
                <a:cs typeface="Century Gothic"/>
              </a:rPr>
              <a:t> </a:t>
            </a:r>
            <a:r>
              <a:rPr sz="1200" b="1" spc="-10">
                <a:solidFill>
                  <a:srgbClr val="431F20"/>
                </a:solidFill>
                <a:latin typeface="Montserrat" panose="00000500000000000000" pitchFamily="2" charset="0"/>
                <a:cs typeface="Century Gothic"/>
              </a:rPr>
              <a:t>Image:</a:t>
            </a:r>
            <a:endParaRPr sz="1200">
              <a:latin typeface="Montserrat" panose="00000500000000000000" pitchFamily="2" charset="0"/>
              <a:cs typeface="Century Gothic"/>
            </a:endParaRPr>
          </a:p>
          <a:p>
            <a:pPr>
              <a:lnSpc>
                <a:spcPct val="100000"/>
              </a:lnSpc>
              <a:spcBef>
                <a:spcPts val="20"/>
              </a:spcBef>
            </a:pPr>
            <a:endParaRPr sz="1200">
              <a:latin typeface="Montserrat" panose="00000500000000000000" pitchFamily="2" charset="0"/>
              <a:cs typeface="Century Gothic"/>
            </a:endParaRPr>
          </a:p>
          <a:p>
            <a:pPr marL="12700">
              <a:lnSpc>
                <a:spcPct val="100000"/>
              </a:lnSpc>
            </a:pPr>
            <a:r>
              <a:rPr sz="1200" b="1" spc="55">
                <a:solidFill>
                  <a:srgbClr val="431F20"/>
                </a:solidFill>
                <a:latin typeface="Montserrat" panose="00000500000000000000" pitchFamily="2" charset="0"/>
                <a:cs typeface="Century Gothic"/>
              </a:rPr>
              <a:t>Feeding</a:t>
            </a:r>
            <a:r>
              <a:rPr sz="1200" b="1" spc="65">
                <a:solidFill>
                  <a:srgbClr val="431F20"/>
                </a:solidFill>
                <a:latin typeface="Montserrat" panose="00000500000000000000" pitchFamily="2" charset="0"/>
                <a:cs typeface="Century Gothic"/>
              </a:rPr>
              <a:t> </a:t>
            </a:r>
            <a:r>
              <a:rPr sz="1200" b="1">
                <a:solidFill>
                  <a:srgbClr val="431F20"/>
                </a:solidFill>
                <a:latin typeface="Montserrat" panose="00000500000000000000" pitchFamily="2" charset="0"/>
                <a:cs typeface="Century Gothic"/>
              </a:rPr>
              <a:t>you</a:t>
            </a:r>
            <a:r>
              <a:rPr sz="1200" b="1" spc="90">
                <a:solidFill>
                  <a:srgbClr val="431F20"/>
                </a:solidFill>
                <a:latin typeface="Montserrat" panose="00000500000000000000" pitchFamily="2" charset="0"/>
                <a:cs typeface="Century Gothic"/>
              </a:rPr>
              <a:t> </a:t>
            </a:r>
            <a:r>
              <a:rPr sz="1200" b="1" spc="85">
                <a:solidFill>
                  <a:srgbClr val="431F20"/>
                </a:solidFill>
                <a:latin typeface="Montserrat" panose="00000500000000000000" pitchFamily="2" charset="0"/>
                <a:cs typeface="Century Gothic"/>
              </a:rPr>
              <a:t>from</a:t>
            </a:r>
            <a:r>
              <a:rPr sz="1200" b="1" spc="20">
                <a:solidFill>
                  <a:srgbClr val="431F20"/>
                </a:solidFill>
                <a:latin typeface="Montserrat" panose="00000500000000000000" pitchFamily="2" charset="0"/>
                <a:cs typeface="Century Gothic"/>
              </a:rPr>
              <a:t> </a:t>
            </a:r>
            <a:r>
              <a:rPr sz="1200" b="1" spc="65">
                <a:solidFill>
                  <a:srgbClr val="431F20"/>
                </a:solidFill>
                <a:latin typeface="Montserrat" panose="00000500000000000000" pitchFamily="2" charset="0"/>
                <a:cs typeface="Century Gothic"/>
              </a:rPr>
              <a:t>far</a:t>
            </a:r>
            <a:r>
              <a:rPr sz="1200" b="1" spc="95">
                <a:solidFill>
                  <a:srgbClr val="431F20"/>
                </a:solidFill>
                <a:latin typeface="Montserrat" panose="00000500000000000000" pitchFamily="2" charset="0"/>
                <a:cs typeface="Century Gothic"/>
              </a:rPr>
              <a:t> </a:t>
            </a:r>
            <a:r>
              <a:rPr sz="1200" b="1">
                <a:solidFill>
                  <a:srgbClr val="431F20"/>
                </a:solidFill>
                <a:latin typeface="Montserrat" panose="00000500000000000000" pitchFamily="2" charset="0"/>
                <a:cs typeface="Century Gothic"/>
              </a:rPr>
              <a:t>and</a:t>
            </a:r>
            <a:r>
              <a:rPr sz="1200" b="1" spc="-5">
                <a:solidFill>
                  <a:srgbClr val="431F20"/>
                </a:solidFill>
                <a:latin typeface="Montserrat" panose="00000500000000000000" pitchFamily="2" charset="0"/>
                <a:cs typeface="Century Gothic"/>
              </a:rPr>
              <a:t> </a:t>
            </a:r>
            <a:r>
              <a:rPr sz="1200" b="1" spc="-20">
                <a:solidFill>
                  <a:srgbClr val="431F20"/>
                </a:solidFill>
                <a:latin typeface="Montserrat" panose="00000500000000000000" pitchFamily="2" charset="0"/>
                <a:cs typeface="Century Gothic"/>
              </a:rPr>
              <a:t>wide.</a:t>
            </a:r>
            <a:endParaRPr sz="1200">
              <a:latin typeface="Montserrat" panose="00000500000000000000" pitchFamily="2" charset="0"/>
              <a:cs typeface="Century Gothic"/>
            </a:endParaRPr>
          </a:p>
          <a:p>
            <a:pPr marL="12700" marR="5080">
              <a:lnSpc>
                <a:spcPct val="100899"/>
              </a:lnSpc>
              <a:spcBef>
                <a:spcPts val="1400"/>
              </a:spcBef>
            </a:pPr>
            <a:r>
              <a:rPr sz="1200">
                <a:solidFill>
                  <a:srgbClr val="431F20"/>
                </a:solidFill>
                <a:latin typeface="Montserrat" panose="00000500000000000000" pitchFamily="2" charset="0"/>
                <a:cs typeface="Century Gothic"/>
              </a:rPr>
              <a:t>Growers,</a:t>
            </a:r>
            <a:r>
              <a:rPr sz="1200" spc="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ranchers,</a:t>
            </a:r>
            <a:r>
              <a:rPr sz="1200" spc="110">
                <a:solidFill>
                  <a:srgbClr val="431F20"/>
                </a:solidFill>
                <a:latin typeface="Montserrat" panose="00000500000000000000" pitchFamily="2" charset="0"/>
                <a:cs typeface="Century Gothic"/>
              </a:rPr>
              <a:t> </a:t>
            </a:r>
            <a:r>
              <a:rPr sz="1200" spc="-10">
                <a:solidFill>
                  <a:srgbClr val="431F20"/>
                </a:solidFill>
                <a:latin typeface="Montserrat" panose="00000500000000000000" pitchFamily="2" charset="0"/>
                <a:cs typeface="Century Gothic"/>
              </a:rPr>
              <a:t>producers </a:t>
            </a:r>
            <a:r>
              <a:rPr sz="1200">
                <a:solidFill>
                  <a:srgbClr val="431F20"/>
                </a:solidFill>
                <a:latin typeface="Montserrat" panose="00000500000000000000" pitchFamily="2" charset="0"/>
                <a:cs typeface="Century Gothic"/>
              </a:rPr>
              <a:t>Transportation</a:t>
            </a:r>
            <a:r>
              <a:rPr sz="1200" spc="235">
                <a:solidFill>
                  <a:srgbClr val="431F20"/>
                </a:solidFill>
                <a:latin typeface="Montserrat" panose="00000500000000000000" pitchFamily="2" charset="0"/>
                <a:cs typeface="Century Gothic"/>
              </a:rPr>
              <a:t> </a:t>
            </a:r>
            <a:r>
              <a:rPr sz="1200" spc="-20">
                <a:solidFill>
                  <a:srgbClr val="431F20"/>
                </a:solidFill>
                <a:latin typeface="Montserrat" panose="00000500000000000000" pitchFamily="2" charset="0"/>
                <a:cs typeface="Century Gothic"/>
              </a:rPr>
              <a:t>and</a:t>
            </a:r>
            <a:r>
              <a:rPr sz="1200" spc="235">
                <a:solidFill>
                  <a:srgbClr val="431F20"/>
                </a:solidFill>
                <a:latin typeface="Montserrat" panose="00000500000000000000" pitchFamily="2" charset="0"/>
                <a:cs typeface="Century Gothic"/>
              </a:rPr>
              <a:t> </a:t>
            </a:r>
            <a:r>
              <a:rPr sz="1200" spc="50">
                <a:solidFill>
                  <a:srgbClr val="431F20"/>
                </a:solidFill>
                <a:latin typeface="Montserrat" panose="00000500000000000000" pitchFamily="2" charset="0"/>
                <a:cs typeface="Century Gothic"/>
              </a:rPr>
              <a:t>distribution </a:t>
            </a:r>
            <a:r>
              <a:rPr sz="1200" spc="10">
                <a:solidFill>
                  <a:srgbClr val="431F20"/>
                </a:solidFill>
                <a:latin typeface="Montserrat" panose="00000500000000000000" pitchFamily="2" charset="0"/>
                <a:cs typeface="Century Gothic"/>
              </a:rPr>
              <a:t>Testing,</a:t>
            </a:r>
            <a:r>
              <a:rPr sz="1200" spc="225">
                <a:solidFill>
                  <a:srgbClr val="431F20"/>
                </a:solidFill>
                <a:latin typeface="Montserrat" panose="00000500000000000000" pitchFamily="2" charset="0"/>
                <a:cs typeface="Century Gothic"/>
              </a:rPr>
              <a:t> </a:t>
            </a:r>
            <a:r>
              <a:rPr sz="1200" spc="10">
                <a:solidFill>
                  <a:srgbClr val="431F20"/>
                </a:solidFill>
                <a:latin typeface="Montserrat" panose="00000500000000000000" pitchFamily="2" charset="0"/>
                <a:cs typeface="Century Gothic"/>
              </a:rPr>
              <a:t>processing,</a:t>
            </a:r>
            <a:r>
              <a:rPr sz="1200" spc="114">
                <a:solidFill>
                  <a:srgbClr val="431F20"/>
                </a:solidFill>
                <a:latin typeface="Montserrat" panose="00000500000000000000" pitchFamily="2" charset="0"/>
                <a:cs typeface="Century Gothic"/>
              </a:rPr>
              <a:t> </a:t>
            </a:r>
            <a:r>
              <a:rPr sz="1200" spc="10">
                <a:solidFill>
                  <a:srgbClr val="431F20"/>
                </a:solidFill>
                <a:latin typeface="Montserrat" panose="00000500000000000000" pitchFamily="2" charset="0"/>
                <a:cs typeface="Century Gothic"/>
              </a:rPr>
              <a:t>import,</a:t>
            </a:r>
            <a:r>
              <a:rPr sz="1200" spc="229">
                <a:solidFill>
                  <a:srgbClr val="431F20"/>
                </a:solidFill>
                <a:latin typeface="Montserrat" panose="00000500000000000000" pitchFamily="2" charset="0"/>
                <a:cs typeface="Century Gothic"/>
              </a:rPr>
              <a:t> </a:t>
            </a:r>
            <a:r>
              <a:rPr sz="1200" spc="-10">
                <a:solidFill>
                  <a:srgbClr val="431F20"/>
                </a:solidFill>
                <a:latin typeface="Montserrat" panose="00000500000000000000" pitchFamily="2" charset="0"/>
                <a:cs typeface="Century Gothic"/>
              </a:rPr>
              <a:t>export </a:t>
            </a:r>
            <a:r>
              <a:rPr sz="1200">
                <a:solidFill>
                  <a:srgbClr val="431F20"/>
                </a:solidFill>
                <a:latin typeface="Montserrat" panose="00000500000000000000" pitchFamily="2" charset="0"/>
                <a:cs typeface="Century Gothic"/>
              </a:rPr>
              <a:t>Food</a:t>
            </a:r>
            <a:r>
              <a:rPr sz="1200" spc="25">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service</a:t>
            </a:r>
            <a:r>
              <a:rPr sz="1200" spc="50">
                <a:solidFill>
                  <a:srgbClr val="431F20"/>
                </a:solidFill>
                <a:latin typeface="Montserrat" panose="00000500000000000000" pitchFamily="2" charset="0"/>
                <a:cs typeface="Century Gothic"/>
              </a:rPr>
              <a:t> </a:t>
            </a:r>
            <a:r>
              <a:rPr sz="1200" spc="-20">
                <a:solidFill>
                  <a:srgbClr val="431F20"/>
                </a:solidFill>
                <a:latin typeface="Montserrat" panose="00000500000000000000" pitchFamily="2" charset="0"/>
                <a:cs typeface="Century Gothic"/>
              </a:rPr>
              <a:t>and</a:t>
            </a:r>
            <a:r>
              <a:rPr sz="1200" spc="30">
                <a:solidFill>
                  <a:srgbClr val="431F20"/>
                </a:solidFill>
                <a:latin typeface="Montserrat" panose="00000500000000000000" pitchFamily="2" charset="0"/>
                <a:cs typeface="Century Gothic"/>
              </a:rPr>
              <a:t> </a:t>
            </a:r>
            <a:r>
              <a:rPr sz="1200">
                <a:solidFill>
                  <a:srgbClr val="431F20"/>
                </a:solidFill>
                <a:latin typeface="Montserrat" panose="00000500000000000000" pitchFamily="2" charset="0"/>
                <a:cs typeface="Century Gothic"/>
              </a:rPr>
              <a:t>grocery</a:t>
            </a:r>
            <a:r>
              <a:rPr sz="1200" spc="-40">
                <a:solidFill>
                  <a:srgbClr val="431F20"/>
                </a:solidFill>
                <a:latin typeface="Montserrat" panose="00000500000000000000" pitchFamily="2" charset="0"/>
                <a:cs typeface="Century Gothic"/>
              </a:rPr>
              <a:t> </a:t>
            </a:r>
            <a:r>
              <a:rPr sz="1200" spc="-10">
                <a:solidFill>
                  <a:srgbClr val="431F20"/>
                </a:solidFill>
                <a:latin typeface="Montserrat" panose="00000500000000000000" pitchFamily="2" charset="0"/>
                <a:cs typeface="Century Gothic"/>
              </a:rPr>
              <a:t>retailers</a:t>
            </a:r>
            <a:endParaRPr sz="1200">
              <a:latin typeface="Montserrat" panose="00000500000000000000" pitchFamily="2" charset="0"/>
              <a:cs typeface="Century Gothic"/>
            </a:endParaRPr>
          </a:p>
        </p:txBody>
      </p:sp>
      <p:grpSp>
        <p:nvGrpSpPr>
          <p:cNvPr id="3" name="Group 2">
            <a:extLst>
              <a:ext uri="{FF2B5EF4-FFF2-40B4-BE49-F238E27FC236}">
                <a16:creationId xmlns:a16="http://schemas.microsoft.com/office/drawing/2014/main" id="{1D220E43-2623-0A29-D6C0-5744A95CE2F2}"/>
              </a:ext>
            </a:extLst>
          </p:cNvPr>
          <p:cNvGrpSpPr/>
          <p:nvPr/>
        </p:nvGrpSpPr>
        <p:grpSpPr>
          <a:xfrm>
            <a:off x="6575319" y="1121406"/>
            <a:ext cx="4035276" cy="5727065"/>
            <a:chOff x="6575319" y="1121406"/>
            <a:chExt cx="4035276" cy="5727065"/>
          </a:xfrm>
        </p:grpSpPr>
        <p:pic>
          <p:nvPicPr>
            <p:cNvPr id="16" name="Picture 15">
              <a:extLst>
                <a:ext uri="{FF2B5EF4-FFF2-40B4-BE49-F238E27FC236}">
                  <a16:creationId xmlns:a16="http://schemas.microsoft.com/office/drawing/2014/main" id="{30969D29-F08D-B52E-FB1C-312A5DDD0D1A}"/>
                </a:ext>
              </a:extLst>
            </p:cNvPr>
            <p:cNvPicPr/>
            <p:nvPr/>
          </p:nvPicPr>
          <p:blipFill>
            <a:blip r:embed="rId4"/>
            <a:srcRect/>
            <a:stretch/>
          </p:blipFill>
          <p:spPr>
            <a:xfrm>
              <a:off x="6575319" y="1121406"/>
              <a:ext cx="4035276" cy="5727065"/>
            </a:xfrm>
            <a:prstGeom prst="rect">
              <a:avLst/>
            </a:prstGeom>
          </p:spPr>
        </p:pic>
        <p:sp>
          <p:nvSpPr>
            <p:cNvPr id="17" name="object 8">
              <a:extLst>
                <a:ext uri="{FF2B5EF4-FFF2-40B4-BE49-F238E27FC236}">
                  <a16:creationId xmlns:a16="http://schemas.microsoft.com/office/drawing/2014/main" id="{9BFBCE32-9CFA-272B-FCE5-55335534E179}"/>
                </a:ext>
              </a:extLst>
            </p:cNvPr>
            <p:cNvSpPr txBox="1"/>
            <p:nvPr/>
          </p:nvSpPr>
          <p:spPr>
            <a:xfrm>
              <a:off x="6964933" y="6180137"/>
              <a:ext cx="3228340" cy="508473"/>
            </a:xfrm>
            <a:prstGeom prst="rect">
              <a:avLst/>
            </a:prstGeom>
          </p:spPr>
          <p:txBody>
            <a:bodyPr vert="horz" wrap="square" lIns="0" tIns="15875" rIns="0" bIns="0" rtlCol="0">
              <a:spAutoFit/>
            </a:bodyPr>
            <a:lstStyle/>
            <a:p>
              <a:pPr marL="12700" marR="5080">
                <a:lnSpc>
                  <a:spcPct val="99700"/>
                </a:lnSpc>
                <a:spcBef>
                  <a:spcPts val="125"/>
                </a:spcBef>
                <a:tabLst>
                  <a:tab pos="2041525" algn="l"/>
                </a:tabLst>
              </a:pPr>
              <a:r>
                <a:rPr sz="800" dirty="0">
                  <a:solidFill>
                    <a:srgbClr val="431F20"/>
                  </a:solidFill>
                  <a:latin typeface="Calibri" panose="020F0502020204030204" pitchFamily="34" charset="0"/>
                  <a:cs typeface="Calibri" panose="020F0502020204030204" pitchFamily="34" charset="0"/>
                </a:rPr>
                <a:t>From midnight snacks to picnics in the park, Canada’s Food System is behind every bite! Every farmer, food packer, chef, and transport truck driver play a part in making sure your food reaches your fork fresh and delicious.</a:t>
              </a:r>
              <a:r>
                <a:rPr lang="en-CA" sz="800" dirty="0">
                  <a:solidFill>
                    <a:srgbClr val="431F20"/>
                  </a:solidFill>
                  <a:latin typeface="Calibri" panose="020F0502020204030204" pitchFamily="34" charset="0"/>
                  <a:cs typeface="Calibri" panose="020F0502020204030204" pitchFamily="34" charset="0"/>
                </a:rPr>
                <a:t> </a:t>
              </a:r>
              <a:br>
                <a:rPr lang="en-CA" sz="800" dirty="0">
                  <a:solidFill>
                    <a:srgbClr val="431F20"/>
                  </a:solidFill>
                  <a:latin typeface="Calibri" panose="020F0502020204030204" pitchFamily="34" charset="0"/>
                  <a:cs typeface="Calibri" panose="020F0502020204030204" pitchFamily="34" charset="0"/>
                </a:rPr>
              </a:br>
              <a:r>
                <a:rPr sz="800" dirty="0">
                  <a:solidFill>
                    <a:srgbClr val="431F20"/>
                  </a:solidFill>
                  <a:latin typeface="Calibri" panose="020F0502020204030204" pitchFamily="34" charset="0"/>
                  <a:cs typeface="Calibri" panose="020F0502020204030204" pitchFamily="34" charset="0"/>
                </a:rPr>
                <a:t>Follow along as we share more about who's behind Canada’s Food System.</a:t>
              </a:r>
              <a:endParaRPr sz="800" dirty="0">
                <a:latin typeface="Calibri" panose="020F0502020204030204" pitchFamily="34" charset="0"/>
                <a:cs typeface="Calibri" panose="020F0502020204030204" pitchFamily="34" charset="0"/>
              </a:endParaRPr>
            </a:p>
          </p:txBody>
        </p:sp>
        <p:pic>
          <p:nvPicPr>
            <p:cNvPr id="18" name="object 10">
              <a:extLst>
                <a:ext uri="{FF2B5EF4-FFF2-40B4-BE49-F238E27FC236}">
                  <a16:creationId xmlns:a16="http://schemas.microsoft.com/office/drawing/2014/main" id="{03F165C8-F672-2474-5653-DA4B05ED279A}"/>
                </a:ext>
              </a:extLst>
            </p:cNvPr>
            <p:cNvPicPr/>
            <p:nvPr/>
          </p:nvPicPr>
          <p:blipFill>
            <a:blip r:embed="rId3" cstate="print"/>
            <a:stretch>
              <a:fillRect/>
            </a:stretch>
          </p:blipFill>
          <p:spPr>
            <a:xfrm>
              <a:off x="9694249" y="6401371"/>
              <a:ext cx="260999" cy="223264"/>
            </a:xfrm>
            <a:prstGeom prst="rect">
              <a:avLst/>
            </a:prstGeom>
          </p:spPr>
        </p:pic>
      </p:grpSp>
    </p:spTree>
    <p:extLst>
      <p:ext uri="{BB962C8B-B14F-4D97-AF65-F5344CB8AC3E}">
        <p14:creationId xmlns:p14="http://schemas.microsoft.com/office/powerpoint/2010/main" val="2974399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7999"/>
          </a:xfrm>
          <a:prstGeom prst="rect">
            <a:avLst/>
          </a:prstGeom>
        </p:spPr>
      </p:pic>
      <p:sp>
        <p:nvSpPr>
          <p:cNvPr id="3" name="object 3"/>
          <p:cNvSpPr txBox="1"/>
          <p:nvPr/>
        </p:nvSpPr>
        <p:spPr>
          <a:xfrm>
            <a:off x="646320" y="1608881"/>
            <a:ext cx="5920740" cy="4786247"/>
          </a:xfrm>
          <a:prstGeom prst="rect">
            <a:avLst/>
          </a:prstGeom>
        </p:spPr>
        <p:txBody>
          <a:bodyPr vert="horz" wrap="square" lIns="0" tIns="12700" rIns="0" bIns="0" rtlCol="0">
            <a:spAutoFit/>
          </a:bodyPr>
          <a:lstStyle/>
          <a:p>
            <a:pPr marL="12700" marR="115570">
              <a:lnSpc>
                <a:spcPct val="103499"/>
              </a:lnSpc>
              <a:spcBef>
                <a:spcPts val="2235"/>
              </a:spcBef>
            </a:pPr>
            <a:r>
              <a:rPr lang="en-CA" sz="1250" dirty="0">
                <a:solidFill>
                  <a:srgbClr val="F5F0F0"/>
                </a:solidFill>
                <a:latin typeface="Montserrat" panose="00000500000000000000" pitchFamily="2" charset="0"/>
                <a:cs typeface="Century Gothic"/>
              </a:rPr>
              <a:t>Canadians</a:t>
            </a:r>
            <a:r>
              <a:rPr lang="en-CA" sz="1250" spc="15" dirty="0">
                <a:solidFill>
                  <a:srgbClr val="F5F0F0"/>
                </a:solidFill>
                <a:latin typeface="Montserrat" panose="00000500000000000000" pitchFamily="2" charset="0"/>
                <a:cs typeface="Century Gothic"/>
              </a:rPr>
              <a:t> </a:t>
            </a:r>
            <a:r>
              <a:rPr lang="en-CA" sz="1250" dirty="0">
                <a:solidFill>
                  <a:srgbClr val="F5F0F0"/>
                </a:solidFill>
                <a:latin typeface="Montserrat" panose="00000500000000000000" pitchFamily="2" charset="0"/>
                <a:cs typeface="Century Gothic"/>
              </a:rPr>
              <a:t>are</a:t>
            </a:r>
            <a:r>
              <a:rPr lang="en-CA" sz="1250" spc="20" dirty="0">
                <a:solidFill>
                  <a:srgbClr val="F5F0F0"/>
                </a:solidFill>
                <a:latin typeface="Montserrat" panose="00000500000000000000" pitchFamily="2" charset="0"/>
                <a:cs typeface="Century Gothic"/>
              </a:rPr>
              <a:t> </a:t>
            </a:r>
            <a:r>
              <a:rPr lang="en-CA" sz="1250" dirty="0">
                <a:solidFill>
                  <a:srgbClr val="F5F0F0"/>
                </a:solidFill>
                <a:latin typeface="Montserrat" panose="00000500000000000000" pitchFamily="2" charset="0"/>
                <a:cs typeface="Century Gothic"/>
              </a:rPr>
              <a:t>already</a:t>
            </a:r>
            <a:r>
              <a:rPr lang="en-CA" sz="1250" spc="-50" dirty="0">
                <a:solidFill>
                  <a:srgbClr val="F5F0F0"/>
                </a:solidFill>
                <a:latin typeface="Montserrat" panose="00000500000000000000" pitchFamily="2" charset="0"/>
                <a:cs typeface="Century Gothic"/>
              </a:rPr>
              <a:t> </a:t>
            </a:r>
            <a:r>
              <a:rPr lang="en-CA" sz="1250" spc="85" dirty="0">
                <a:solidFill>
                  <a:srgbClr val="F5F0F0"/>
                </a:solidFill>
                <a:latin typeface="Montserrat" panose="00000500000000000000" pitchFamily="2" charset="0"/>
                <a:cs typeface="Century Gothic"/>
              </a:rPr>
              <a:t>showing</a:t>
            </a:r>
            <a:r>
              <a:rPr lang="en-CA" sz="1250" spc="-15" dirty="0">
                <a:solidFill>
                  <a:srgbClr val="F5F0F0"/>
                </a:solidFill>
                <a:latin typeface="Montserrat" panose="00000500000000000000" pitchFamily="2" charset="0"/>
                <a:cs typeface="Century Gothic"/>
              </a:rPr>
              <a:t> </a:t>
            </a:r>
            <a:r>
              <a:rPr lang="en-CA" sz="1250" spc="70" dirty="0">
                <a:solidFill>
                  <a:srgbClr val="F5F0F0"/>
                </a:solidFill>
                <a:latin typeface="Montserrat" panose="00000500000000000000" pitchFamily="2" charset="0"/>
                <a:cs typeface="Century Gothic"/>
              </a:rPr>
              <a:t>up</a:t>
            </a:r>
            <a:r>
              <a:rPr lang="en-CA" sz="1250" dirty="0">
                <a:solidFill>
                  <a:srgbClr val="F5F0F0"/>
                </a:solidFill>
                <a:latin typeface="Montserrat" panose="00000500000000000000" pitchFamily="2" charset="0"/>
                <a:cs typeface="Century Gothic"/>
              </a:rPr>
              <a:t> </a:t>
            </a:r>
            <a:r>
              <a:rPr lang="en-CA" sz="1250" spc="65" dirty="0">
                <a:solidFill>
                  <a:srgbClr val="F5F0F0"/>
                </a:solidFill>
                <a:latin typeface="Montserrat" panose="00000500000000000000" pitchFamily="2" charset="0"/>
                <a:cs typeface="Century Gothic"/>
              </a:rPr>
              <a:t>for</a:t>
            </a:r>
            <a:r>
              <a:rPr lang="en-CA" sz="1250" spc="-20" dirty="0">
                <a:solidFill>
                  <a:srgbClr val="F5F0F0"/>
                </a:solidFill>
                <a:latin typeface="Montserrat" panose="00000500000000000000" pitchFamily="2" charset="0"/>
                <a:cs typeface="Century Gothic"/>
              </a:rPr>
              <a:t> </a:t>
            </a:r>
            <a:r>
              <a:rPr lang="en-CA" sz="1250" dirty="0">
                <a:solidFill>
                  <a:srgbClr val="F5F0F0"/>
                </a:solidFill>
                <a:latin typeface="Montserrat" panose="00000500000000000000" pitchFamily="2" charset="0"/>
                <a:cs typeface="Century Gothic"/>
              </a:rPr>
              <a:t>Canada's</a:t>
            </a:r>
            <a:r>
              <a:rPr lang="en-CA" sz="1250" spc="20" dirty="0">
                <a:solidFill>
                  <a:srgbClr val="F5F0F0"/>
                </a:solidFill>
                <a:latin typeface="Montserrat" panose="00000500000000000000" pitchFamily="2" charset="0"/>
                <a:cs typeface="Century Gothic"/>
              </a:rPr>
              <a:t> </a:t>
            </a:r>
            <a:r>
              <a:rPr lang="en-CA" sz="1250" spc="55" dirty="0">
                <a:solidFill>
                  <a:srgbClr val="F5F0F0"/>
                </a:solidFill>
                <a:latin typeface="Montserrat" panose="00000500000000000000" pitchFamily="2" charset="0"/>
                <a:cs typeface="Century Gothic"/>
              </a:rPr>
              <a:t>Food</a:t>
            </a:r>
            <a:r>
              <a:rPr lang="en-CA" sz="1250" spc="-5" dirty="0">
                <a:solidFill>
                  <a:srgbClr val="F5F0F0"/>
                </a:solidFill>
                <a:latin typeface="Montserrat" panose="00000500000000000000" pitchFamily="2" charset="0"/>
                <a:cs typeface="Century Gothic"/>
              </a:rPr>
              <a:t> </a:t>
            </a:r>
            <a:r>
              <a:rPr lang="en-CA" sz="1250" spc="95" dirty="0">
                <a:solidFill>
                  <a:srgbClr val="F5F0F0"/>
                </a:solidFill>
                <a:latin typeface="Montserrat" panose="00000500000000000000" pitchFamily="2" charset="0"/>
                <a:cs typeface="Century Gothic"/>
              </a:rPr>
              <a:t>System</a:t>
            </a:r>
            <a:r>
              <a:rPr lang="en-CA" sz="1250" spc="-45" dirty="0">
                <a:solidFill>
                  <a:srgbClr val="F5F0F0"/>
                </a:solidFill>
                <a:latin typeface="Montserrat" panose="00000500000000000000" pitchFamily="2" charset="0"/>
                <a:cs typeface="Century Gothic"/>
              </a:rPr>
              <a:t> </a:t>
            </a:r>
            <a:r>
              <a:rPr lang="en-CA" sz="1250" dirty="0">
                <a:solidFill>
                  <a:srgbClr val="F5F0F0"/>
                </a:solidFill>
                <a:latin typeface="Montserrat" panose="00000500000000000000" pitchFamily="2" charset="0"/>
                <a:cs typeface="Century Gothic"/>
              </a:rPr>
              <a:t>–</a:t>
            </a:r>
            <a:r>
              <a:rPr lang="en-CA" sz="1250" spc="15" dirty="0">
                <a:solidFill>
                  <a:srgbClr val="F5F0F0"/>
                </a:solidFill>
                <a:latin typeface="Montserrat" panose="00000500000000000000" pitchFamily="2" charset="0"/>
                <a:cs typeface="Century Gothic"/>
              </a:rPr>
              <a:t> </a:t>
            </a:r>
            <a:r>
              <a:rPr lang="en-CA" sz="1250" spc="-25" dirty="0">
                <a:solidFill>
                  <a:srgbClr val="F5F0F0"/>
                </a:solidFill>
                <a:latin typeface="Montserrat" panose="00000500000000000000" pitchFamily="2" charset="0"/>
                <a:cs typeface="Century Gothic"/>
              </a:rPr>
              <a:t>and </a:t>
            </a:r>
            <a:r>
              <a:rPr lang="en-CA" sz="1250" spc="100" dirty="0">
                <a:solidFill>
                  <a:srgbClr val="F5F0F0"/>
                </a:solidFill>
                <a:latin typeface="Montserrat" panose="00000500000000000000" pitchFamily="2" charset="0"/>
                <a:cs typeface="Century Gothic"/>
              </a:rPr>
              <a:t>with</a:t>
            </a:r>
            <a:r>
              <a:rPr lang="en-CA" sz="1250" spc="20" dirty="0">
                <a:solidFill>
                  <a:srgbClr val="F5F0F0"/>
                </a:solidFill>
                <a:latin typeface="Montserrat" panose="00000500000000000000" pitchFamily="2" charset="0"/>
                <a:cs typeface="Century Gothic"/>
              </a:rPr>
              <a:t> </a:t>
            </a:r>
            <a:r>
              <a:rPr lang="en-CA" sz="1250" dirty="0">
                <a:solidFill>
                  <a:srgbClr val="F5F0F0"/>
                </a:solidFill>
                <a:latin typeface="Montserrat" panose="00000500000000000000" pitchFamily="2" charset="0"/>
                <a:cs typeface="Century Gothic"/>
              </a:rPr>
              <a:t>a</a:t>
            </a:r>
            <a:r>
              <a:rPr lang="en-CA" sz="1250" spc="70" dirty="0">
                <a:solidFill>
                  <a:srgbClr val="F5F0F0"/>
                </a:solidFill>
                <a:latin typeface="Montserrat" panose="00000500000000000000" pitchFamily="2" charset="0"/>
                <a:cs typeface="Century Gothic"/>
              </a:rPr>
              <a:t> </a:t>
            </a:r>
            <a:r>
              <a:rPr lang="en-CA" sz="1250" dirty="0">
                <a:solidFill>
                  <a:srgbClr val="F5F0F0"/>
                </a:solidFill>
                <a:latin typeface="Montserrat" panose="00000500000000000000" pitchFamily="2" charset="0"/>
                <a:cs typeface="Century Gothic"/>
              </a:rPr>
              <a:t>draw</a:t>
            </a:r>
            <a:r>
              <a:rPr lang="en-CA" sz="1250" spc="70" dirty="0">
                <a:solidFill>
                  <a:srgbClr val="F5F0F0"/>
                </a:solidFill>
                <a:latin typeface="Montserrat" panose="00000500000000000000" pitchFamily="2" charset="0"/>
                <a:cs typeface="Century Gothic"/>
              </a:rPr>
              <a:t> </a:t>
            </a:r>
            <a:r>
              <a:rPr lang="en-CA" sz="1250" dirty="0">
                <a:solidFill>
                  <a:srgbClr val="F5F0F0"/>
                </a:solidFill>
                <a:latin typeface="Montserrat" panose="00000500000000000000" pitchFamily="2" charset="0"/>
                <a:cs typeface="Century Gothic"/>
              </a:rPr>
              <a:t>rooted</a:t>
            </a:r>
            <a:r>
              <a:rPr lang="en-CA" sz="1250" spc="25" dirty="0">
                <a:solidFill>
                  <a:srgbClr val="F5F0F0"/>
                </a:solidFill>
                <a:latin typeface="Montserrat" panose="00000500000000000000" pitchFamily="2" charset="0"/>
                <a:cs typeface="Century Gothic"/>
              </a:rPr>
              <a:t> </a:t>
            </a:r>
            <a:r>
              <a:rPr lang="en-CA" sz="1250" spc="110" dirty="0">
                <a:solidFill>
                  <a:srgbClr val="F5F0F0"/>
                </a:solidFill>
                <a:latin typeface="Montserrat" panose="00000500000000000000" pitchFamily="2" charset="0"/>
                <a:cs typeface="Century Gothic"/>
              </a:rPr>
              <a:t>in</a:t>
            </a:r>
            <a:r>
              <a:rPr lang="en-CA" sz="1250" spc="30" dirty="0">
                <a:solidFill>
                  <a:srgbClr val="F5F0F0"/>
                </a:solidFill>
                <a:latin typeface="Montserrat" panose="00000500000000000000" pitchFamily="2" charset="0"/>
                <a:cs typeface="Century Gothic"/>
              </a:rPr>
              <a:t> </a:t>
            </a:r>
            <a:r>
              <a:rPr lang="en-CA" sz="1250" dirty="0">
                <a:solidFill>
                  <a:srgbClr val="F5F0F0"/>
                </a:solidFill>
                <a:latin typeface="Montserrat" panose="00000500000000000000" pitchFamily="2" charset="0"/>
                <a:cs typeface="Century Gothic"/>
              </a:rPr>
              <a:t>audience</a:t>
            </a:r>
            <a:r>
              <a:rPr lang="en-CA" sz="1250" spc="45" dirty="0">
                <a:solidFill>
                  <a:srgbClr val="F5F0F0"/>
                </a:solidFill>
                <a:latin typeface="Montserrat" panose="00000500000000000000" pitchFamily="2" charset="0"/>
                <a:cs typeface="Century Gothic"/>
              </a:rPr>
              <a:t> engagement</a:t>
            </a:r>
            <a:r>
              <a:rPr lang="en-CA" sz="1250" spc="-5" dirty="0">
                <a:solidFill>
                  <a:srgbClr val="F5F0F0"/>
                </a:solidFill>
                <a:latin typeface="Montserrat" panose="00000500000000000000" pitchFamily="2" charset="0"/>
                <a:cs typeface="Century Gothic"/>
              </a:rPr>
              <a:t> </a:t>
            </a:r>
            <a:r>
              <a:rPr lang="en-CA" sz="1250" spc="55" dirty="0">
                <a:solidFill>
                  <a:srgbClr val="F5F0F0"/>
                </a:solidFill>
                <a:latin typeface="Montserrat" panose="00000500000000000000" pitchFamily="2" charset="0"/>
                <a:cs typeface="Century Gothic"/>
              </a:rPr>
              <a:t>launching</a:t>
            </a:r>
            <a:r>
              <a:rPr lang="en-CA" sz="1250" spc="95" dirty="0">
                <a:solidFill>
                  <a:srgbClr val="F5F0F0"/>
                </a:solidFill>
                <a:latin typeface="Montserrat" panose="00000500000000000000" pitchFamily="2" charset="0"/>
                <a:cs typeface="Century Gothic"/>
              </a:rPr>
              <a:t> </a:t>
            </a:r>
            <a:r>
              <a:rPr lang="en-CA" sz="1250" dirty="0">
                <a:solidFill>
                  <a:srgbClr val="F5F0F0"/>
                </a:solidFill>
                <a:latin typeface="Montserrat" panose="00000500000000000000" pitchFamily="2" charset="0"/>
                <a:cs typeface="Century Gothic"/>
              </a:rPr>
              <a:t>soon,</a:t>
            </a:r>
            <a:r>
              <a:rPr lang="en-CA" sz="1250" spc="105" dirty="0">
                <a:solidFill>
                  <a:srgbClr val="F5F0F0"/>
                </a:solidFill>
                <a:latin typeface="Montserrat" panose="00000500000000000000" pitchFamily="2" charset="0"/>
                <a:cs typeface="Century Gothic"/>
              </a:rPr>
              <a:t> </a:t>
            </a:r>
            <a:r>
              <a:rPr lang="en-CA" sz="1250" dirty="0">
                <a:solidFill>
                  <a:srgbClr val="F5F0F0"/>
                </a:solidFill>
                <a:latin typeface="Montserrat" panose="00000500000000000000" pitchFamily="2" charset="0"/>
                <a:cs typeface="Century Gothic"/>
              </a:rPr>
              <a:t>we</a:t>
            </a:r>
            <a:r>
              <a:rPr lang="en-CA" sz="1250" spc="45" dirty="0">
                <a:solidFill>
                  <a:srgbClr val="F5F0F0"/>
                </a:solidFill>
                <a:latin typeface="Montserrat" panose="00000500000000000000" pitchFamily="2" charset="0"/>
                <a:cs typeface="Century Gothic"/>
              </a:rPr>
              <a:t> </a:t>
            </a:r>
            <a:r>
              <a:rPr lang="en-CA" sz="1250" spc="-20" dirty="0">
                <a:solidFill>
                  <a:srgbClr val="F5F0F0"/>
                </a:solidFill>
                <a:latin typeface="Montserrat" panose="00000500000000000000" pitchFamily="2" charset="0"/>
                <a:cs typeface="Century Gothic"/>
              </a:rPr>
              <a:t>have </a:t>
            </a:r>
            <a:r>
              <a:rPr lang="en-CA" sz="1250" dirty="0">
                <a:solidFill>
                  <a:srgbClr val="F5F0F0"/>
                </a:solidFill>
                <a:latin typeface="Montserrat" panose="00000500000000000000" pitchFamily="2" charset="0"/>
                <a:cs typeface="Century Gothic"/>
              </a:rPr>
              <a:t>an</a:t>
            </a:r>
            <a:r>
              <a:rPr lang="en-CA" sz="1250" spc="30" dirty="0">
                <a:solidFill>
                  <a:srgbClr val="F5F0F0"/>
                </a:solidFill>
                <a:latin typeface="Montserrat" panose="00000500000000000000" pitchFamily="2" charset="0"/>
                <a:cs typeface="Century Gothic"/>
              </a:rPr>
              <a:t> </a:t>
            </a:r>
            <a:r>
              <a:rPr lang="en-CA" sz="1250" spc="65" dirty="0">
                <a:solidFill>
                  <a:srgbClr val="F5F0F0"/>
                </a:solidFill>
                <a:latin typeface="Montserrat" panose="00000500000000000000" pitchFamily="2" charset="0"/>
                <a:cs typeface="Century Gothic"/>
              </a:rPr>
              <a:t>opportunity</a:t>
            </a:r>
            <a:r>
              <a:rPr lang="en-CA" sz="1250" spc="60" dirty="0">
                <a:solidFill>
                  <a:srgbClr val="F5F0F0"/>
                </a:solidFill>
                <a:latin typeface="Montserrat" panose="00000500000000000000" pitchFamily="2" charset="0"/>
                <a:cs typeface="Century Gothic"/>
              </a:rPr>
              <a:t> </a:t>
            </a:r>
            <a:r>
              <a:rPr lang="en-CA" sz="1250" dirty="0">
                <a:solidFill>
                  <a:srgbClr val="F5F0F0"/>
                </a:solidFill>
                <a:latin typeface="Montserrat" panose="00000500000000000000" pitchFamily="2" charset="0"/>
                <a:cs typeface="Century Gothic"/>
              </a:rPr>
              <a:t>to</a:t>
            </a:r>
            <a:r>
              <a:rPr lang="en-CA" sz="1250" spc="105" dirty="0">
                <a:solidFill>
                  <a:srgbClr val="F5F0F0"/>
                </a:solidFill>
                <a:latin typeface="Montserrat" panose="00000500000000000000" pitchFamily="2" charset="0"/>
                <a:cs typeface="Century Gothic"/>
              </a:rPr>
              <a:t> </a:t>
            </a:r>
            <a:r>
              <a:rPr lang="en-CA" sz="1250" spc="50" dirty="0">
                <a:solidFill>
                  <a:srgbClr val="F5F0F0"/>
                </a:solidFill>
                <a:latin typeface="Montserrat" panose="00000500000000000000" pitchFamily="2" charset="0"/>
                <a:cs typeface="Century Gothic"/>
              </a:rPr>
              <a:t>amplify</a:t>
            </a:r>
            <a:r>
              <a:rPr lang="en-CA" sz="1250" spc="60" dirty="0">
                <a:solidFill>
                  <a:srgbClr val="F5F0F0"/>
                </a:solidFill>
                <a:latin typeface="Montserrat" panose="00000500000000000000" pitchFamily="2" charset="0"/>
                <a:cs typeface="Century Gothic"/>
              </a:rPr>
              <a:t> the</a:t>
            </a:r>
            <a:r>
              <a:rPr lang="en-CA" sz="1250" spc="55" dirty="0">
                <a:solidFill>
                  <a:srgbClr val="F5F0F0"/>
                </a:solidFill>
                <a:latin typeface="Montserrat" panose="00000500000000000000" pitchFamily="2" charset="0"/>
                <a:cs typeface="Century Gothic"/>
              </a:rPr>
              <a:t> message </a:t>
            </a:r>
            <a:r>
              <a:rPr lang="en-CA" sz="1250" spc="50" dirty="0">
                <a:solidFill>
                  <a:srgbClr val="F5F0F0"/>
                </a:solidFill>
                <a:latin typeface="Montserrat" panose="00000500000000000000" pitchFamily="2" charset="0"/>
                <a:cs typeface="Century Gothic"/>
              </a:rPr>
              <a:t>on</a:t>
            </a:r>
            <a:r>
              <a:rPr lang="en-CA" sz="1250" spc="35" dirty="0">
                <a:solidFill>
                  <a:srgbClr val="F5F0F0"/>
                </a:solidFill>
                <a:latin typeface="Montserrat" panose="00000500000000000000" pitchFamily="2" charset="0"/>
                <a:cs typeface="Century Gothic"/>
              </a:rPr>
              <a:t> </a:t>
            </a:r>
            <a:r>
              <a:rPr lang="en-CA" sz="1250" dirty="0">
                <a:solidFill>
                  <a:srgbClr val="F5F0F0"/>
                </a:solidFill>
                <a:latin typeface="Montserrat" panose="00000500000000000000" pitchFamily="2" charset="0"/>
                <a:cs typeface="Century Gothic"/>
              </a:rPr>
              <a:t>social</a:t>
            </a:r>
            <a:r>
              <a:rPr lang="en-CA" sz="1250" spc="25" dirty="0">
                <a:solidFill>
                  <a:srgbClr val="F5F0F0"/>
                </a:solidFill>
                <a:latin typeface="Montserrat" panose="00000500000000000000" pitchFamily="2" charset="0"/>
                <a:cs typeface="Century Gothic"/>
              </a:rPr>
              <a:t> </a:t>
            </a:r>
            <a:r>
              <a:rPr lang="en-CA" sz="1250" dirty="0">
                <a:solidFill>
                  <a:srgbClr val="F5F0F0"/>
                </a:solidFill>
                <a:latin typeface="Montserrat" panose="00000500000000000000" pitchFamily="2" charset="0"/>
                <a:cs typeface="Century Gothic"/>
              </a:rPr>
              <a:t>media</a:t>
            </a:r>
            <a:r>
              <a:rPr lang="en-CA" sz="1250" spc="-5" dirty="0">
                <a:solidFill>
                  <a:srgbClr val="F5F0F0"/>
                </a:solidFill>
                <a:latin typeface="Montserrat" panose="00000500000000000000" pitchFamily="2" charset="0"/>
                <a:cs typeface="Century Gothic"/>
              </a:rPr>
              <a:t> </a:t>
            </a:r>
            <a:r>
              <a:rPr lang="en-CA" sz="1250" dirty="0">
                <a:solidFill>
                  <a:srgbClr val="F5F0F0"/>
                </a:solidFill>
                <a:latin typeface="Montserrat" panose="00000500000000000000" pitchFamily="2" charset="0"/>
                <a:cs typeface="Century Gothic"/>
              </a:rPr>
              <a:t>and</a:t>
            </a:r>
            <a:r>
              <a:rPr lang="en-CA" sz="1250" spc="114" dirty="0">
                <a:solidFill>
                  <a:srgbClr val="F5F0F0"/>
                </a:solidFill>
                <a:latin typeface="Montserrat" panose="00000500000000000000" pitchFamily="2" charset="0"/>
                <a:cs typeface="Century Gothic"/>
              </a:rPr>
              <a:t> </a:t>
            </a:r>
            <a:r>
              <a:rPr lang="en-CA" sz="1250" spc="-10" dirty="0">
                <a:solidFill>
                  <a:srgbClr val="F5F0F0"/>
                </a:solidFill>
                <a:latin typeface="Montserrat" panose="00000500000000000000" pitchFamily="2" charset="0"/>
                <a:cs typeface="Century Gothic"/>
              </a:rPr>
              <a:t>drive </a:t>
            </a:r>
            <a:r>
              <a:rPr lang="en-CA" sz="1250" spc="20" dirty="0">
                <a:solidFill>
                  <a:srgbClr val="F5F0F0"/>
                </a:solidFill>
                <a:latin typeface="Montserrat" panose="00000500000000000000" pitchFamily="2" charset="0"/>
                <a:cs typeface="Century Gothic"/>
              </a:rPr>
              <a:t>participation</a:t>
            </a:r>
            <a:r>
              <a:rPr lang="en-CA" sz="1250" spc="55" dirty="0">
                <a:solidFill>
                  <a:srgbClr val="F5F0F0"/>
                </a:solidFill>
                <a:latin typeface="Montserrat" panose="00000500000000000000" pitchFamily="2" charset="0"/>
                <a:cs typeface="Century Gothic"/>
              </a:rPr>
              <a:t> </a:t>
            </a:r>
            <a:r>
              <a:rPr lang="en-CA" sz="1250" spc="114" dirty="0">
                <a:solidFill>
                  <a:srgbClr val="F5F0F0"/>
                </a:solidFill>
                <a:latin typeface="Montserrat" panose="00000500000000000000" pitchFamily="2" charset="0"/>
                <a:cs typeface="Century Gothic"/>
              </a:rPr>
              <a:t>from</a:t>
            </a:r>
            <a:r>
              <a:rPr lang="en-CA" sz="1250" spc="10" dirty="0">
                <a:solidFill>
                  <a:srgbClr val="F5F0F0"/>
                </a:solidFill>
                <a:latin typeface="Montserrat" panose="00000500000000000000" pitchFamily="2" charset="0"/>
                <a:cs typeface="Century Gothic"/>
              </a:rPr>
              <a:t> day</a:t>
            </a:r>
            <a:r>
              <a:rPr lang="en-CA" sz="1250" spc="80" dirty="0">
                <a:solidFill>
                  <a:srgbClr val="F5F0F0"/>
                </a:solidFill>
                <a:latin typeface="Montserrat" panose="00000500000000000000" pitchFamily="2" charset="0"/>
                <a:cs typeface="Century Gothic"/>
              </a:rPr>
              <a:t> </a:t>
            </a:r>
            <a:r>
              <a:rPr lang="en-CA" sz="1250" spc="-20" dirty="0">
                <a:solidFill>
                  <a:srgbClr val="F5F0F0"/>
                </a:solidFill>
                <a:latin typeface="Montserrat" panose="00000500000000000000" pitchFamily="2" charset="0"/>
                <a:cs typeface="Century Gothic"/>
              </a:rPr>
              <a:t>one.</a:t>
            </a:r>
            <a:endParaRPr lang="en-CA" sz="1250" dirty="0">
              <a:latin typeface="Montserrat" panose="00000500000000000000" pitchFamily="2" charset="0"/>
              <a:cs typeface="Century Gothic"/>
            </a:endParaRPr>
          </a:p>
          <a:p>
            <a:pPr>
              <a:lnSpc>
                <a:spcPct val="100000"/>
              </a:lnSpc>
              <a:spcBef>
                <a:spcPts val="70"/>
              </a:spcBef>
            </a:pPr>
            <a:endParaRPr sz="1250" dirty="0">
              <a:latin typeface="Montserrat" panose="00000500000000000000" pitchFamily="2" charset="0"/>
              <a:cs typeface="Century Gothic"/>
            </a:endParaRPr>
          </a:p>
          <a:p>
            <a:pPr marL="12700" marR="201930">
              <a:lnSpc>
                <a:spcPct val="103400"/>
              </a:lnSpc>
            </a:pPr>
            <a:r>
              <a:rPr sz="1250" spc="95" dirty="0">
                <a:solidFill>
                  <a:srgbClr val="F5F0F0"/>
                </a:solidFill>
                <a:latin typeface="Montserrat" panose="00000500000000000000" pitchFamily="2" charset="0"/>
                <a:cs typeface="Century Gothic"/>
              </a:rPr>
              <a:t>The</a:t>
            </a:r>
            <a:r>
              <a:rPr sz="1250" spc="45" dirty="0">
                <a:solidFill>
                  <a:srgbClr val="F5F0F0"/>
                </a:solidFill>
                <a:latin typeface="Montserrat" panose="00000500000000000000" pitchFamily="2" charset="0"/>
                <a:cs typeface="Century Gothic"/>
              </a:rPr>
              <a:t> </a:t>
            </a:r>
            <a:r>
              <a:rPr sz="1250" spc="75" dirty="0">
                <a:solidFill>
                  <a:srgbClr val="F5F0F0"/>
                </a:solidFill>
                <a:latin typeface="Montserrat" panose="00000500000000000000" pitchFamily="2" charset="0"/>
                <a:cs typeface="Century Gothic"/>
              </a:rPr>
              <a:t>primary</a:t>
            </a:r>
            <a:r>
              <a:rPr sz="1250" spc="50" dirty="0">
                <a:solidFill>
                  <a:srgbClr val="F5F0F0"/>
                </a:solidFill>
                <a:latin typeface="Montserrat" panose="00000500000000000000" pitchFamily="2" charset="0"/>
                <a:cs typeface="Century Gothic"/>
              </a:rPr>
              <a:t> </a:t>
            </a:r>
            <a:r>
              <a:rPr sz="1250" spc="60" dirty="0">
                <a:solidFill>
                  <a:srgbClr val="F5F0F0"/>
                </a:solidFill>
                <a:latin typeface="Montserrat" panose="00000500000000000000" pitchFamily="2" charset="0"/>
                <a:cs typeface="Century Gothic"/>
              </a:rPr>
              <a:t>portion</a:t>
            </a:r>
            <a:r>
              <a:rPr sz="1250" spc="3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of</a:t>
            </a:r>
            <a:r>
              <a:rPr sz="1250" spc="5" dirty="0">
                <a:solidFill>
                  <a:srgbClr val="F5F0F0"/>
                </a:solidFill>
                <a:latin typeface="Montserrat" panose="00000500000000000000" pitchFamily="2" charset="0"/>
                <a:cs typeface="Century Gothic"/>
              </a:rPr>
              <a:t> </a:t>
            </a:r>
            <a:r>
              <a:rPr sz="1250" spc="55" dirty="0">
                <a:solidFill>
                  <a:srgbClr val="F5F0F0"/>
                </a:solidFill>
                <a:latin typeface="Montserrat" panose="00000500000000000000" pitchFamily="2" charset="0"/>
                <a:cs typeface="Century Gothic"/>
              </a:rPr>
              <a:t>the</a:t>
            </a:r>
            <a:r>
              <a:rPr sz="1250" spc="5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draw</a:t>
            </a:r>
            <a:r>
              <a:rPr sz="1250" spc="75" dirty="0">
                <a:solidFill>
                  <a:srgbClr val="F5F0F0"/>
                </a:solidFill>
                <a:latin typeface="Montserrat" panose="00000500000000000000" pitchFamily="2" charset="0"/>
                <a:cs typeface="Century Gothic"/>
              </a:rPr>
              <a:t> </a:t>
            </a:r>
            <a:r>
              <a:rPr sz="1250" spc="85" dirty="0">
                <a:solidFill>
                  <a:srgbClr val="F5F0F0"/>
                </a:solidFill>
                <a:latin typeface="Montserrat" panose="00000500000000000000" pitchFamily="2" charset="0"/>
                <a:cs typeface="Century Gothic"/>
              </a:rPr>
              <a:t>will</a:t>
            </a:r>
            <a:r>
              <a:rPr sz="1250" spc="1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live</a:t>
            </a:r>
            <a:r>
              <a:rPr sz="1250" spc="45" dirty="0">
                <a:solidFill>
                  <a:srgbClr val="F5F0F0"/>
                </a:solidFill>
                <a:latin typeface="Montserrat" panose="00000500000000000000" pitchFamily="2" charset="0"/>
                <a:cs typeface="Century Gothic"/>
              </a:rPr>
              <a:t> </a:t>
            </a:r>
            <a:r>
              <a:rPr sz="1250" spc="50" dirty="0">
                <a:solidFill>
                  <a:srgbClr val="F5F0F0"/>
                </a:solidFill>
                <a:latin typeface="Montserrat" panose="00000500000000000000" pitchFamily="2" charset="0"/>
                <a:cs typeface="Century Gothic"/>
              </a:rPr>
              <a:t>on</a:t>
            </a:r>
            <a:r>
              <a:rPr sz="1250" spc="30" dirty="0">
                <a:solidFill>
                  <a:srgbClr val="F5F0F0"/>
                </a:solidFill>
                <a:latin typeface="Montserrat" panose="00000500000000000000" pitchFamily="2" charset="0"/>
                <a:cs typeface="Century Gothic"/>
              </a:rPr>
              <a:t> </a:t>
            </a:r>
            <a:r>
              <a:rPr sz="1250" spc="55" dirty="0">
                <a:solidFill>
                  <a:srgbClr val="F5F0F0"/>
                </a:solidFill>
                <a:latin typeface="Montserrat" panose="00000500000000000000" pitchFamily="2" charset="0"/>
                <a:cs typeface="Century Gothic"/>
              </a:rPr>
              <a:t>the</a:t>
            </a:r>
            <a:r>
              <a:rPr sz="1250" spc="50" dirty="0">
                <a:solidFill>
                  <a:srgbClr val="F5F0F0"/>
                </a:solidFill>
                <a:latin typeface="Montserrat" panose="00000500000000000000" pitchFamily="2" charset="0"/>
                <a:cs typeface="Century Gothic"/>
              </a:rPr>
              <a:t> </a:t>
            </a:r>
            <a:r>
              <a:rPr sz="1250" spc="55" dirty="0">
                <a:solidFill>
                  <a:srgbClr val="F5F0F0"/>
                </a:solidFill>
                <a:latin typeface="Montserrat" panose="00000500000000000000" pitchFamily="2" charset="0"/>
                <a:cs typeface="Century Gothic"/>
              </a:rPr>
              <a:t>landing</a:t>
            </a:r>
            <a:r>
              <a:rPr sz="1250" spc="1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page</a:t>
            </a:r>
            <a:r>
              <a:rPr sz="1250" spc="5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and</a:t>
            </a:r>
            <a:r>
              <a:rPr sz="1250" spc="25" dirty="0">
                <a:solidFill>
                  <a:srgbClr val="F5F0F0"/>
                </a:solidFill>
                <a:latin typeface="Montserrat" panose="00000500000000000000" pitchFamily="2" charset="0"/>
                <a:cs typeface="Century Gothic"/>
              </a:rPr>
              <a:t> </a:t>
            </a:r>
            <a:r>
              <a:rPr sz="1250" spc="85" dirty="0">
                <a:solidFill>
                  <a:srgbClr val="F5F0F0"/>
                </a:solidFill>
                <a:latin typeface="Montserrat" panose="00000500000000000000" pitchFamily="2" charset="0"/>
                <a:cs typeface="Century Gothic"/>
              </a:rPr>
              <a:t>will </a:t>
            </a:r>
            <a:r>
              <a:rPr sz="1250" dirty="0">
                <a:solidFill>
                  <a:srgbClr val="F5F0F0"/>
                </a:solidFill>
                <a:latin typeface="Montserrat" panose="00000500000000000000" pitchFamily="2" charset="0"/>
                <a:cs typeface="Century Gothic"/>
              </a:rPr>
              <a:t>be</a:t>
            </a:r>
            <a:r>
              <a:rPr sz="1250" spc="4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rolled</a:t>
            </a:r>
            <a:r>
              <a:rPr sz="1250" spc="105" dirty="0">
                <a:solidFill>
                  <a:srgbClr val="F5F0F0"/>
                </a:solidFill>
                <a:latin typeface="Montserrat" panose="00000500000000000000" pitchFamily="2" charset="0"/>
                <a:cs typeface="Century Gothic"/>
              </a:rPr>
              <a:t> </a:t>
            </a:r>
            <a:r>
              <a:rPr sz="1250" spc="50" dirty="0">
                <a:solidFill>
                  <a:srgbClr val="F5F0F0"/>
                </a:solidFill>
                <a:latin typeface="Montserrat" panose="00000500000000000000" pitchFamily="2" charset="0"/>
                <a:cs typeface="Century Gothic"/>
              </a:rPr>
              <a:t>out</a:t>
            </a:r>
            <a:r>
              <a:rPr sz="1250" spc="80" dirty="0">
                <a:solidFill>
                  <a:srgbClr val="F5F0F0"/>
                </a:solidFill>
                <a:latin typeface="Montserrat" panose="00000500000000000000" pitchFamily="2" charset="0"/>
                <a:cs typeface="Century Gothic"/>
              </a:rPr>
              <a:t> </a:t>
            </a:r>
            <a:r>
              <a:rPr sz="1250" spc="70" dirty="0">
                <a:solidFill>
                  <a:srgbClr val="F5F0F0"/>
                </a:solidFill>
                <a:latin typeface="Montserrat" panose="00000500000000000000" pitchFamily="2" charset="0"/>
                <a:cs typeface="Century Gothic"/>
              </a:rPr>
              <a:t>in</a:t>
            </a:r>
            <a:r>
              <a:rPr sz="1250" spc="2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social</a:t>
            </a:r>
            <a:r>
              <a:rPr sz="1250" spc="100" dirty="0">
                <a:solidFill>
                  <a:srgbClr val="F5F0F0"/>
                </a:solidFill>
                <a:latin typeface="Montserrat" panose="00000500000000000000" pitchFamily="2" charset="0"/>
                <a:cs typeface="Century Gothic"/>
              </a:rPr>
              <a:t> </a:t>
            </a:r>
            <a:r>
              <a:rPr sz="1250" spc="75" dirty="0">
                <a:solidFill>
                  <a:srgbClr val="F5F0F0"/>
                </a:solidFill>
                <a:latin typeface="Montserrat" panose="00000500000000000000" pitchFamily="2" charset="0"/>
                <a:cs typeface="Century Gothic"/>
              </a:rPr>
              <a:t>posts</a:t>
            </a:r>
            <a:r>
              <a:rPr sz="1250" spc="50" dirty="0">
                <a:solidFill>
                  <a:srgbClr val="F5F0F0"/>
                </a:solidFill>
                <a:latin typeface="Montserrat" panose="00000500000000000000" pitchFamily="2" charset="0"/>
                <a:cs typeface="Century Gothic"/>
              </a:rPr>
              <a:t> </a:t>
            </a:r>
            <a:r>
              <a:rPr sz="1250" spc="100" dirty="0">
                <a:solidFill>
                  <a:srgbClr val="F5F0F0"/>
                </a:solidFill>
                <a:latin typeface="Montserrat" panose="00000500000000000000" pitchFamily="2" charset="0"/>
                <a:cs typeface="Century Gothic"/>
              </a:rPr>
              <a:t>with</a:t>
            </a:r>
            <a:r>
              <a:rPr sz="1250" spc="25" dirty="0">
                <a:solidFill>
                  <a:srgbClr val="F5F0F0"/>
                </a:solidFill>
                <a:latin typeface="Montserrat" panose="00000500000000000000" pitchFamily="2" charset="0"/>
                <a:cs typeface="Century Gothic"/>
              </a:rPr>
              <a:t> </a:t>
            </a:r>
            <a:r>
              <a:rPr sz="1250" spc="-110" dirty="0">
                <a:solidFill>
                  <a:srgbClr val="F5F0F0"/>
                </a:solidFill>
                <a:latin typeface="Montserrat" panose="00000500000000000000" pitchFamily="2" charset="0"/>
                <a:cs typeface="Century Gothic"/>
              </a:rPr>
              <a:t>a</a:t>
            </a:r>
            <a:r>
              <a:rPr sz="1250" spc="-1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CTA</a:t>
            </a:r>
            <a:r>
              <a:rPr sz="1250" spc="55" dirty="0">
                <a:solidFill>
                  <a:srgbClr val="F5F0F0"/>
                </a:solidFill>
                <a:latin typeface="Montserrat" panose="00000500000000000000" pitchFamily="2" charset="0"/>
                <a:cs typeface="Century Gothic"/>
              </a:rPr>
              <a:t> </a:t>
            </a:r>
            <a:r>
              <a:rPr sz="1250" spc="65" dirty="0">
                <a:solidFill>
                  <a:srgbClr val="F5F0F0"/>
                </a:solidFill>
                <a:latin typeface="Montserrat" panose="00000500000000000000" pitchFamily="2" charset="0"/>
                <a:cs typeface="Century Gothic"/>
              </a:rPr>
              <a:t>for</a:t>
            </a:r>
            <a:r>
              <a:rPr sz="1250" dirty="0">
                <a:solidFill>
                  <a:srgbClr val="F5F0F0"/>
                </a:solidFill>
                <a:latin typeface="Montserrat" panose="00000500000000000000" pitchFamily="2" charset="0"/>
                <a:cs typeface="Century Gothic"/>
              </a:rPr>
              <a:t> </a:t>
            </a:r>
            <a:r>
              <a:rPr sz="1250" spc="60" dirty="0">
                <a:solidFill>
                  <a:srgbClr val="F5F0F0"/>
                </a:solidFill>
                <a:latin typeface="Montserrat" panose="00000500000000000000" pitchFamily="2" charset="0"/>
                <a:cs typeface="Century Gothic"/>
              </a:rPr>
              <a:t>the</a:t>
            </a:r>
            <a:r>
              <a:rPr sz="1250" spc="45" dirty="0">
                <a:solidFill>
                  <a:srgbClr val="F5F0F0"/>
                </a:solidFill>
                <a:latin typeface="Montserrat" panose="00000500000000000000" pitchFamily="2" charset="0"/>
                <a:cs typeface="Century Gothic"/>
              </a:rPr>
              <a:t> </a:t>
            </a:r>
            <a:r>
              <a:rPr sz="1250" spc="90" dirty="0">
                <a:solidFill>
                  <a:srgbClr val="F5F0F0"/>
                </a:solidFill>
                <a:latin typeface="Montserrat" panose="00000500000000000000" pitchFamily="2" charset="0"/>
                <a:cs typeface="Century Gothic"/>
              </a:rPr>
              <a:t>user</a:t>
            </a:r>
            <a:r>
              <a:rPr sz="1250" spc="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to</a:t>
            </a:r>
            <a:r>
              <a:rPr sz="1250" spc="1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voice</a:t>
            </a:r>
            <a:r>
              <a:rPr sz="1250" spc="45" dirty="0">
                <a:solidFill>
                  <a:srgbClr val="F5F0F0"/>
                </a:solidFill>
                <a:latin typeface="Montserrat" panose="00000500000000000000" pitchFamily="2" charset="0"/>
                <a:cs typeface="Century Gothic"/>
              </a:rPr>
              <a:t> </a:t>
            </a:r>
            <a:r>
              <a:rPr sz="1250" spc="70" dirty="0">
                <a:solidFill>
                  <a:srgbClr val="F5F0F0"/>
                </a:solidFill>
                <a:latin typeface="Montserrat" panose="00000500000000000000" pitchFamily="2" charset="0"/>
                <a:cs typeface="Century Gothic"/>
              </a:rPr>
              <a:t>their </a:t>
            </a:r>
            <a:r>
              <a:rPr sz="1250" spc="80" dirty="0">
                <a:solidFill>
                  <a:srgbClr val="F5F0F0"/>
                </a:solidFill>
                <a:latin typeface="Montserrat" panose="00000500000000000000" pitchFamily="2" charset="0"/>
                <a:cs typeface="Century Gothic"/>
              </a:rPr>
              <a:t>support</a:t>
            </a:r>
            <a:r>
              <a:rPr sz="1250" spc="-50" dirty="0">
                <a:solidFill>
                  <a:srgbClr val="F5F0F0"/>
                </a:solidFill>
                <a:latin typeface="Montserrat" panose="00000500000000000000" pitchFamily="2" charset="0"/>
                <a:cs typeface="Century Gothic"/>
              </a:rPr>
              <a:t> </a:t>
            </a:r>
            <a:r>
              <a:rPr sz="1250" spc="65" dirty="0">
                <a:solidFill>
                  <a:srgbClr val="F5F0F0"/>
                </a:solidFill>
                <a:latin typeface="Montserrat" panose="00000500000000000000" pitchFamily="2" charset="0"/>
                <a:cs typeface="Century Gothic"/>
              </a:rPr>
              <a:t>for</a:t>
            </a:r>
            <a:r>
              <a:rPr sz="1250" spc="-4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Canada's </a:t>
            </a:r>
            <a:r>
              <a:rPr sz="1250" spc="55" dirty="0">
                <a:solidFill>
                  <a:srgbClr val="F5F0F0"/>
                </a:solidFill>
                <a:latin typeface="Montserrat" panose="00000500000000000000" pitchFamily="2" charset="0"/>
                <a:cs typeface="Century Gothic"/>
              </a:rPr>
              <a:t>Food</a:t>
            </a:r>
            <a:r>
              <a:rPr sz="1250" spc="-20" dirty="0">
                <a:solidFill>
                  <a:srgbClr val="F5F0F0"/>
                </a:solidFill>
                <a:latin typeface="Montserrat" panose="00000500000000000000" pitchFamily="2" charset="0"/>
                <a:cs typeface="Century Gothic"/>
              </a:rPr>
              <a:t> </a:t>
            </a:r>
            <a:r>
              <a:rPr sz="1250" spc="70" dirty="0">
                <a:solidFill>
                  <a:srgbClr val="F5F0F0"/>
                </a:solidFill>
                <a:latin typeface="Montserrat" panose="00000500000000000000" pitchFamily="2" charset="0"/>
                <a:cs typeface="Century Gothic"/>
              </a:rPr>
              <a:t>System,</a:t>
            </a:r>
            <a:r>
              <a:rPr sz="1250" spc="-2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all</a:t>
            </a:r>
            <a:r>
              <a:rPr sz="1250" spc="-25" dirty="0">
                <a:solidFill>
                  <a:srgbClr val="F5F0F0"/>
                </a:solidFill>
                <a:latin typeface="Montserrat" panose="00000500000000000000" pitchFamily="2" charset="0"/>
                <a:cs typeface="Century Gothic"/>
              </a:rPr>
              <a:t> </a:t>
            </a:r>
            <a:r>
              <a:rPr sz="1250" spc="65" dirty="0">
                <a:solidFill>
                  <a:srgbClr val="F5F0F0"/>
                </a:solidFill>
                <a:latin typeface="Montserrat" panose="00000500000000000000" pitchFamily="2" charset="0"/>
                <a:cs typeface="Century Gothic"/>
              </a:rPr>
              <a:t>for</a:t>
            </a:r>
            <a:r>
              <a:rPr sz="1250" spc="-4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a</a:t>
            </a:r>
            <a:r>
              <a:rPr sz="1250" spc="20" dirty="0">
                <a:solidFill>
                  <a:srgbClr val="F5F0F0"/>
                </a:solidFill>
                <a:latin typeface="Montserrat" panose="00000500000000000000" pitchFamily="2" charset="0"/>
                <a:cs typeface="Century Gothic"/>
              </a:rPr>
              <a:t> </a:t>
            </a:r>
            <a:r>
              <a:rPr sz="1250" spc="-10" dirty="0">
                <a:solidFill>
                  <a:srgbClr val="F5F0F0"/>
                </a:solidFill>
                <a:latin typeface="Montserrat" panose="00000500000000000000" pitchFamily="2" charset="0"/>
                <a:cs typeface="Century Gothic"/>
              </a:rPr>
              <a:t>chance</a:t>
            </a:r>
            <a:r>
              <a:rPr sz="1250" dirty="0">
                <a:solidFill>
                  <a:srgbClr val="F5F0F0"/>
                </a:solidFill>
                <a:latin typeface="Montserrat" panose="00000500000000000000" pitchFamily="2" charset="0"/>
                <a:cs typeface="Century Gothic"/>
              </a:rPr>
              <a:t> to</a:t>
            </a:r>
            <a:r>
              <a:rPr sz="1250" spc="45" dirty="0">
                <a:solidFill>
                  <a:srgbClr val="F5F0F0"/>
                </a:solidFill>
                <a:latin typeface="Montserrat" panose="00000500000000000000" pitchFamily="2" charset="0"/>
                <a:cs typeface="Century Gothic"/>
              </a:rPr>
              <a:t> </a:t>
            </a:r>
            <a:r>
              <a:rPr sz="1250" spc="100" dirty="0">
                <a:solidFill>
                  <a:srgbClr val="F5F0F0"/>
                </a:solidFill>
                <a:latin typeface="Montserrat" panose="00000500000000000000" pitchFamily="2" charset="0"/>
                <a:cs typeface="Century Gothic"/>
              </a:rPr>
              <a:t>win</a:t>
            </a:r>
            <a:r>
              <a:rPr sz="1250" spc="-15" dirty="0">
                <a:solidFill>
                  <a:srgbClr val="F5F0F0"/>
                </a:solidFill>
                <a:latin typeface="Montserrat" panose="00000500000000000000" pitchFamily="2" charset="0"/>
                <a:cs typeface="Century Gothic"/>
              </a:rPr>
              <a:t> </a:t>
            </a:r>
            <a:r>
              <a:rPr sz="1250" spc="-110" dirty="0">
                <a:solidFill>
                  <a:srgbClr val="F5F0F0"/>
                </a:solidFill>
                <a:latin typeface="Montserrat" panose="00000500000000000000" pitchFamily="2" charset="0"/>
                <a:cs typeface="Century Gothic"/>
              </a:rPr>
              <a:t>a</a:t>
            </a:r>
            <a:r>
              <a:rPr sz="1250" spc="-50" dirty="0">
                <a:solidFill>
                  <a:srgbClr val="F5F0F0"/>
                </a:solidFill>
                <a:latin typeface="Montserrat" panose="00000500000000000000" pitchFamily="2" charset="0"/>
                <a:cs typeface="Century Gothic"/>
              </a:rPr>
              <a:t> </a:t>
            </a:r>
            <a:r>
              <a:rPr sz="1250" spc="114" dirty="0">
                <a:solidFill>
                  <a:srgbClr val="F5F0F0"/>
                </a:solidFill>
                <a:latin typeface="Montserrat" panose="00000500000000000000" pitchFamily="2" charset="0"/>
                <a:cs typeface="Century Gothic"/>
              </a:rPr>
              <a:t>$500</a:t>
            </a:r>
            <a:r>
              <a:rPr sz="1250" spc="25" dirty="0">
                <a:solidFill>
                  <a:srgbClr val="F5F0F0"/>
                </a:solidFill>
                <a:latin typeface="Montserrat" panose="00000500000000000000" pitchFamily="2" charset="0"/>
                <a:cs typeface="Century Gothic"/>
              </a:rPr>
              <a:t> </a:t>
            </a:r>
            <a:r>
              <a:rPr sz="1250" spc="40" dirty="0">
                <a:solidFill>
                  <a:srgbClr val="F5F0F0"/>
                </a:solidFill>
                <a:latin typeface="Montserrat" panose="00000500000000000000" pitchFamily="2" charset="0"/>
                <a:cs typeface="Century Gothic"/>
              </a:rPr>
              <a:t>gift </a:t>
            </a:r>
            <a:r>
              <a:rPr sz="1250" dirty="0">
                <a:solidFill>
                  <a:srgbClr val="F5F0F0"/>
                </a:solidFill>
                <a:latin typeface="Montserrat" panose="00000500000000000000" pitchFamily="2" charset="0"/>
                <a:cs typeface="Century Gothic"/>
              </a:rPr>
              <a:t>card</a:t>
            </a:r>
            <a:r>
              <a:rPr sz="1250" spc="-1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to</a:t>
            </a:r>
            <a:r>
              <a:rPr sz="1250" spc="-2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a</a:t>
            </a:r>
            <a:r>
              <a:rPr sz="1250" spc="2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Canadian</a:t>
            </a:r>
            <a:r>
              <a:rPr sz="1250" spc="-15" dirty="0">
                <a:solidFill>
                  <a:srgbClr val="F5F0F0"/>
                </a:solidFill>
                <a:latin typeface="Montserrat" panose="00000500000000000000" pitchFamily="2" charset="0"/>
                <a:cs typeface="Century Gothic"/>
              </a:rPr>
              <a:t> </a:t>
            </a:r>
            <a:r>
              <a:rPr sz="1250" spc="45" dirty="0">
                <a:solidFill>
                  <a:srgbClr val="F5F0F0"/>
                </a:solidFill>
                <a:latin typeface="Montserrat" panose="00000500000000000000" pitchFamily="2" charset="0"/>
                <a:cs typeface="Century Gothic"/>
              </a:rPr>
              <a:t>retailer </a:t>
            </a:r>
            <a:r>
              <a:rPr sz="1250" dirty="0">
                <a:solidFill>
                  <a:srgbClr val="F5F0F0"/>
                </a:solidFill>
                <a:latin typeface="Montserrat" panose="00000500000000000000" pitchFamily="2" charset="0"/>
                <a:cs typeface="Century Gothic"/>
              </a:rPr>
              <a:t>of</a:t>
            </a:r>
            <a:r>
              <a:rPr sz="1250" spc="-30" dirty="0">
                <a:solidFill>
                  <a:srgbClr val="F5F0F0"/>
                </a:solidFill>
                <a:latin typeface="Montserrat" panose="00000500000000000000" pitchFamily="2" charset="0"/>
                <a:cs typeface="Century Gothic"/>
              </a:rPr>
              <a:t> </a:t>
            </a:r>
            <a:r>
              <a:rPr sz="1250" spc="80" dirty="0">
                <a:solidFill>
                  <a:srgbClr val="F5F0F0"/>
                </a:solidFill>
                <a:latin typeface="Montserrat" panose="00000500000000000000" pitchFamily="2" charset="0"/>
                <a:cs typeface="Century Gothic"/>
              </a:rPr>
              <a:t>their</a:t>
            </a:r>
            <a:r>
              <a:rPr sz="1250" spc="-35" dirty="0">
                <a:solidFill>
                  <a:srgbClr val="F5F0F0"/>
                </a:solidFill>
                <a:latin typeface="Montserrat" panose="00000500000000000000" pitchFamily="2" charset="0"/>
                <a:cs typeface="Century Gothic"/>
              </a:rPr>
              <a:t> </a:t>
            </a:r>
            <a:r>
              <a:rPr sz="1250" spc="-10" dirty="0">
                <a:solidFill>
                  <a:srgbClr val="F5F0F0"/>
                </a:solidFill>
                <a:latin typeface="Montserrat" panose="00000500000000000000" pitchFamily="2" charset="0"/>
                <a:cs typeface="Century Gothic"/>
              </a:rPr>
              <a:t>choice.</a:t>
            </a:r>
            <a:endParaRPr sz="1250" dirty="0">
              <a:latin typeface="Montserrat" panose="00000500000000000000" pitchFamily="2" charset="0"/>
              <a:cs typeface="Century Gothic"/>
            </a:endParaRPr>
          </a:p>
          <a:p>
            <a:pPr>
              <a:lnSpc>
                <a:spcPct val="100000"/>
              </a:lnSpc>
              <a:spcBef>
                <a:spcPts val="60"/>
              </a:spcBef>
            </a:pPr>
            <a:endParaRPr sz="1250" dirty="0">
              <a:latin typeface="Montserrat" panose="00000500000000000000" pitchFamily="2" charset="0"/>
              <a:cs typeface="Century Gothic"/>
            </a:endParaRPr>
          </a:p>
          <a:p>
            <a:pPr marL="12700" marR="24130">
              <a:lnSpc>
                <a:spcPct val="104099"/>
              </a:lnSpc>
              <a:spcBef>
                <a:spcPts val="5"/>
              </a:spcBef>
            </a:pPr>
            <a:r>
              <a:rPr sz="1250" dirty="0">
                <a:solidFill>
                  <a:srgbClr val="F5F0F0"/>
                </a:solidFill>
                <a:latin typeface="Montserrat" panose="00000500000000000000" pitchFamily="2" charset="0"/>
                <a:cs typeface="Century Gothic"/>
              </a:rPr>
              <a:t>A</a:t>
            </a:r>
            <a:r>
              <a:rPr sz="1250" spc="20" dirty="0">
                <a:solidFill>
                  <a:srgbClr val="F5F0F0"/>
                </a:solidFill>
                <a:latin typeface="Montserrat" panose="00000500000000000000" pitchFamily="2" charset="0"/>
                <a:cs typeface="Century Gothic"/>
              </a:rPr>
              <a:t> </a:t>
            </a:r>
            <a:r>
              <a:rPr sz="1250" spc="-10" dirty="0">
                <a:solidFill>
                  <a:srgbClr val="F5F0F0"/>
                </a:solidFill>
                <a:latin typeface="Montserrat" panose="00000500000000000000" pitchFamily="2" charset="0"/>
                <a:cs typeface="Century Gothic"/>
              </a:rPr>
              <a:t>chance</a:t>
            </a:r>
            <a:r>
              <a:rPr sz="1250" spc="2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at</a:t>
            </a:r>
            <a:r>
              <a:rPr sz="1250" spc="45" dirty="0">
                <a:solidFill>
                  <a:srgbClr val="F5F0F0"/>
                </a:solidFill>
                <a:latin typeface="Montserrat" panose="00000500000000000000" pitchFamily="2" charset="0"/>
                <a:cs typeface="Century Gothic"/>
              </a:rPr>
              <a:t> </a:t>
            </a:r>
            <a:r>
              <a:rPr sz="1250" spc="-110" dirty="0">
                <a:solidFill>
                  <a:srgbClr val="F5F0F0"/>
                </a:solidFill>
                <a:latin typeface="Montserrat" panose="00000500000000000000" pitchFamily="2" charset="0"/>
                <a:cs typeface="Century Gothic"/>
              </a:rPr>
              <a:t>a</a:t>
            </a:r>
            <a:r>
              <a:rPr sz="1250" spc="-35" dirty="0">
                <a:solidFill>
                  <a:srgbClr val="F5F0F0"/>
                </a:solidFill>
                <a:latin typeface="Montserrat" panose="00000500000000000000" pitchFamily="2" charset="0"/>
                <a:cs typeface="Century Gothic"/>
              </a:rPr>
              <a:t> </a:t>
            </a:r>
            <a:r>
              <a:rPr sz="1250" spc="70" dirty="0">
                <a:solidFill>
                  <a:srgbClr val="F5F0F0"/>
                </a:solidFill>
                <a:latin typeface="Montserrat" panose="00000500000000000000" pitchFamily="2" charset="0"/>
                <a:cs typeface="Century Gothic"/>
              </a:rPr>
              <a:t>bonus</a:t>
            </a:r>
            <a:r>
              <a:rPr sz="1250" spc="20" dirty="0">
                <a:solidFill>
                  <a:srgbClr val="F5F0F0"/>
                </a:solidFill>
                <a:latin typeface="Montserrat" panose="00000500000000000000" pitchFamily="2" charset="0"/>
                <a:cs typeface="Century Gothic"/>
              </a:rPr>
              <a:t> </a:t>
            </a:r>
            <a:r>
              <a:rPr sz="1250" spc="75" dirty="0">
                <a:solidFill>
                  <a:srgbClr val="F5F0F0"/>
                </a:solidFill>
                <a:latin typeface="Montserrat" panose="00000500000000000000" pitchFamily="2" charset="0"/>
                <a:cs typeface="Century Gothic"/>
              </a:rPr>
              <a:t>entry</a:t>
            </a:r>
            <a:r>
              <a:rPr sz="1250" spc="25" dirty="0">
                <a:solidFill>
                  <a:srgbClr val="F5F0F0"/>
                </a:solidFill>
                <a:latin typeface="Montserrat" panose="00000500000000000000" pitchFamily="2" charset="0"/>
                <a:cs typeface="Century Gothic"/>
              </a:rPr>
              <a:t> </a:t>
            </a:r>
            <a:r>
              <a:rPr sz="1250" spc="85" dirty="0">
                <a:solidFill>
                  <a:srgbClr val="F5F0F0"/>
                </a:solidFill>
                <a:latin typeface="Montserrat" panose="00000500000000000000" pitchFamily="2" charset="0"/>
                <a:cs typeface="Century Gothic"/>
              </a:rPr>
              <a:t>will</a:t>
            </a:r>
            <a:r>
              <a:rPr sz="1250" spc="-10" dirty="0">
                <a:solidFill>
                  <a:srgbClr val="F5F0F0"/>
                </a:solidFill>
                <a:latin typeface="Montserrat" panose="00000500000000000000" pitchFamily="2" charset="0"/>
                <a:cs typeface="Century Gothic"/>
              </a:rPr>
              <a:t> </a:t>
            </a:r>
            <a:r>
              <a:rPr sz="1250" spc="50" dirty="0">
                <a:solidFill>
                  <a:srgbClr val="F5F0F0"/>
                </a:solidFill>
                <a:latin typeface="Montserrat" panose="00000500000000000000" pitchFamily="2" charset="0"/>
                <a:cs typeface="Century Gothic"/>
              </a:rPr>
              <a:t>follow</a:t>
            </a:r>
            <a:r>
              <a:rPr sz="1250" spc="-30" dirty="0">
                <a:solidFill>
                  <a:srgbClr val="F5F0F0"/>
                </a:solidFill>
                <a:latin typeface="Montserrat" panose="00000500000000000000" pitchFamily="2" charset="0"/>
                <a:cs typeface="Century Gothic"/>
              </a:rPr>
              <a:t> </a:t>
            </a:r>
            <a:r>
              <a:rPr sz="1250" spc="90" dirty="0">
                <a:solidFill>
                  <a:srgbClr val="F5F0F0"/>
                </a:solidFill>
                <a:latin typeface="Montserrat" panose="00000500000000000000" pitchFamily="2" charset="0"/>
                <a:cs typeface="Century Gothic"/>
              </a:rPr>
              <a:t>shortly</a:t>
            </a:r>
            <a:r>
              <a:rPr sz="1250" spc="2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after</a:t>
            </a:r>
            <a:r>
              <a:rPr sz="1250" spc="5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and </a:t>
            </a:r>
            <a:r>
              <a:rPr sz="1250" spc="105" dirty="0">
                <a:solidFill>
                  <a:srgbClr val="F5F0F0"/>
                </a:solidFill>
                <a:latin typeface="Montserrat" panose="00000500000000000000" pitchFamily="2" charset="0"/>
                <a:cs typeface="Century Gothic"/>
              </a:rPr>
              <a:t>will</a:t>
            </a:r>
            <a:r>
              <a:rPr sz="1250" spc="-10" dirty="0">
                <a:solidFill>
                  <a:srgbClr val="F5F0F0"/>
                </a:solidFill>
                <a:latin typeface="Montserrat" panose="00000500000000000000" pitchFamily="2" charset="0"/>
                <a:cs typeface="Century Gothic"/>
              </a:rPr>
              <a:t> </a:t>
            </a:r>
            <a:r>
              <a:rPr sz="1250" spc="50" dirty="0">
                <a:solidFill>
                  <a:srgbClr val="F5F0F0"/>
                </a:solidFill>
                <a:latin typeface="Montserrat" panose="00000500000000000000" pitchFamily="2" charset="0"/>
                <a:cs typeface="Century Gothic"/>
              </a:rPr>
              <a:t>meet</a:t>
            </a:r>
            <a:r>
              <a:rPr sz="1250" spc="55" dirty="0">
                <a:solidFill>
                  <a:srgbClr val="F5F0F0"/>
                </a:solidFill>
                <a:latin typeface="Montserrat" panose="00000500000000000000" pitchFamily="2" charset="0"/>
                <a:cs typeface="Century Gothic"/>
              </a:rPr>
              <a:t> </a:t>
            </a:r>
            <a:r>
              <a:rPr sz="1250" spc="-10" dirty="0">
                <a:solidFill>
                  <a:srgbClr val="F5F0F0"/>
                </a:solidFill>
                <a:latin typeface="Montserrat" panose="00000500000000000000" pitchFamily="2" charset="0"/>
                <a:cs typeface="Century Gothic"/>
              </a:rPr>
              <a:t>people </a:t>
            </a:r>
            <a:r>
              <a:rPr sz="1250" dirty="0">
                <a:solidFill>
                  <a:srgbClr val="F5F0F0"/>
                </a:solidFill>
                <a:latin typeface="Montserrat" panose="00000500000000000000" pitchFamily="2" charset="0"/>
                <a:cs typeface="Century Gothic"/>
              </a:rPr>
              <a:t>where</a:t>
            </a:r>
            <a:r>
              <a:rPr sz="1250" spc="8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they</a:t>
            </a:r>
            <a:r>
              <a:rPr sz="1250" spc="9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already</a:t>
            </a:r>
            <a:r>
              <a:rPr sz="1250" spc="8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are</a:t>
            </a:r>
            <a:r>
              <a:rPr sz="1250" spc="4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a:t>
            </a:r>
            <a:r>
              <a:rPr sz="1250" spc="80" dirty="0">
                <a:solidFill>
                  <a:srgbClr val="F5F0F0"/>
                </a:solidFill>
                <a:latin typeface="Montserrat" panose="00000500000000000000" pitchFamily="2" charset="0"/>
                <a:cs typeface="Century Gothic"/>
              </a:rPr>
              <a:t> </a:t>
            </a:r>
            <a:r>
              <a:rPr sz="1250" spc="110" dirty="0">
                <a:solidFill>
                  <a:srgbClr val="F5F0F0"/>
                </a:solidFill>
                <a:latin typeface="Montserrat" panose="00000500000000000000" pitchFamily="2" charset="0"/>
                <a:cs typeface="Century Gothic"/>
              </a:rPr>
              <a:t>in</a:t>
            </a:r>
            <a:r>
              <a:rPr sz="1250" spc="60" dirty="0">
                <a:solidFill>
                  <a:srgbClr val="F5F0F0"/>
                </a:solidFill>
                <a:latin typeface="Montserrat" panose="00000500000000000000" pitchFamily="2" charset="0"/>
                <a:cs typeface="Century Gothic"/>
              </a:rPr>
              <a:t> </a:t>
            </a:r>
            <a:r>
              <a:rPr sz="1250" spc="55" dirty="0">
                <a:solidFill>
                  <a:srgbClr val="F5F0F0"/>
                </a:solidFill>
                <a:latin typeface="Montserrat" panose="00000500000000000000" pitchFamily="2" charset="0"/>
                <a:cs typeface="Century Gothic"/>
              </a:rPr>
              <a:t>the</a:t>
            </a:r>
            <a:r>
              <a:rPr sz="1250" spc="8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grocery</a:t>
            </a:r>
            <a:r>
              <a:rPr sz="1250" spc="9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store,</a:t>
            </a:r>
            <a:r>
              <a:rPr sz="1250" spc="14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the</a:t>
            </a:r>
            <a:r>
              <a:rPr sz="1250" spc="85" dirty="0">
                <a:solidFill>
                  <a:srgbClr val="F5F0F0"/>
                </a:solidFill>
                <a:latin typeface="Montserrat" panose="00000500000000000000" pitchFamily="2" charset="0"/>
                <a:cs typeface="Century Gothic"/>
              </a:rPr>
              <a:t> </a:t>
            </a:r>
            <a:r>
              <a:rPr sz="1250" spc="50" dirty="0">
                <a:solidFill>
                  <a:srgbClr val="F5F0F0"/>
                </a:solidFill>
                <a:latin typeface="Montserrat" panose="00000500000000000000" pitchFamily="2" charset="0"/>
                <a:cs typeface="Century Gothic"/>
              </a:rPr>
              <a:t>market,</a:t>
            </a:r>
            <a:r>
              <a:rPr sz="1250" spc="14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or</a:t>
            </a:r>
            <a:r>
              <a:rPr sz="1250" spc="12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at</a:t>
            </a:r>
            <a:r>
              <a:rPr sz="1250" spc="114" dirty="0">
                <a:solidFill>
                  <a:srgbClr val="F5F0F0"/>
                </a:solidFill>
                <a:latin typeface="Montserrat" panose="00000500000000000000" pitchFamily="2" charset="0"/>
                <a:cs typeface="Century Gothic"/>
              </a:rPr>
              <a:t> </a:t>
            </a:r>
            <a:r>
              <a:rPr sz="1250" spc="45" dirty="0">
                <a:solidFill>
                  <a:srgbClr val="F5F0F0"/>
                </a:solidFill>
                <a:latin typeface="Montserrat" panose="00000500000000000000" pitchFamily="2" charset="0"/>
                <a:cs typeface="Century Gothic"/>
              </a:rPr>
              <a:t>home preparing</a:t>
            </a:r>
            <a:r>
              <a:rPr sz="1250" spc="120" dirty="0">
                <a:solidFill>
                  <a:srgbClr val="F5F0F0"/>
                </a:solidFill>
                <a:latin typeface="Montserrat" panose="00000500000000000000" pitchFamily="2" charset="0"/>
                <a:cs typeface="Century Gothic"/>
              </a:rPr>
              <a:t> </a:t>
            </a:r>
            <a:r>
              <a:rPr sz="1250" spc="-110" dirty="0">
                <a:solidFill>
                  <a:srgbClr val="F5F0F0"/>
                </a:solidFill>
                <a:latin typeface="Montserrat" panose="00000500000000000000" pitchFamily="2" charset="0"/>
                <a:cs typeface="Century Gothic"/>
              </a:rPr>
              <a:t>a</a:t>
            </a:r>
            <a:r>
              <a:rPr sz="1250" spc="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meal.</a:t>
            </a:r>
            <a:r>
              <a:rPr sz="1250" spc="40" dirty="0">
                <a:solidFill>
                  <a:srgbClr val="F5F0F0"/>
                </a:solidFill>
                <a:latin typeface="Montserrat" panose="00000500000000000000" pitchFamily="2" charset="0"/>
                <a:cs typeface="Century Gothic"/>
              </a:rPr>
              <a:t> </a:t>
            </a:r>
            <a:r>
              <a:rPr sz="1250" spc="50" dirty="0">
                <a:solidFill>
                  <a:srgbClr val="F5F0F0"/>
                </a:solidFill>
                <a:latin typeface="Montserrat" panose="00000500000000000000" pitchFamily="2" charset="0"/>
                <a:cs typeface="Century Gothic"/>
              </a:rPr>
              <a:t>We'll</a:t>
            </a:r>
            <a:r>
              <a:rPr sz="1250" spc="13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encourage</a:t>
            </a:r>
            <a:r>
              <a:rPr sz="1250" spc="7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Canadians</a:t>
            </a:r>
            <a:r>
              <a:rPr sz="1250" spc="7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to</a:t>
            </a:r>
            <a:r>
              <a:rPr sz="1250" spc="4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share</a:t>
            </a:r>
            <a:r>
              <a:rPr sz="1250" spc="70" dirty="0">
                <a:solidFill>
                  <a:srgbClr val="F5F0F0"/>
                </a:solidFill>
                <a:latin typeface="Montserrat" panose="00000500000000000000" pitchFamily="2" charset="0"/>
                <a:cs typeface="Century Gothic"/>
              </a:rPr>
              <a:t> </a:t>
            </a:r>
            <a:r>
              <a:rPr sz="1250" spc="55" dirty="0">
                <a:solidFill>
                  <a:srgbClr val="F5F0F0"/>
                </a:solidFill>
                <a:latin typeface="Montserrat" panose="00000500000000000000" pitchFamily="2" charset="0"/>
                <a:cs typeface="Century Gothic"/>
              </a:rPr>
              <a:t>photos</a:t>
            </a:r>
            <a:r>
              <a:rPr sz="1250" spc="7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of</a:t>
            </a:r>
            <a:r>
              <a:rPr sz="1250" spc="3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a</a:t>
            </a:r>
            <a:r>
              <a:rPr sz="1250" spc="95" dirty="0">
                <a:solidFill>
                  <a:srgbClr val="F5F0F0"/>
                </a:solidFill>
                <a:latin typeface="Montserrat" panose="00000500000000000000" pitchFamily="2" charset="0"/>
                <a:cs typeface="Century Gothic"/>
              </a:rPr>
              <a:t> </a:t>
            </a:r>
            <a:r>
              <a:rPr sz="1250" spc="-20" dirty="0">
                <a:solidFill>
                  <a:srgbClr val="F5F0F0"/>
                </a:solidFill>
                <a:latin typeface="Montserrat" panose="00000500000000000000" pitchFamily="2" charset="0"/>
                <a:cs typeface="Century Gothic"/>
              </a:rPr>
              <a:t>meal </a:t>
            </a:r>
            <a:r>
              <a:rPr sz="1250" dirty="0">
                <a:solidFill>
                  <a:srgbClr val="F5F0F0"/>
                </a:solidFill>
                <a:latin typeface="Montserrat" panose="00000500000000000000" pitchFamily="2" charset="0"/>
                <a:cs typeface="Century Gothic"/>
              </a:rPr>
              <a:t>they've</a:t>
            </a:r>
            <a:r>
              <a:rPr sz="1250" spc="15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made,</a:t>
            </a:r>
            <a:r>
              <a:rPr sz="1250" spc="114" dirty="0">
                <a:solidFill>
                  <a:srgbClr val="F5F0F0"/>
                </a:solidFill>
                <a:latin typeface="Montserrat" panose="00000500000000000000" pitchFamily="2" charset="0"/>
                <a:cs typeface="Century Gothic"/>
              </a:rPr>
              <a:t> </a:t>
            </a:r>
            <a:r>
              <a:rPr sz="1250" spc="55" dirty="0">
                <a:solidFill>
                  <a:srgbClr val="F5F0F0"/>
                </a:solidFill>
                <a:latin typeface="Montserrat" panose="00000500000000000000" pitchFamily="2" charset="0"/>
                <a:cs typeface="Century Gothic"/>
              </a:rPr>
              <a:t>tagging</a:t>
            </a:r>
            <a:r>
              <a:rPr sz="1250" spc="11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a:t>
            </a:r>
            <a:r>
              <a:rPr sz="1250" dirty="0" err="1">
                <a:solidFill>
                  <a:srgbClr val="F5F0F0"/>
                </a:solidFill>
                <a:latin typeface="Montserrat" panose="00000500000000000000" pitchFamily="2" charset="0"/>
                <a:cs typeface="Century Gothic"/>
              </a:rPr>
              <a:t>canadasfoodsystem</a:t>
            </a:r>
            <a:r>
              <a:rPr sz="1250" spc="17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and</a:t>
            </a:r>
            <a:r>
              <a:rPr sz="1250" spc="120" dirty="0">
                <a:solidFill>
                  <a:srgbClr val="F5F0F0"/>
                </a:solidFill>
                <a:latin typeface="Montserrat" panose="00000500000000000000" pitchFamily="2" charset="0"/>
                <a:cs typeface="Century Gothic"/>
              </a:rPr>
              <a:t> </a:t>
            </a:r>
            <a:r>
              <a:rPr sz="1250" spc="105" dirty="0">
                <a:solidFill>
                  <a:srgbClr val="F5F0F0"/>
                </a:solidFill>
                <a:latin typeface="Montserrat" panose="00000500000000000000" pitchFamily="2" charset="0"/>
                <a:cs typeface="Century Gothic"/>
              </a:rPr>
              <a:t>using</a:t>
            </a:r>
            <a:r>
              <a:rPr sz="1250" spc="110" dirty="0">
                <a:solidFill>
                  <a:srgbClr val="F5F0F0"/>
                </a:solidFill>
                <a:latin typeface="Montserrat" panose="00000500000000000000" pitchFamily="2" charset="0"/>
                <a:cs typeface="Century Gothic"/>
              </a:rPr>
              <a:t> </a:t>
            </a:r>
            <a:r>
              <a:rPr sz="1250" spc="90" dirty="0">
                <a:solidFill>
                  <a:srgbClr val="F5F0F0"/>
                </a:solidFill>
                <a:latin typeface="Montserrat" panose="00000500000000000000" pitchFamily="2" charset="0"/>
                <a:cs typeface="Century Gothic"/>
              </a:rPr>
              <a:t>our</a:t>
            </a:r>
            <a:r>
              <a:rPr sz="1250" spc="95" dirty="0">
                <a:solidFill>
                  <a:srgbClr val="F5F0F0"/>
                </a:solidFill>
                <a:latin typeface="Montserrat" panose="00000500000000000000" pitchFamily="2" charset="0"/>
                <a:cs typeface="Century Gothic"/>
              </a:rPr>
              <a:t> </a:t>
            </a:r>
            <a:r>
              <a:rPr sz="1250" spc="-10" dirty="0">
                <a:solidFill>
                  <a:srgbClr val="F5F0F0"/>
                </a:solidFill>
                <a:latin typeface="Montserrat" panose="00000500000000000000" pitchFamily="2" charset="0"/>
                <a:cs typeface="Century Gothic"/>
              </a:rPr>
              <a:t>digital </a:t>
            </a:r>
            <a:r>
              <a:rPr sz="1250" spc="45" dirty="0">
                <a:solidFill>
                  <a:srgbClr val="F5F0F0"/>
                </a:solidFill>
                <a:latin typeface="Montserrat" panose="00000500000000000000" pitchFamily="2" charset="0"/>
                <a:cs typeface="Century Gothic"/>
              </a:rPr>
              <a:t>sticker:</a:t>
            </a:r>
            <a:r>
              <a:rPr sz="1250" spc="60" dirty="0">
                <a:solidFill>
                  <a:srgbClr val="F5F0F0"/>
                </a:solidFill>
                <a:latin typeface="Montserrat" panose="00000500000000000000" pitchFamily="2" charset="0"/>
                <a:cs typeface="Century Gothic"/>
              </a:rPr>
              <a:t> </a:t>
            </a:r>
            <a:r>
              <a:rPr sz="1250" i="1" spc="110" dirty="0">
                <a:solidFill>
                  <a:srgbClr val="F5F0F0"/>
                </a:solidFill>
                <a:latin typeface="Montserrat" panose="00000500000000000000" pitchFamily="2" charset="0"/>
                <a:cs typeface="Century Gothic"/>
              </a:rPr>
              <a:t>"I</a:t>
            </a:r>
            <a:r>
              <a:rPr sz="1250" i="1" spc="-25" dirty="0">
                <a:solidFill>
                  <a:srgbClr val="F5F0F0"/>
                </a:solidFill>
                <a:latin typeface="Montserrat" panose="00000500000000000000" pitchFamily="2" charset="0"/>
                <a:cs typeface="Century Gothic"/>
              </a:rPr>
              <a:t> </a:t>
            </a:r>
            <a:r>
              <a:rPr sz="1250" i="1" spc="75" dirty="0">
                <a:solidFill>
                  <a:srgbClr val="F5F0F0"/>
                </a:solidFill>
                <a:latin typeface="Montserrat" panose="00000500000000000000" pitchFamily="2" charset="0"/>
                <a:cs typeface="Century Gothic"/>
              </a:rPr>
              <a:t>support </a:t>
            </a:r>
            <a:r>
              <a:rPr sz="1250" i="1" dirty="0">
                <a:solidFill>
                  <a:srgbClr val="F5F0F0"/>
                </a:solidFill>
                <a:latin typeface="Montserrat" panose="00000500000000000000" pitchFamily="2" charset="0"/>
                <a:cs typeface="Century Gothic"/>
              </a:rPr>
              <a:t>Canada's</a:t>
            </a:r>
            <a:r>
              <a:rPr sz="1250" i="1" spc="45" dirty="0">
                <a:solidFill>
                  <a:srgbClr val="F5F0F0"/>
                </a:solidFill>
                <a:latin typeface="Montserrat" panose="00000500000000000000" pitchFamily="2" charset="0"/>
                <a:cs typeface="Century Gothic"/>
              </a:rPr>
              <a:t> </a:t>
            </a:r>
            <a:r>
              <a:rPr sz="1250" i="1" spc="55" dirty="0">
                <a:solidFill>
                  <a:srgbClr val="F5F0F0"/>
                </a:solidFill>
                <a:latin typeface="Montserrat" panose="00000500000000000000" pitchFamily="2" charset="0"/>
                <a:cs typeface="Century Gothic"/>
              </a:rPr>
              <a:t>Food</a:t>
            </a:r>
            <a:r>
              <a:rPr sz="1250" i="1" spc="25" dirty="0">
                <a:solidFill>
                  <a:srgbClr val="F5F0F0"/>
                </a:solidFill>
                <a:latin typeface="Montserrat" panose="00000500000000000000" pitchFamily="2" charset="0"/>
                <a:cs typeface="Century Gothic"/>
              </a:rPr>
              <a:t> </a:t>
            </a:r>
            <a:r>
              <a:rPr sz="1250" i="1" spc="55" dirty="0">
                <a:solidFill>
                  <a:srgbClr val="F5F0F0"/>
                </a:solidFill>
                <a:latin typeface="Montserrat" panose="00000500000000000000" pitchFamily="2" charset="0"/>
                <a:cs typeface="Century Gothic"/>
              </a:rPr>
              <a:t>System".</a:t>
            </a:r>
            <a:r>
              <a:rPr sz="1250" i="1" spc="90" dirty="0">
                <a:solidFill>
                  <a:srgbClr val="F5F0F0"/>
                </a:solidFill>
                <a:latin typeface="Montserrat" panose="00000500000000000000" pitchFamily="2" charset="0"/>
                <a:cs typeface="Century Gothic"/>
              </a:rPr>
              <a:t> </a:t>
            </a:r>
            <a:r>
              <a:rPr sz="1250" spc="55" dirty="0">
                <a:solidFill>
                  <a:srgbClr val="F5F0F0"/>
                </a:solidFill>
                <a:latin typeface="Montserrat" panose="00000500000000000000" pitchFamily="2" charset="0"/>
                <a:cs typeface="Century Gothic"/>
              </a:rPr>
              <a:t>To</a:t>
            </a:r>
            <a:r>
              <a:rPr sz="1250" spc="1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be</a:t>
            </a:r>
            <a:r>
              <a:rPr sz="1250" spc="50" dirty="0">
                <a:solidFill>
                  <a:srgbClr val="F5F0F0"/>
                </a:solidFill>
                <a:latin typeface="Montserrat" panose="00000500000000000000" pitchFamily="2" charset="0"/>
                <a:cs typeface="Century Gothic"/>
              </a:rPr>
              <a:t> </a:t>
            </a:r>
            <a:r>
              <a:rPr sz="1250" spc="70" dirty="0">
                <a:solidFill>
                  <a:srgbClr val="F5F0F0"/>
                </a:solidFill>
                <a:latin typeface="Montserrat" panose="00000500000000000000" pitchFamily="2" charset="0"/>
                <a:cs typeface="Century Gothic"/>
              </a:rPr>
              <a:t>fully</a:t>
            </a:r>
            <a:r>
              <a:rPr sz="1250" spc="55" dirty="0">
                <a:solidFill>
                  <a:srgbClr val="F5F0F0"/>
                </a:solidFill>
                <a:latin typeface="Montserrat" panose="00000500000000000000" pitchFamily="2" charset="0"/>
                <a:cs typeface="Century Gothic"/>
              </a:rPr>
              <a:t> </a:t>
            </a:r>
            <a:r>
              <a:rPr sz="1250" spc="45" dirty="0">
                <a:solidFill>
                  <a:srgbClr val="F5F0F0"/>
                </a:solidFill>
                <a:latin typeface="Montserrat" panose="00000500000000000000" pitchFamily="2" charset="0"/>
                <a:cs typeface="Century Gothic"/>
              </a:rPr>
              <a:t>eligible</a:t>
            </a:r>
            <a:r>
              <a:rPr sz="1250" spc="5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they</a:t>
            </a:r>
            <a:r>
              <a:rPr sz="1250" spc="55" dirty="0">
                <a:solidFill>
                  <a:srgbClr val="F5F0F0"/>
                </a:solidFill>
                <a:latin typeface="Montserrat" panose="00000500000000000000" pitchFamily="2" charset="0"/>
                <a:cs typeface="Century Gothic"/>
              </a:rPr>
              <a:t> </a:t>
            </a:r>
            <a:r>
              <a:rPr sz="1250" spc="100" dirty="0">
                <a:solidFill>
                  <a:srgbClr val="F5F0F0"/>
                </a:solidFill>
                <a:latin typeface="Montserrat" panose="00000500000000000000" pitchFamily="2" charset="0"/>
                <a:cs typeface="Century Gothic"/>
              </a:rPr>
              <a:t>must </a:t>
            </a:r>
            <a:r>
              <a:rPr sz="1250" spc="95" dirty="0">
                <a:solidFill>
                  <a:srgbClr val="F5F0F0"/>
                </a:solidFill>
                <a:latin typeface="Montserrat" panose="00000500000000000000" pitchFamily="2" charset="0"/>
                <a:cs typeface="Century Gothic"/>
              </a:rPr>
              <a:t>sign</a:t>
            </a:r>
            <a:r>
              <a:rPr sz="1250" spc="-10" dirty="0">
                <a:solidFill>
                  <a:srgbClr val="F5F0F0"/>
                </a:solidFill>
                <a:latin typeface="Montserrat" panose="00000500000000000000" pitchFamily="2" charset="0"/>
                <a:cs typeface="Century Gothic"/>
              </a:rPr>
              <a:t> </a:t>
            </a:r>
            <a:r>
              <a:rPr sz="1250" spc="80" dirty="0">
                <a:solidFill>
                  <a:srgbClr val="F5F0F0"/>
                </a:solidFill>
                <a:latin typeface="Montserrat" panose="00000500000000000000" pitchFamily="2" charset="0"/>
                <a:cs typeface="Century Gothic"/>
              </a:rPr>
              <a:t>their</a:t>
            </a:r>
            <a:r>
              <a:rPr sz="1250" spc="45" dirty="0">
                <a:solidFill>
                  <a:srgbClr val="F5F0F0"/>
                </a:solidFill>
                <a:latin typeface="Montserrat" panose="00000500000000000000" pitchFamily="2" charset="0"/>
                <a:cs typeface="Century Gothic"/>
              </a:rPr>
              <a:t> </a:t>
            </a:r>
            <a:r>
              <a:rPr sz="1250" spc="80" dirty="0">
                <a:solidFill>
                  <a:srgbClr val="F5F0F0"/>
                </a:solidFill>
                <a:latin typeface="Montserrat" panose="00000500000000000000" pitchFamily="2" charset="0"/>
                <a:cs typeface="Century Gothic"/>
              </a:rPr>
              <a:t>support</a:t>
            </a:r>
            <a:r>
              <a:rPr sz="1250" spc="-35" dirty="0">
                <a:solidFill>
                  <a:srgbClr val="F5F0F0"/>
                </a:solidFill>
                <a:latin typeface="Montserrat" panose="00000500000000000000" pitchFamily="2" charset="0"/>
                <a:cs typeface="Century Gothic"/>
              </a:rPr>
              <a:t> </a:t>
            </a:r>
            <a:r>
              <a:rPr sz="1250" spc="50" dirty="0">
                <a:solidFill>
                  <a:srgbClr val="F5F0F0"/>
                </a:solidFill>
                <a:latin typeface="Montserrat" panose="00000500000000000000" pitchFamily="2" charset="0"/>
                <a:cs typeface="Century Gothic"/>
              </a:rPr>
              <a:t>on</a:t>
            </a:r>
            <a:r>
              <a:rPr sz="1250" spc="-10" dirty="0">
                <a:solidFill>
                  <a:srgbClr val="F5F0F0"/>
                </a:solidFill>
                <a:latin typeface="Montserrat" panose="00000500000000000000" pitchFamily="2" charset="0"/>
                <a:cs typeface="Century Gothic"/>
              </a:rPr>
              <a:t> </a:t>
            </a:r>
            <a:r>
              <a:rPr sz="1250" spc="60" dirty="0">
                <a:solidFill>
                  <a:srgbClr val="F5F0F0"/>
                </a:solidFill>
                <a:latin typeface="Montserrat" panose="00000500000000000000" pitchFamily="2" charset="0"/>
                <a:cs typeface="Century Gothic"/>
              </a:rPr>
              <a:t>the</a:t>
            </a:r>
            <a:r>
              <a:rPr sz="1250" spc="10" dirty="0">
                <a:solidFill>
                  <a:srgbClr val="F5F0F0"/>
                </a:solidFill>
                <a:latin typeface="Montserrat" panose="00000500000000000000" pitchFamily="2" charset="0"/>
                <a:cs typeface="Century Gothic"/>
              </a:rPr>
              <a:t> </a:t>
            </a:r>
            <a:r>
              <a:rPr sz="1250" spc="55" dirty="0">
                <a:solidFill>
                  <a:srgbClr val="F5F0F0"/>
                </a:solidFill>
                <a:latin typeface="Montserrat" panose="00000500000000000000" pitchFamily="2" charset="0"/>
                <a:cs typeface="Century Gothic"/>
              </a:rPr>
              <a:t>landing</a:t>
            </a:r>
            <a:r>
              <a:rPr sz="1250" spc="-2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page</a:t>
            </a:r>
            <a:r>
              <a:rPr sz="1250" spc="1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as</a:t>
            </a:r>
            <a:r>
              <a:rPr sz="1250" spc="5" dirty="0">
                <a:solidFill>
                  <a:srgbClr val="F5F0F0"/>
                </a:solidFill>
                <a:latin typeface="Montserrat" panose="00000500000000000000" pitchFamily="2" charset="0"/>
                <a:cs typeface="Century Gothic"/>
              </a:rPr>
              <a:t> </a:t>
            </a:r>
            <a:r>
              <a:rPr sz="1250" spc="-10" dirty="0">
                <a:solidFill>
                  <a:srgbClr val="F5F0F0"/>
                </a:solidFill>
                <a:latin typeface="Montserrat" panose="00000500000000000000" pitchFamily="2" charset="0"/>
                <a:cs typeface="Century Gothic"/>
              </a:rPr>
              <a:t>well.</a:t>
            </a:r>
            <a:endParaRPr sz="1250" dirty="0">
              <a:latin typeface="Montserrat" panose="00000500000000000000" pitchFamily="2" charset="0"/>
              <a:cs typeface="Century Gothic"/>
            </a:endParaRPr>
          </a:p>
          <a:p>
            <a:pPr>
              <a:lnSpc>
                <a:spcPct val="100000"/>
              </a:lnSpc>
              <a:spcBef>
                <a:spcPts val="45"/>
              </a:spcBef>
            </a:pPr>
            <a:endParaRPr sz="1250" dirty="0">
              <a:latin typeface="Montserrat" panose="00000500000000000000" pitchFamily="2" charset="0"/>
              <a:cs typeface="Century Gothic"/>
            </a:endParaRPr>
          </a:p>
          <a:p>
            <a:pPr marL="12700">
              <a:lnSpc>
                <a:spcPct val="100000"/>
              </a:lnSpc>
            </a:pPr>
            <a:r>
              <a:rPr sz="1250" spc="95" dirty="0">
                <a:solidFill>
                  <a:srgbClr val="F5F0F0"/>
                </a:solidFill>
                <a:latin typeface="Montserrat" panose="00000500000000000000" pitchFamily="2" charset="0"/>
                <a:cs typeface="Century Gothic"/>
              </a:rPr>
              <a:t>The</a:t>
            </a:r>
            <a:r>
              <a:rPr sz="1250" spc="6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social</a:t>
            </a:r>
            <a:r>
              <a:rPr sz="1250" spc="3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layer</a:t>
            </a:r>
            <a:r>
              <a:rPr sz="1250" spc="11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can</a:t>
            </a:r>
            <a:r>
              <a:rPr sz="1250" spc="40" dirty="0">
                <a:solidFill>
                  <a:srgbClr val="F5F0F0"/>
                </a:solidFill>
                <a:latin typeface="Montserrat" panose="00000500000000000000" pitchFamily="2" charset="0"/>
                <a:cs typeface="Century Gothic"/>
              </a:rPr>
              <a:t> </a:t>
            </a:r>
            <a:r>
              <a:rPr sz="1250" spc="125" dirty="0">
                <a:solidFill>
                  <a:srgbClr val="F5F0F0"/>
                </a:solidFill>
                <a:latin typeface="Montserrat" panose="00000500000000000000" pitchFamily="2" charset="0"/>
                <a:cs typeface="Century Gothic"/>
              </a:rPr>
              <a:t>run</a:t>
            </a:r>
            <a:r>
              <a:rPr sz="1250" spc="50" dirty="0">
                <a:solidFill>
                  <a:srgbClr val="F5F0F0"/>
                </a:solidFill>
                <a:latin typeface="Montserrat" panose="00000500000000000000" pitchFamily="2" charset="0"/>
                <a:cs typeface="Century Gothic"/>
              </a:rPr>
              <a:t> </a:t>
            </a:r>
            <a:r>
              <a:rPr sz="1250" spc="110" dirty="0">
                <a:solidFill>
                  <a:srgbClr val="F5F0F0"/>
                </a:solidFill>
                <a:latin typeface="Montserrat" panose="00000500000000000000" pitchFamily="2" charset="0"/>
                <a:cs typeface="Century Gothic"/>
              </a:rPr>
              <a:t>in</a:t>
            </a:r>
            <a:r>
              <a:rPr sz="1250" spc="5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tandem</a:t>
            </a:r>
            <a:r>
              <a:rPr sz="1250" spc="85" dirty="0">
                <a:solidFill>
                  <a:srgbClr val="F5F0F0"/>
                </a:solidFill>
                <a:latin typeface="Montserrat" panose="00000500000000000000" pitchFamily="2" charset="0"/>
                <a:cs typeface="Century Gothic"/>
              </a:rPr>
              <a:t> </a:t>
            </a:r>
            <a:r>
              <a:rPr sz="1250" spc="100" dirty="0">
                <a:solidFill>
                  <a:srgbClr val="F5F0F0"/>
                </a:solidFill>
                <a:latin typeface="Montserrat" panose="00000500000000000000" pitchFamily="2" charset="0"/>
                <a:cs typeface="Century Gothic"/>
              </a:rPr>
              <a:t>with</a:t>
            </a:r>
            <a:r>
              <a:rPr sz="1250" spc="45" dirty="0">
                <a:solidFill>
                  <a:srgbClr val="F5F0F0"/>
                </a:solidFill>
                <a:latin typeface="Montserrat" panose="00000500000000000000" pitchFamily="2" charset="0"/>
                <a:cs typeface="Century Gothic"/>
              </a:rPr>
              <a:t> </a:t>
            </a:r>
            <a:r>
              <a:rPr sz="1250" spc="60" dirty="0">
                <a:solidFill>
                  <a:srgbClr val="F5F0F0"/>
                </a:solidFill>
                <a:latin typeface="Montserrat" panose="00000500000000000000" pitchFamily="2" charset="0"/>
                <a:cs typeface="Century Gothic"/>
              </a:rPr>
              <a:t>the</a:t>
            </a:r>
            <a:r>
              <a:rPr sz="1250" spc="70" dirty="0">
                <a:solidFill>
                  <a:srgbClr val="F5F0F0"/>
                </a:solidFill>
                <a:latin typeface="Montserrat" panose="00000500000000000000" pitchFamily="2" charset="0"/>
                <a:cs typeface="Century Gothic"/>
              </a:rPr>
              <a:t> </a:t>
            </a:r>
            <a:r>
              <a:rPr sz="1250" spc="45" dirty="0">
                <a:solidFill>
                  <a:srgbClr val="F5F0F0"/>
                </a:solidFill>
                <a:latin typeface="Montserrat" panose="00000500000000000000" pitchFamily="2" charset="0"/>
                <a:cs typeface="Century Gothic"/>
              </a:rPr>
              <a:t>website</a:t>
            </a:r>
            <a:r>
              <a:rPr sz="1250" spc="6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campaign</a:t>
            </a:r>
            <a:r>
              <a:rPr sz="1250" spc="5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and</a:t>
            </a:r>
            <a:r>
              <a:rPr sz="1250" spc="40" dirty="0">
                <a:solidFill>
                  <a:srgbClr val="F5F0F0"/>
                </a:solidFill>
                <a:latin typeface="Montserrat" panose="00000500000000000000" pitchFamily="2" charset="0"/>
                <a:cs typeface="Century Gothic"/>
              </a:rPr>
              <a:t> </a:t>
            </a:r>
            <a:r>
              <a:rPr sz="1250" spc="-25" dirty="0">
                <a:solidFill>
                  <a:srgbClr val="F5F0F0"/>
                </a:solidFill>
                <a:latin typeface="Montserrat" panose="00000500000000000000" pitchFamily="2" charset="0"/>
                <a:cs typeface="Century Gothic"/>
              </a:rPr>
              <a:t>act</a:t>
            </a:r>
            <a:endParaRPr sz="1250" dirty="0">
              <a:latin typeface="Montserrat" panose="00000500000000000000" pitchFamily="2" charset="0"/>
              <a:cs typeface="Century Gothic"/>
            </a:endParaRPr>
          </a:p>
          <a:p>
            <a:pPr marL="12700">
              <a:lnSpc>
                <a:spcPct val="100000"/>
              </a:lnSpc>
              <a:spcBef>
                <a:spcPts val="80"/>
              </a:spcBef>
            </a:pPr>
            <a:r>
              <a:rPr sz="1250" dirty="0">
                <a:solidFill>
                  <a:srgbClr val="F5F0F0"/>
                </a:solidFill>
                <a:latin typeface="Montserrat" panose="00000500000000000000" pitchFamily="2" charset="0"/>
                <a:cs typeface="Century Gothic"/>
              </a:rPr>
              <a:t>as</a:t>
            </a:r>
            <a:r>
              <a:rPr sz="1250" spc="1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a</a:t>
            </a:r>
            <a:r>
              <a:rPr sz="1250" spc="4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steady</a:t>
            </a:r>
            <a:r>
              <a:rPr sz="1250" spc="20" dirty="0">
                <a:solidFill>
                  <a:srgbClr val="F5F0F0"/>
                </a:solidFill>
                <a:latin typeface="Montserrat" panose="00000500000000000000" pitchFamily="2" charset="0"/>
                <a:cs typeface="Century Gothic"/>
              </a:rPr>
              <a:t> </a:t>
            </a:r>
            <a:r>
              <a:rPr sz="1250" spc="55" dirty="0">
                <a:solidFill>
                  <a:srgbClr val="F5F0F0"/>
                </a:solidFill>
                <a:latin typeface="Montserrat" panose="00000500000000000000" pitchFamily="2" charset="0"/>
                <a:cs typeface="Century Gothic"/>
              </a:rPr>
              <a:t>drumbeat</a:t>
            </a:r>
            <a:r>
              <a:rPr sz="1250" spc="5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of</a:t>
            </a:r>
            <a:r>
              <a:rPr sz="1250" spc="-20" dirty="0">
                <a:solidFill>
                  <a:srgbClr val="F5F0F0"/>
                </a:solidFill>
                <a:latin typeface="Montserrat" panose="00000500000000000000" pitchFamily="2" charset="0"/>
                <a:cs typeface="Century Gothic"/>
              </a:rPr>
              <a:t> </a:t>
            </a:r>
            <a:r>
              <a:rPr sz="1250" spc="-10" dirty="0">
                <a:solidFill>
                  <a:srgbClr val="F5F0F0"/>
                </a:solidFill>
                <a:latin typeface="Montserrat" panose="00000500000000000000" pitchFamily="2" charset="0"/>
                <a:cs typeface="Century Gothic"/>
              </a:rPr>
              <a:t>engagement.</a:t>
            </a:r>
            <a:endParaRPr sz="1250" dirty="0">
              <a:latin typeface="Montserrat" panose="00000500000000000000" pitchFamily="2" charset="0"/>
              <a:cs typeface="Century Gothic"/>
            </a:endParaRPr>
          </a:p>
          <a:p>
            <a:pPr>
              <a:lnSpc>
                <a:spcPct val="100000"/>
              </a:lnSpc>
              <a:spcBef>
                <a:spcPts val="70"/>
              </a:spcBef>
            </a:pPr>
            <a:endParaRPr sz="1250" dirty="0">
              <a:latin typeface="Montserrat" panose="00000500000000000000" pitchFamily="2" charset="0"/>
              <a:cs typeface="Century Gothic"/>
            </a:endParaRPr>
          </a:p>
          <a:p>
            <a:pPr marL="12700" marR="5080">
              <a:lnSpc>
                <a:spcPct val="103400"/>
              </a:lnSpc>
            </a:pPr>
            <a:r>
              <a:rPr sz="1250" spc="95" dirty="0">
                <a:solidFill>
                  <a:srgbClr val="F5F0F0"/>
                </a:solidFill>
                <a:latin typeface="Montserrat" panose="00000500000000000000" pitchFamily="2" charset="0"/>
                <a:cs typeface="Century Gothic"/>
              </a:rPr>
              <a:t>While</a:t>
            </a:r>
            <a:r>
              <a:rPr sz="1250" spc="40" dirty="0">
                <a:solidFill>
                  <a:srgbClr val="F5F0F0"/>
                </a:solidFill>
                <a:latin typeface="Montserrat" panose="00000500000000000000" pitchFamily="2" charset="0"/>
                <a:cs typeface="Century Gothic"/>
              </a:rPr>
              <a:t> </a:t>
            </a:r>
            <a:r>
              <a:rPr sz="1250" spc="50" dirty="0">
                <a:solidFill>
                  <a:srgbClr val="F5F0F0"/>
                </a:solidFill>
                <a:latin typeface="Montserrat" panose="00000500000000000000" pitchFamily="2" charset="0"/>
                <a:cs typeface="Century Gothic"/>
              </a:rPr>
              <a:t>contests</a:t>
            </a:r>
            <a:r>
              <a:rPr sz="1250" spc="4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alone</a:t>
            </a:r>
            <a:r>
              <a:rPr sz="1250" spc="4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don't</a:t>
            </a:r>
            <a:r>
              <a:rPr sz="1250" spc="-5" dirty="0">
                <a:solidFill>
                  <a:srgbClr val="F5F0F0"/>
                </a:solidFill>
                <a:latin typeface="Montserrat" panose="00000500000000000000" pitchFamily="2" charset="0"/>
                <a:cs typeface="Century Gothic"/>
              </a:rPr>
              <a:t> </a:t>
            </a:r>
            <a:r>
              <a:rPr sz="1250" spc="65" dirty="0">
                <a:solidFill>
                  <a:srgbClr val="F5F0F0"/>
                </a:solidFill>
                <a:latin typeface="Montserrat" panose="00000500000000000000" pitchFamily="2" charset="0"/>
                <a:cs typeface="Century Gothic"/>
              </a:rPr>
              <a:t>build</a:t>
            </a:r>
            <a:r>
              <a:rPr sz="1250" spc="3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deep</a:t>
            </a:r>
            <a:r>
              <a:rPr sz="1250" spc="30" dirty="0">
                <a:solidFill>
                  <a:srgbClr val="F5F0F0"/>
                </a:solidFill>
                <a:latin typeface="Montserrat" panose="00000500000000000000" pitchFamily="2" charset="0"/>
                <a:cs typeface="Century Gothic"/>
              </a:rPr>
              <a:t> </a:t>
            </a:r>
            <a:r>
              <a:rPr sz="1250" spc="95" dirty="0">
                <a:solidFill>
                  <a:srgbClr val="F5F0F0"/>
                </a:solidFill>
                <a:latin typeface="Montserrat" panose="00000500000000000000" pitchFamily="2" charset="0"/>
                <a:cs typeface="Century Gothic"/>
              </a:rPr>
              <a:t>trust,</a:t>
            </a:r>
            <a:r>
              <a:rPr sz="1250" spc="15" dirty="0">
                <a:solidFill>
                  <a:srgbClr val="F5F0F0"/>
                </a:solidFill>
                <a:latin typeface="Montserrat" panose="00000500000000000000" pitchFamily="2" charset="0"/>
                <a:cs typeface="Century Gothic"/>
              </a:rPr>
              <a:t> </a:t>
            </a:r>
            <a:r>
              <a:rPr sz="1250" spc="100" dirty="0">
                <a:solidFill>
                  <a:srgbClr val="F5F0F0"/>
                </a:solidFill>
                <a:latin typeface="Montserrat" panose="00000500000000000000" pitchFamily="2" charset="0"/>
                <a:cs typeface="Century Gothic"/>
              </a:rPr>
              <a:t>this</a:t>
            </a:r>
            <a:r>
              <a:rPr sz="1250" spc="4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gives</a:t>
            </a:r>
            <a:r>
              <a:rPr sz="1250" spc="45" dirty="0">
                <a:solidFill>
                  <a:srgbClr val="F5F0F0"/>
                </a:solidFill>
                <a:latin typeface="Montserrat" panose="00000500000000000000" pitchFamily="2" charset="0"/>
                <a:cs typeface="Century Gothic"/>
              </a:rPr>
              <a:t> </a:t>
            </a:r>
            <a:r>
              <a:rPr sz="1250" spc="130" dirty="0">
                <a:solidFill>
                  <a:srgbClr val="F5F0F0"/>
                </a:solidFill>
                <a:latin typeface="Montserrat" panose="00000500000000000000" pitchFamily="2" charset="0"/>
                <a:cs typeface="Century Gothic"/>
              </a:rPr>
              <a:t>us</a:t>
            </a:r>
            <a:r>
              <a:rPr sz="1250" spc="4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a</a:t>
            </a:r>
            <a:r>
              <a:rPr sz="1250" spc="6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way</a:t>
            </a:r>
            <a:r>
              <a:rPr sz="1250" spc="50" dirty="0">
                <a:solidFill>
                  <a:srgbClr val="F5F0F0"/>
                </a:solidFill>
                <a:latin typeface="Montserrat" panose="00000500000000000000" pitchFamily="2" charset="0"/>
                <a:cs typeface="Century Gothic"/>
              </a:rPr>
              <a:t> </a:t>
            </a:r>
            <a:r>
              <a:rPr sz="1250" spc="70" dirty="0">
                <a:solidFill>
                  <a:srgbClr val="F5F0F0"/>
                </a:solidFill>
                <a:latin typeface="Montserrat" panose="00000500000000000000" pitchFamily="2" charset="0"/>
                <a:cs typeface="Century Gothic"/>
              </a:rPr>
              <a:t>in</a:t>
            </a:r>
            <a:r>
              <a:rPr sz="1250" spc="35"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a:t>
            </a:r>
            <a:r>
              <a:rPr sz="1250" spc="45" dirty="0">
                <a:solidFill>
                  <a:srgbClr val="F5F0F0"/>
                </a:solidFill>
                <a:latin typeface="Montserrat" panose="00000500000000000000" pitchFamily="2" charset="0"/>
                <a:cs typeface="Century Gothic"/>
              </a:rPr>
              <a:t> </a:t>
            </a:r>
            <a:r>
              <a:rPr sz="1250" spc="-25" dirty="0">
                <a:solidFill>
                  <a:srgbClr val="F5F0F0"/>
                </a:solidFill>
                <a:latin typeface="Montserrat" panose="00000500000000000000" pitchFamily="2" charset="0"/>
                <a:cs typeface="Century Gothic"/>
              </a:rPr>
              <a:t>to </a:t>
            </a:r>
            <a:r>
              <a:rPr sz="1250" spc="10" dirty="0">
                <a:solidFill>
                  <a:srgbClr val="F5F0F0"/>
                </a:solidFill>
                <a:latin typeface="Montserrat" panose="00000500000000000000" pitchFamily="2" charset="0"/>
                <a:cs typeface="Century Gothic"/>
              </a:rPr>
              <a:t>celebrate</a:t>
            </a:r>
            <a:r>
              <a:rPr sz="1250" spc="5" dirty="0">
                <a:solidFill>
                  <a:srgbClr val="F5F0F0"/>
                </a:solidFill>
                <a:latin typeface="Montserrat" panose="00000500000000000000" pitchFamily="2" charset="0"/>
                <a:cs typeface="Century Gothic"/>
              </a:rPr>
              <a:t> </a:t>
            </a:r>
            <a:r>
              <a:rPr sz="1250" spc="10" dirty="0">
                <a:solidFill>
                  <a:srgbClr val="F5F0F0"/>
                </a:solidFill>
                <a:latin typeface="Montserrat" panose="00000500000000000000" pitchFamily="2" charset="0"/>
                <a:cs typeface="Century Gothic"/>
              </a:rPr>
              <a:t>everyday</a:t>
            </a:r>
            <a:r>
              <a:rPr sz="1250" spc="15" dirty="0">
                <a:solidFill>
                  <a:srgbClr val="F5F0F0"/>
                </a:solidFill>
                <a:latin typeface="Montserrat" panose="00000500000000000000" pitchFamily="2" charset="0"/>
                <a:cs typeface="Century Gothic"/>
              </a:rPr>
              <a:t> </a:t>
            </a:r>
            <a:r>
              <a:rPr sz="1250" spc="20" dirty="0">
                <a:solidFill>
                  <a:srgbClr val="F5F0F0"/>
                </a:solidFill>
                <a:latin typeface="Montserrat" panose="00000500000000000000" pitchFamily="2" charset="0"/>
                <a:cs typeface="Century Gothic"/>
              </a:rPr>
              <a:t>choices,</a:t>
            </a:r>
            <a:r>
              <a:rPr sz="1250" spc="-15" dirty="0">
                <a:solidFill>
                  <a:srgbClr val="F5F0F0"/>
                </a:solidFill>
                <a:latin typeface="Montserrat" panose="00000500000000000000" pitchFamily="2" charset="0"/>
                <a:cs typeface="Century Gothic"/>
              </a:rPr>
              <a:t> </a:t>
            </a:r>
            <a:r>
              <a:rPr sz="1250" spc="20" dirty="0">
                <a:solidFill>
                  <a:srgbClr val="F5F0F0"/>
                </a:solidFill>
                <a:latin typeface="Montserrat" panose="00000500000000000000" pitchFamily="2" charset="0"/>
                <a:cs typeface="Century Gothic"/>
              </a:rPr>
              <a:t>encourage</a:t>
            </a:r>
            <a:r>
              <a:rPr sz="1250" spc="10" dirty="0">
                <a:solidFill>
                  <a:srgbClr val="F5F0F0"/>
                </a:solidFill>
                <a:latin typeface="Montserrat" panose="00000500000000000000" pitchFamily="2" charset="0"/>
                <a:cs typeface="Century Gothic"/>
              </a:rPr>
              <a:t> </a:t>
            </a:r>
            <a:r>
              <a:rPr sz="1250" spc="20" dirty="0">
                <a:solidFill>
                  <a:srgbClr val="F5F0F0"/>
                </a:solidFill>
                <a:latin typeface="Montserrat" panose="00000500000000000000" pitchFamily="2" charset="0"/>
                <a:cs typeface="Century Gothic"/>
              </a:rPr>
              <a:t>participation</a:t>
            </a:r>
            <a:r>
              <a:rPr sz="1250" spc="-10" dirty="0">
                <a:solidFill>
                  <a:srgbClr val="F5F0F0"/>
                </a:solidFill>
                <a:latin typeface="Montserrat" panose="00000500000000000000" pitchFamily="2" charset="0"/>
                <a:cs typeface="Century Gothic"/>
              </a:rPr>
              <a:t> </a:t>
            </a:r>
            <a:r>
              <a:rPr sz="1250" spc="20" dirty="0">
                <a:solidFill>
                  <a:srgbClr val="F5F0F0"/>
                </a:solidFill>
                <a:latin typeface="Montserrat" panose="00000500000000000000" pitchFamily="2" charset="0"/>
                <a:cs typeface="Century Gothic"/>
              </a:rPr>
              <a:t>and</a:t>
            </a:r>
            <a:r>
              <a:rPr sz="1250" spc="-10" dirty="0">
                <a:solidFill>
                  <a:srgbClr val="F5F0F0"/>
                </a:solidFill>
                <a:latin typeface="Montserrat" panose="00000500000000000000" pitchFamily="2" charset="0"/>
                <a:cs typeface="Century Gothic"/>
              </a:rPr>
              <a:t> </a:t>
            </a:r>
            <a:r>
              <a:rPr sz="1250" spc="20" dirty="0">
                <a:solidFill>
                  <a:srgbClr val="F5F0F0"/>
                </a:solidFill>
                <a:latin typeface="Montserrat" panose="00000500000000000000" pitchFamily="2" charset="0"/>
                <a:cs typeface="Century Gothic"/>
              </a:rPr>
              <a:t>open</a:t>
            </a:r>
            <a:r>
              <a:rPr sz="1250" spc="65" dirty="0">
                <a:solidFill>
                  <a:srgbClr val="F5F0F0"/>
                </a:solidFill>
                <a:latin typeface="Montserrat" panose="00000500000000000000" pitchFamily="2" charset="0"/>
                <a:cs typeface="Century Gothic"/>
              </a:rPr>
              <a:t> </a:t>
            </a:r>
            <a:r>
              <a:rPr sz="1250" spc="20" dirty="0">
                <a:solidFill>
                  <a:srgbClr val="F5F0F0"/>
                </a:solidFill>
                <a:latin typeface="Montserrat" panose="00000500000000000000" pitchFamily="2" charset="0"/>
                <a:cs typeface="Century Gothic"/>
              </a:rPr>
              <a:t>the</a:t>
            </a:r>
            <a:r>
              <a:rPr sz="1250" spc="10" dirty="0">
                <a:solidFill>
                  <a:srgbClr val="F5F0F0"/>
                </a:solidFill>
                <a:latin typeface="Montserrat" panose="00000500000000000000" pitchFamily="2" charset="0"/>
                <a:cs typeface="Century Gothic"/>
              </a:rPr>
              <a:t> </a:t>
            </a:r>
            <a:r>
              <a:rPr sz="1250" spc="-20" dirty="0">
                <a:solidFill>
                  <a:srgbClr val="F5F0F0"/>
                </a:solidFill>
                <a:latin typeface="Montserrat" panose="00000500000000000000" pitchFamily="2" charset="0"/>
                <a:cs typeface="Century Gothic"/>
              </a:rPr>
              <a:t>door </a:t>
            </a:r>
            <a:r>
              <a:rPr sz="1250" dirty="0">
                <a:solidFill>
                  <a:srgbClr val="F5F0F0"/>
                </a:solidFill>
                <a:latin typeface="Montserrat" panose="00000500000000000000" pitchFamily="2" charset="0"/>
                <a:cs typeface="Century Gothic"/>
              </a:rPr>
              <a:t>to</a:t>
            </a:r>
            <a:r>
              <a:rPr sz="1250" spc="70" dirty="0">
                <a:solidFill>
                  <a:srgbClr val="F5F0F0"/>
                </a:solidFill>
                <a:latin typeface="Montserrat" panose="00000500000000000000" pitchFamily="2" charset="0"/>
                <a:cs typeface="Century Gothic"/>
              </a:rPr>
              <a:t> </a:t>
            </a:r>
            <a:r>
              <a:rPr sz="1250" spc="55" dirty="0">
                <a:solidFill>
                  <a:srgbClr val="F5F0F0"/>
                </a:solidFill>
                <a:latin typeface="Montserrat" panose="00000500000000000000" pitchFamily="2" charset="0"/>
                <a:cs typeface="Century Gothic"/>
              </a:rPr>
              <a:t>bigger</a:t>
            </a:r>
            <a:r>
              <a:rPr sz="1250" spc="60" dirty="0">
                <a:solidFill>
                  <a:srgbClr val="F5F0F0"/>
                </a:solidFill>
                <a:latin typeface="Montserrat" panose="00000500000000000000" pitchFamily="2" charset="0"/>
                <a:cs typeface="Century Gothic"/>
              </a:rPr>
              <a:t> </a:t>
            </a:r>
            <a:r>
              <a:rPr sz="1250" spc="45" dirty="0">
                <a:solidFill>
                  <a:srgbClr val="F5F0F0"/>
                </a:solidFill>
                <a:latin typeface="Montserrat" panose="00000500000000000000" pitchFamily="2" charset="0"/>
                <a:cs typeface="Century Gothic"/>
              </a:rPr>
              <a:t>conversations</a:t>
            </a:r>
            <a:r>
              <a:rPr sz="1250" spc="11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around</a:t>
            </a:r>
            <a:r>
              <a:rPr sz="1250" spc="9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food</a:t>
            </a:r>
            <a:r>
              <a:rPr sz="1250" spc="180" dirty="0">
                <a:solidFill>
                  <a:srgbClr val="F5F0F0"/>
                </a:solidFill>
                <a:latin typeface="Montserrat" panose="00000500000000000000" pitchFamily="2" charset="0"/>
                <a:cs typeface="Century Gothic"/>
              </a:rPr>
              <a:t> </a:t>
            </a:r>
            <a:r>
              <a:rPr sz="1250" dirty="0">
                <a:solidFill>
                  <a:srgbClr val="F5F0F0"/>
                </a:solidFill>
                <a:latin typeface="Montserrat" panose="00000500000000000000" pitchFamily="2" charset="0"/>
                <a:cs typeface="Century Gothic"/>
              </a:rPr>
              <a:t>security,</a:t>
            </a:r>
            <a:r>
              <a:rPr sz="1250" spc="180" dirty="0">
                <a:solidFill>
                  <a:srgbClr val="F5F0F0"/>
                </a:solidFill>
                <a:latin typeface="Montserrat" panose="00000500000000000000" pitchFamily="2" charset="0"/>
                <a:cs typeface="Century Gothic"/>
              </a:rPr>
              <a:t> </a:t>
            </a:r>
            <a:r>
              <a:rPr sz="1250" spc="65" dirty="0">
                <a:solidFill>
                  <a:srgbClr val="F5F0F0"/>
                </a:solidFill>
                <a:latin typeface="Montserrat" panose="00000500000000000000" pitchFamily="2" charset="0"/>
                <a:cs typeface="Century Gothic"/>
              </a:rPr>
              <a:t>sustainability</a:t>
            </a:r>
            <a:r>
              <a:rPr sz="1250" spc="20" dirty="0">
                <a:solidFill>
                  <a:srgbClr val="F5F0F0"/>
                </a:solidFill>
                <a:latin typeface="Montserrat" panose="00000500000000000000" pitchFamily="2" charset="0"/>
                <a:cs typeface="Century Gothic"/>
              </a:rPr>
              <a:t> </a:t>
            </a:r>
            <a:r>
              <a:rPr sz="1250" spc="-25" dirty="0">
                <a:solidFill>
                  <a:srgbClr val="F5F0F0"/>
                </a:solidFill>
                <a:latin typeface="Montserrat" panose="00000500000000000000" pitchFamily="2" charset="0"/>
                <a:cs typeface="Century Gothic"/>
              </a:rPr>
              <a:t>and </a:t>
            </a:r>
            <a:r>
              <a:rPr sz="1250" spc="75" dirty="0">
                <a:solidFill>
                  <a:srgbClr val="F5F0F0"/>
                </a:solidFill>
                <a:latin typeface="Montserrat" panose="00000500000000000000" pitchFamily="2" charset="0"/>
                <a:cs typeface="Century Gothic"/>
              </a:rPr>
              <a:t>supporting</a:t>
            </a:r>
            <a:r>
              <a:rPr sz="1250" spc="85" dirty="0">
                <a:solidFill>
                  <a:srgbClr val="F5F0F0"/>
                </a:solidFill>
                <a:latin typeface="Montserrat" panose="00000500000000000000" pitchFamily="2" charset="0"/>
                <a:cs typeface="Century Gothic"/>
              </a:rPr>
              <a:t> </a:t>
            </a:r>
            <a:r>
              <a:rPr sz="1250" spc="-10" dirty="0">
                <a:solidFill>
                  <a:srgbClr val="F5F0F0"/>
                </a:solidFill>
                <a:latin typeface="Montserrat" panose="00000500000000000000" pitchFamily="2" charset="0"/>
                <a:cs typeface="Century Gothic"/>
              </a:rPr>
              <a:t>Canadian.</a:t>
            </a:r>
            <a:endParaRPr sz="1250" dirty="0">
              <a:latin typeface="Montserrat" panose="00000500000000000000" pitchFamily="2" charset="0"/>
              <a:cs typeface="Century Gothic"/>
            </a:endParaRPr>
          </a:p>
        </p:txBody>
      </p:sp>
      <p:pic>
        <p:nvPicPr>
          <p:cNvPr id="5" name="object 5"/>
          <p:cNvPicPr/>
          <p:nvPr/>
        </p:nvPicPr>
        <p:blipFill>
          <a:blip r:embed="rId4" cstate="print"/>
          <a:stretch>
            <a:fillRect/>
          </a:stretch>
        </p:blipFill>
        <p:spPr>
          <a:xfrm>
            <a:off x="7324725" y="2190750"/>
            <a:ext cx="4495800" cy="2076450"/>
          </a:xfrm>
          <a:prstGeom prst="rect">
            <a:avLst/>
          </a:prstGeom>
        </p:spPr>
      </p:pic>
      <p:sp>
        <p:nvSpPr>
          <p:cNvPr id="8" name="object 5">
            <a:extLst>
              <a:ext uri="{FF2B5EF4-FFF2-40B4-BE49-F238E27FC236}">
                <a16:creationId xmlns:a16="http://schemas.microsoft.com/office/drawing/2014/main" id="{00DCD6C8-27A6-D68A-4B43-869AF2A9CD1D}"/>
              </a:ext>
            </a:extLst>
          </p:cNvPr>
          <p:cNvSpPr txBox="1">
            <a:spLocks noGrp="1"/>
          </p:cNvSpPr>
          <p:nvPr>
            <p:ph type="title"/>
          </p:nvPr>
        </p:nvSpPr>
        <p:spPr>
          <a:xfrm>
            <a:off x="646320" y="305117"/>
            <a:ext cx="3557769" cy="320601"/>
          </a:xfrm>
          <a:prstGeom prst="rect">
            <a:avLst/>
          </a:prstGeom>
        </p:spPr>
        <p:txBody>
          <a:bodyPr vert="horz" wrap="square" lIns="0" tIns="12700" rIns="0" bIns="0" rtlCol="0">
            <a:spAutoFit/>
          </a:bodyPr>
          <a:lstStyle/>
          <a:p>
            <a:pPr marL="12700">
              <a:lnSpc>
                <a:spcPct val="100000"/>
              </a:lnSpc>
              <a:spcBef>
                <a:spcPts val="100"/>
              </a:spcBef>
            </a:pPr>
            <a:r>
              <a:rPr sz="2000" spc="95" dirty="0">
                <a:solidFill>
                  <a:srgbClr val="E1D2D2"/>
                </a:solidFill>
                <a:latin typeface="Montserrat" panose="00000500000000000000" pitchFamily="2" charset="0"/>
              </a:rPr>
              <a:t>Pillar</a:t>
            </a:r>
            <a:r>
              <a:rPr sz="2000" spc="-5" dirty="0">
                <a:solidFill>
                  <a:srgbClr val="E1D2D2"/>
                </a:solidFill>
                <a:latin typeface="Montserrat" panose="00000500000000000000" pitchFamily="2" charset="0"/>
              </a:rPr>
              <a:t> </a:t>
            </a:r>
            <a:r>
              <a:rPr lang="en-CA" sz="2000" spc="-25" dirty="0">
                <a:solidFill>
                  <a:srgbClr val="E1D2D2"/>
                </a:solidFill>
                <a:latin typeface="Montserrat" panose="00000500000000000000" pitchFamily="2" charset="0"/>
              </a:rPr>
              <a:t>Two</a:t>
            </a:r>
            <a:endParaRPr sz="2000" dirty="0">
              <a:latin typeface="Montserrat" panose="00000500000000000000" pitchFamily="2" charset="0"/>
            </a:endParaRPr>
          </a:p>
        </p:txBody>
      </p:sp>
      <p:sp>
        <p:nvSpPr>
          <p:cNvPr id="9" name="Title 1">
            <a:extLst>
              <a:ext uri="{FF2B5EF4-FFF2-40B4-BE49-F238E27FC236}">
                <a16:creationId xmlns:a16="http://schemas.microsoft.com/office/drawing/2014/main" id="{2EEFFFB1-FCF9-ACAD-10FB-50EDBF4DDC68}"/>
              </a:ext>
            </a:extLst>
          </p:cNvPr>
          <p:cNvSpPr txBox="1">
            <a:spLocks/>
          </p:cNvSpPr>
          <p:nvPr/>
        </p:nvSpPr>
        <p:spPr>
          <a:xfrm>
            <a:off x="534390" y="649488"/>
            <a:ext cx="9496714" cy="959393"/>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90000"/>
              </a:lnSpc>
              <a:spcAft>
                <a:spcPts val="600"/>
              </a:spcAft>
            </a:pPr>
            <a:r>
              <a:rPr lang="en-US" sz="4000" dirty="0">
                <a:solidFill>
                  <a:srgbClr val="FFFFFF"/>
                </a:solidFill>
                <a:latin typeface="Montserrat" panose="00000500000000000000" pitchFamily="2" charset="0"/>
              </a:rPr>
              <a:t>Pledge Your Support</a:t>
            </a:r>
          </a:p>
        </p:txBody>
      </p:sp>
    </p:spTree>
    <p:extLst>
      <p:ext uri="{BB962C8B-B14F-4D97-AF65-F5344CB8AC3E}">
        <p14:creationId xmlns:p14="http://schemas.microsoft.com/office/powerpoint/2010/main" val="2587798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7999"/>
          </a:xfrm>
          <a:prstGeom prst="rect">
            <a:avLst/>
          </a:prstGeom>
        </p:spPr>
      </p:pic>
      <p:sp>
        <p:nvSpPr>
          <p:cNvPr id="3" name="object 3"/>
          <p:cNvSpPr txBox="1"/>
          <p:nvPr/>
        </p:nvSpPr>
        <p:spPr>
          <a:xfrm>
            <a:off x="453345" y="1615357"/>
            <a:ext cx="5751513" cy="4821833"/>
          </a:xfrm>
          <a:prstGeom prst="rect">
            <a:avLst/>
          </a:prstGeom>
        </p:spPr>
        <p:txBody>
          <a:bodyPr vert="horz" wrap="square" lIns="0" tIns="12700" rIns="0" bIns="0" rtlCol="0">
            <a:spAutoFit/>
          </a:bodyPr>
          <a:lstStyle/>
          <a:p>
            <a:pPr marL="19050" marR="32384"/>
            <a:r>
              <a:rPr lang="en-CA" sz="1250" spc="95" dirty="0">
                <a:solidFill>
                  <a:srgbClr val="431F20"/>
                </a:solidFill>
                <a:latin typeface="Montserrat" panose="00000500000000000000" pitchFamily="2" charset="0"/>
                <a:cs typeface="Century Gothic"/>
              </a:rPr>
              <a:t>To</a:t>
            </a:r>
            <a:r>
              <a:rPr lang="en-CA" sz="1250" spc="-10" dirty="0">
                <a:solidFill>
                  <a:srgbClr val="431F20"/>
                </a:solidFill>
                <a:latin typeface="Montserrat" panose="00000500000000000000" pitchFamily="2" charset="0"/>
                <a:cs typeface="Century Gothic"/>
              </a:rPr>
              <a:t> </a:t>
            </a:r>
            <a:r>
              <a:rPr lang="en-CA" sz="1250" spc="65" dirty="0">
                <a:solidFill>
                  <a:srgbClr val="431F20"/>
                </a:solidFill>
                <a:latin typeface="Montserrat" panose="00000500000000000000" pitchFamily="2" charset="0"/>
                <a:cs typeface="Century Gothic"/>
              </a:rPr>
              <a:t>build</a:t>
            </a:r>
            <a:r>
              <a:rPr lang="en-CA" sz="1250" spc="85" dirty="0">
                <a:solidFill>
                  <a:srgbClr val="431F20"/>
                </a:solidFill>
                <a:latin typeface="Montserrat" panose="00000500000000000000" pitchFamily="2" charset="0"/>
                <a:cs typeface="Century Gothic"/>
              </a:rPr>
              <a:t> </a:t>
            </a:r>
            <a:r>
              <a:rPr lang="en-CA" sz="1250" spc="114" dirty="0">
                <a:solidFill>
                  <a:srgbClr val="431F20"/>
                </a:solidFill>
                <a:latin typeface="Montserrat" panose="00000500000000000000" pitchFamily="2" charset="0"/>
                <a:cs typeface="Century Gothic"/>
              </a:rPr>
              <a:t>trust</a:t>
            </a:r>
            <a:r>
              <a:rPr lang="en-CA" sz="1250" spc="-25"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and expand</a:t>
            </a:r>
            <a:r>
              <a:rPr lang="en-CA" sz="1250" spc="5" dirty="0">
                <a:solidFill>
                  <a:srgbClr val="431F20"/>
                </a:solidFill>
                <a:latin typeface="Montserrat" panose="00000500000000000000" pitchFamily="2" charset="0"/>
                <a:cs typeface="Century Gothic"/>
              </a:rPr>
              <a:t> </a:t>
            </a:r>
            <a:r>
              <a:rPr lang="en-CA" sz="1250" spc="85" dirty="0">
                <a:solidFill>
                  <a:srgbClr val="431F20"/>
                </a:solidFill>
                <a:latin typeface="Montserrat" panose="00000500000000000000" pitchFamily="2" charset="0"/>
                <a:cs typeface="Century Gothic"/>
              </a:rPr>
              <a:t>our</a:t>
            </a:r>
            <a:r>
              <a:rPr lang="en-CA" sz="1250" spc="-15"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reach,</a:t>
            </a:r>
            <a:r>
              <a:rPr lang="en-CA" sz="1250" spc="80"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we</a:t>
            </a:r>
            <a:r>
              <a:rPr lang="en-CA" sz="1250" spc="25" dirty="0">
                <a:solidFill>
                  <a:srgbClr val="431F20"/>
                </a:solidFill>
                <a:latin typeface="Montserrat" panose="00000500000000000000" pitchFamily="2" charset="0"/>
                <a:cs typeface="Century Gothic"/>
              </a:rPr>
              <a:t> </a:t>
            </a:r>
            <a:r>
              <a:rPr lang="en-CA" sz="1250" spc="80" dirty="0">
                <a:solidFill>
                  <a:srgbClr val="431F20"/>
                </a:solidFill>
                <a:latin typeface="Montserrat" panose="00000500000000000000" pitchFamily="2" charset="0"/>
                <a:cs typeface="Century Gothic"/>
              </a:rPr>
              <a:t>will</a:t>
            </a:r>
            <a:r>
              <a:rPr lang="en-CA" sz="1250" dirty="0">
                <a:solidFill>
                  <a:srgbClr val="431F20"/>
                </a:solidFill>
                <a:latin typeface="Montserrat" panose="00000500000000000000" pitchFamily="2" charset="0"/>
                <a:cs typeface="Century Gothic"/>
              </a:rPr>
              <a:t> engage</a:t>
            </a:r>
            <a:r>
              <a:rPr lang="en-CA" sz="1250" spc="25" dirty="0">
                <a:solidFill>
                  <a:srgbClr val="431F20"/>
                </a:solidFill>
                <a:latin typeface="Montserrat" panose="00000500000000000000" pitchFamily="2" charset="0"/>
                <a:cs typeface="Century Gothic"/>
              </a:rPr>
              <a:t> </a:t>
            </a:r>
            <a:r>
              <a:rPr lang="en-CA" sz="1250" spc="75" dirty="0">
                <a:solidFill>
                  <a:srgbClr val="431F20"/>
                </a:solidFill>
                <a:latin typeface="Montserrat" panose="00000500000000000000" pitchFamily="2" charset="0"/>
                <a:cs typeface="Century Gothic"/>
              </a:rPr>
              <a:t>smaller-</a:t>
            </a:r>
            <a:r>
              <a:rPr lang="en-CA" sz="1250" dirty="0">
                <a:solidFill>
                  <a:srgbClr val="431F20"/>
                </a:solidFill>
                <a:latin typeface="Montserrat" panose="00000500000000000000" pitchFamily="2" charset="0"/>
                <a:cs typeface="Century Gothic"/>
              </a:rPr>
              <a:t>scale</a:t>
            </a:r>
            <a:r>
              <a:rPr lang="en-CA" sz="1250" spc="85" dirty="0">
                <a:solidFill>
                  <a:srgbClr val="431F20"/>
                </a:solidFill>
                <a:latin typeface="Montserrat" panose="00000500000000000000" pitchFamily="2" charset="0"/>
                <a:cs typeface="Century Gothic"/>
              </a:rPr>
              <a:t> </a:t>
            </a:r>
            <a:r>
              <a:rPr lang="en-CA" sz="1250" spc="60" dirty="0">
                <a:solidFill>
                  <a:srgbClr val="431F20"/>
                </a:solidFill>
                <a:latin typeface="Montserrat" panose="00000500000000000000" pitchFamily="2" charset="0"/>
                <a:cs typeface="Century Gothic"/>
              </a:rPr>
              <a:t>influencers</a:t>
            </a:r>
            <a:r>
              <a:rPr lang="en-CA" sz="1250" spc="80" dirty="0">
                <a:solidFill>
                  <a:srgbClr val="431F20"/>
                </a:solidFill>
                <a:latin typeface="Montserrat" panose="00000500000000000000" pitchFamily="2" charset="0"/>
                <a:cs typeface="Century Gothic"/>
              </a:rPr>
              <a:t> </a:t>
            </a:r>
            <a:r>
              <a:rPr lang="en-CA" sz="1250" spc="95" dirty="0">
                <a:solidFill>
                  <a:srgbClr val="431F20"/>
                </a:solidFill>
                <a:latin typeface="Montserrat" panose="00000500000000000000" pitchFamily="2" charset="0"/>
                <a:cs typeface="Century Gothic"/>
              </a:rPr>
              <a:t>with</a:t>
            </a:r>
            <a:r>
              <a:rPr lang="en-CA" sz="1250" spc="60"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deeply engaged</a:t>
            </a:r>
            <a:r>
              <a:rPr lang="en-CA" sz="1250" spc="60"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audiences</a:t>
            </a:r>
            <a:r>
              <a:rPr lang="en-CA" sz="1250" spc="80" dirty="0">
                <a:solidFill>
                  <a:srgbClr val="431F20"/>
                </a:solidFill>
                <a:latin typeface="Montserrat" panose="00000500000000000000" pitchFamily="2" charset="0"/>
                <a:cs typeface="Century Gothic"/>
              </a:rPr>
              <a:t> </a:t>
            </a:r>
            <a:r>
              <a:rPr lang="en-CA" sz="1250" spc="-25" dirty="0">
                <a:solidFill>
                  <a:srgbClr val="431F20"/>
                </a:solidFill>
                <a:latin typeface="Montserrat" panose="00000500000000000000" pitchFamily="2" charset="0"/>
                <a:cs typeface="Century Gothic"/>
              </a:rPr>
              <a:t>and</a:t>
            </a:r>
            <a:r>
              <a:rPr lang="en-CA" sz="1250" spc="80" dirty="0">
                <a:solidFill>
                  <a:srgbClr val="431F20"/>
                </a:solidFill>
                <a:latin typeface="Montserrat" panose="00000500000000000000" pitchFamily="2" charset="0"/>
                <a:cs typeface="Century Gothic"/>
              </a:rPr>
              <a:t> trusted</a:t>
            </a:r>
            <a:r>
              <a:rPr lang="en-CA" sz="1250" spc="10"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food</a:t>
            </a:r>
            <a:r>
              <a:rPr lang="en-CA" sz="1250" spc="10" dirty="0">
                <a:solidFill>
                  <a:srgbClr val="431F20"/>
                </a:solidFill>
                <a:latin typeface="Montserrat" panose="00000500000000000000" pitchFamily="2" charset="0"/>
                <a:cs typeface="Century Gothic"/>
              </a:rPr>
              <a:t> </a:t>
            </a:r>
            <a:r>
              <a:rPr lang="en-CA" sz="1250" spc="45" dirty="0">
                <a:solidFill>
                  <a:srgbClr val="431F20"/>
                </a:solidFill>
                <a:latin typeface="Montserrat" panose="00000500000000000000" pitchFamily="2" charset="0"/>
                <a:cs typeface="Century Gothic"/>
              </a:rPr>
              <a:t>backgrounds</a:t>
            </a:r>
            <a:r>
              <a:rPr lang="en-CA" sz="1250" spc="60"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a:t>
            </a:r>
            <a:r>
              <a:rPr lang="en-CA" sz="1250" spc="25" dirty="0">
                <a:solidFill>
                  <a:srgbClr val="431F20"/>
                </a:solidFill>
                <a:latin typeface="Montserrat" panose="00000500000000000000" pitchFamily="2" charset="0"/>
                <a:cs typeface="Century Gothic"/>
              </a:rPr>
              <a:t> </a:t>
            </a:r>
            <a:r>
              <a:rPr lang="en-CA" sz="1250" spc="75" dirty="0">
                <a:solidFill>
                  <a:srgbClr val="431F20"/>
                </a:solidFill>
                <a:latin typeface="Montserrat" panose="00000500000000000000" pitchFamily="2" charset="0"/>
                <a:cs typeface="Century Gothic"/>
              </a:rPr>
              <a:t>like</a:t>
            </a:r>
            <a:r>
              <a:rPr lang="en-CA" sz="1250" spc="35" dirty="0">
                <a:solidFill>
                  <a:srgbClr val="431F20"/>
                </a:solidFill>
                <a:latin typeface="Montserrat" panose="00000500000000000000" pitchFamily="2" charset="0"/>
                <a:cs typeface="Century Gothic"/>
              </a:rPr>
              <a:t> essential partners, partner organization, d</a:t>
            </a:r>
            <a:r>
              <a:rPr lang="en-CA" sz="1250" spc="60" dirty="0">
                <a:solidFill>
                  <a:srgbClr val="431F20"/>
                </a:solidFill>
                <a:latin typeface="Montserrat" panose="00000500000000000000" pitchFamily="2" charset="0"/>
                <a:cs typeface="Century Gothic"/>
              </a:rPr>
              <a:t>ietitians, chefs</a:t>
            </a:r>
            <a:r>
              <a:rPr lang="en-CA" sz="1250" spc="30" dirty="0">
                <a:solidFill>
                  <a:srgbClr val="431F20"/>
                </a:solidFill>
                <a:latin typeface="Montserrat" panose="00000500000000000000" pitchFamily="2" charset="0"/>
                <a:cs typeface="Century Gothic"/>
              </a:rPr>
              <a:t> </a:t>
            </a:r>
            <a:r>
              <a:rPr lang="en-CA" sz="1250" spc="-25" dirty="0">
                <a:solidFill>
                  <a:srgbClr val="431F20"/>
                </a:solidFill>
                <a:latin typeface="Montserrat" panose="00000500000000000000" pitchFamily="2" charset="0"/>
                <a:cs typeface="Century Gothic"/>
              </a:rPr>
              <a:t>and other </a:t>
            </a:r>
            <a:r>
              <a:rPr lang="en-CA" sz="1250" dirty="0">
                <a:solidFill>
                  <a:srgbClr val="431F20"/>
                </a:solidFill>
                <a:latin typeface="Montserrat" panose="00000500000000000000" pitchFamily="2" charset="0"/>
                <a:cs typeface="Century Gothic"/>
              </a:rPr>
              <a:t>advocates</a:t>
            </a:r>
            <a:r>
              <a:rPr lang="en-CA" sz="1250" spc="30"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connected</a:t>
            </a:r>
            <a:r>
              <a:rPr lang="en-CA" sz="1250" spc="20"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to</a:t>
            </a:r>
            <a:r>
              <a:rPr lang="en-CA" sz="1250" spc="5" dirty="0">
                <a:solidFill>
                  <a:srgbClr val="431F20"/>
                </a:solidFill>
                <a:latin typeface="Montserrat" panose="00000500000000000000" pitchFamily="2" charset="0"/>
                <a:cs typeface="Century Gothic"/>
              </a:rPr>
              <a:t> </a:t>
            </a:r>
            <a:r>
              <a:rPr lang="en-CA" sz="1250" spc="55" dirty="0">
                <a:solidFill>
                  <a:srgbClr val="431F20"/>
                </a:solidFill>
                <a:latin typeface="Montserrat" panose="00000500000000000000" pitchFamily="2" charset="0"/>
                <a:cs typeface="Century Gothic"/>
              </a:rPr>
              <a:t>the</a:t>
            </a:r>
            <a:r>
              <a:rPr lang="en-CA" sz="1250" spc="40"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food</a:t>
            </a:r>
            <a:r>
              <a:rPr lang="en-CA" sz="1250" spc="100" dirty="0">
                <a:solidFill>
                  <a:srgbClr val="431F20"/>
                </a:solidFill>
                <a:latin typeface="Montserrat" panose="00000500000000000000" pitchFamily="2" charset="0"/>
                <a:cs typeface="Century Gothic"/>
              </a:rPr>
              <a:t> </a:t>
            </a:r>
            <a:r>
              <a:rPr lang="en-CA" sz="1250" spc="65" dirty="0">
                <a:solidFill>
                  <a:srgbClr val="431F20"/>
                </a:solidFill>
                <a:latin typeface="Montserrat" panose="00000500000000000000" pitchFamily="2" charset="0"/>
                <a:cs typeface="Century Gothic"/>
              </a:rPr>
              <a:t>system.</a:t>
            </a:r>
            <a:r>
              <a:rPr lang="en-CA" sz="1250" spc="10" dirty="0">
                <a:solidFill>
                  <a:srgbClr val="431F20"/>
                </a:solidFill>
                <a:latin typeface="Montserrat" panose="00000500000000000000" pitchFamily="2" charset="0"/>
                <a:cs typeface="Century Gothic"/>
              </a:rPr>
              <a:t> </a:t>
            </a:r>
          </a:p>
          <a:p>
            <a:pPr marL="19050" marR="32384"/>
            <a:endParaRPr lang="en-CA" sz="1250" spc="10" dirty="0">
              <a:solidFill>
                <a:srgbClr val="431F20"/>
              </a:solidFill>
              <a:latin typeface="Montserrat" panose="00000500000000000000" pitchFamily="2" charset="0"/>
              <a:cs typeface="Century Gothic"/>
            </a:endParaRPr>
          </a:p>
          <a:p>
            <a:pPr marL="19050" marR="32384"/>
            <a:r>
              <a:rPr lang="en-CA" sz="1250" dirty="0">
                <a:solidFill>
                  <a:srgbClr val="431F20"/>
                </a:solidFill>
                <a:latin typeface="Montserrat" panose="00000500000000000000" pitchFamily="2" charset="0"/>
                <a:cs typeface="Century Gothic"/>
              </a:rPr>
              <a:t>Many</a:t>
            </a:r>
            <a:r>
              <a:rPr lang="en-CA" sz="1250" spc="45"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of</a:t>
            </a:r>
            <a:r>
              <a:rPr lang="en-CA" sz="1250" spc="-5" dirty="0">
                <a:solidFill>
                  <a:srgbClr val="431F20"/>
                </a:solidFill>
                <a:latin typeface="Montserrat" panose="00000500000000000000" pitchFamily="2" charset="0"/>
                <a:cs typeface="Century Gothic"/>
              </a:rPr>
              <a:t> </a:t>
            </a:r>
            <a:r>
              <a:rPr lang="en-CA" sz="1250" spc="45" dirty="0">
                <a:solidFill>
                  <a:srgbClr val="431F20"/>
                </a:solidFill>
                <a:latin typeface="Montserrat" panose="00000500000000000000" pitchFamily="2" charset="0"/>
                <a:cs typeface="Century Gothic"/>
              </a:rPr>
              <a:t>these </a:t>
            </a:r>
            <a:r>
              <a:rPr lang="en-CA" sz="1250" dirty="0">
                <a:solidFill>
                  <a:srgbClr val="431F20"/>
                </a:solidFill>
                <a:latin typeface="Montserrat" panose="00000500000000000000" pitchFamily="2" charset="0"/>
                <a:cs typeface="Century Gothic"/>
              </a:rPr>
              <a:t>creators</a:t>
            </a:r>
            <a:r>
              <a:rPr lang="en-CA" sz="1250" spc="50"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are</a:t>
            </a:r>
            <a:r>
              <a:rPr lang="en-CA" sz="1250" spc="60"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already</a:t>
            </a:r>
            <a:r>
              <a:rPr lang="en-CA" sz="1250" spc="60" dirty="0">
                <a:solidFill>
                  <a:srgbClr val="431F20"/>
                </a:solidFill>
                <a:latin typeface="Montserrat" panose="00000500000000000000" pitchFamily="2" charset="0"/>
                <a:cs typeface="Century Gothic"/>
              </a:rPr>
              <a:t> </a:t>
            </a:r>
            <a:r>
              <a:rPr lang="en-CA" sz="1250" spc="70" dirty="0">
                <a:solidFill>
                  <a:srgbClr val="431F20"/>
                </a:solidFill>
                <a:latin typeface="Montserrat" panose="00000500000000000000" pitchFamily="2" charset="0"/>
                <a:cs typeface="Century Gothic"/>
              </a:rPr>
              <a:t>in</a:t>
            </a:r>
            <a:r>
              <a:rPr lang="en-CA" sz="1250" spc="125" dirty="0">
                <a:solidFill>
                  <a:srgbClr val="431F20"/>
                </a:solidFill>
                <a:latin typeface="Montserrat" panose="00000500000000000000" pitchFamily="2" charset="0"/>
                <a:cs typeface="Century Gothic"/>
              </a:rPr>
              <a:t> </a:t>
            </a:r>
            <a:r>
              <a:rPr lang="en-CA" sz="1250" spc="60" dirty="0">
                <a:solidFill>
                  <a:srgbClr val="431F20"/>
                </a:solidFill>
                <a:latin typeface="Montserrat" panose="00000500000000000000" pitchFamily="2" charset="0"/>
                <a:cs typeface="Century Gothic"/>
              </a:rPr>
              <a:t>our</a:t>
            </a:r>
            <a:r>
              <a:rPr lang="en-CA" sz="1250" spc="90" dirty="0">
                <a:solidFill>
                  <a:srgbClr val="431F20"/>
                </a:solidFill>
                <a:latin typeface="Montserrat" panose="00000500000000000000" pitchFamily="2" charset="0"/>
                <a:cs typeface="Century Gothic"/>
              </a:rPr>
              <a:t> </a:t>
            </a:r>
            <a:r>
              <a:rPr lang="en-CA" sz="1250" spc="65" dirty="0">
                <a:solidFill>
                  <a:srgbClr val="431F20"/>
                </a:solidFill>
                <a:latin typeface="Montserrat" panose="00000500000000000000" pitchFamily="2" charset="0"/>
                <a:cs typeface="Century Gothic"/>
              </a:rPr>
              <a:t>orbit</a:t>
            </a:r>
            <a:r>
              <a:rPr lang="en-CA" sz="1250" dirty="0">
                <a:solidFill>
                  <a:srgbClr val="431F20"/>
                </a:solidFill>
                <a:latin typeface="Montserrat" panose="00000500000000000000" pitchFamily="2" charset="0"/>
                <a:cs typeface="Century Gothic"/>
              </a:rPr>
              <a:t> </a:t>
            </a:r>
            <a:r>
              <a:rPr lang="en-CA" sz="1250" spc="80" dirty="0">
                <a:solidFill>
                  <a:srgbClr val="431F20"/>
                </a:solidFill>
                <a:latin typeface="Montserrat" panose="00000500000000000000" pitchFamily="2" charset="0"/>
                <a:cs typeface="Century Gothic"/>
              </a:rPr>
              <a:t>through</a:t>
            </a:r>
            <a:r>
              <a:rPr lang="en-CA" sz="1250" spc="125" dirty="0">
                <a:solidFill>
                  <a:srgbClr val="431F20"/>
                </a:solidFill>
                <a:latin typeface="Montserrat" panose="00000500000000000000" pitchFamily="2" charset="0"/>
                <a:cs typeface="Century Gothic"/>
              </a:rPr>
              <a:t> </a:t>
            </a:r>
            <a:r>
              <a:rPr lang="en-CA" sz="1250" spc="60" dirty="0">
                <a:solidFill>
                  <a:srgbClr val="431F20"/>
                </a:solidFill>
                <a:latin typeface="Montserrat" panose="00000500000000000000" pitchFamily="2" charset="0"/>
                <a:cs typeface="Century Gothic"/>
              </a:rPr>
              <a:t>partners</a:t>
            </a:r>
            <a:r>
              <a:rPr lang="en-CA" sz="1250" spc="50" dirty="0">
                <a:solidFill>
                  <a:srgbClr val="431F20"/>
                </a:solidFill>
                <a:latin typeface="Montserrat" panose="00000500000000000000" pitchFamily="2" charset="0"/>
                <a:cs typeface="Century Gothic"/>
              </a:rPr>
              <a:t> </a:t>
            </a:r>
            <a:r>
              <a:rPr lang="en-CA" sz="1250" spc="55" dirty="0">
                <a:solidFill>
                  <a:srgbClr val="431F20"/>
                </a:solidFill>
                <a:latin typeface="Montserrat" panose="00000500000000000000" pitchFamily="2" charset="0"/>
                <a:cs typeface="Century Gothic"/>
              </a:rPr>
              <a:t>like </a:t>
            </a:r>
            <a:r>
              <a:rPr lang="en-CA" sz="1250" dirty="0">
                <a:solidFill>
                  <a:srgbClr val="431F20"/>
                </a:solidFill>
                <a:latin typeface="Montserrat" panose="00000500000000000000" pitchFamily="2" charset="0"/>
                <a:cs typeface="Century Gothic"/>
              </a:rPr>
              <a:t>Canadian</a:t>
            </a:r>
            <a:r>
              <a:rPr lang="en-CA" sz="1250" spc="15" dirty="0">
                <a:solidFill>
                  <a:srgbClr val="431F20"/>
                </a:solidFill>
                <a:latin typeface="Montserrat" panose="00000500000000000000" pitchFamily="2" charset="0"/>
                <a:cs typeface="Century Gothic"/>
              </a:rPr>
              <a:t> </a:t>
            </a:r>
            <a:r>
              <a:rPr lang="en-CA" sz="1250" spc="55" dirty="0">
                <a:solidFill>
                  <a:srgbClr val="431F20"/>
                </a:solidFill>
                <a:latin typeface="Montserrat" panose="00000500000000000000" pitchFamily="2" charset="0"/>
                <a:cs typeface="Century Gothic"/>
              </a:rPr>
              <a:t>Food</a:t>
            </a:r>
            <a:r>
              <a:rPr lang="en-CA" sz="1250" spc="20" dirty="0">
                <a:solidFill>
                  <a:srgbClr val="431F20"/>
                </a:solidFill>
                <a:latin typeface="Montserrat" panose="00000500000000000000" pitchFamily="2" charset="0"/>
                <a:cs typeface="Century Gothic"/>
              </a:rPr>
              <a:t> </a:t>
            </a:r>
            <a:r>
              <a:rPr lang="en-CA" sz="1250" spc="50" dirty="0">
                <a:solidFill>
                  <a:srgbClr val="431F20"/>
                </a:solidFill>
                <a:latin typeface="Montserrat" panose="00000500000000000000" pitchFamily="2" charset="0"/>
                <a:cs typeface="Century Gothic"/>
              </a:rPr>
              <a:t>Focus and Farm and Food Care Ontario,</a:t>
            </a:r>
            <a:r>
              <a:rPr lang="en-CA" sz="1250" spc="15" dirty="0">
                <a:solidFill>
                  <a:srgbClr val="431F20"/>
                </a:solidFill>
                <a:latin typeface="Montserrat" panose="00000500000000000000" pitchFamily="2" charset="0"/>
                <a:cs typeface="Century Gothic"/>
              </a:rPr>
              <a:t> </a:t>
            </a:r>
            <a:r>
              <a:rPr lang="en-CA" sz="1250" spc="70" dirty="0">
                <a:solidFill>
                  <a:srgbClr val="431F20"/>
                </a:solidFill>
                <a:latin typeface="Montserrat" panose="00000500000000000000" pitchFamily="2" charset="0"/>
                <a:cs typeface="Century Gothic"/>
              </a:rPr>
              <a:t>giving</a:t>
            </a:r>
            <a:r>
              <a:rPr lang="en-CA" sz="1250" spc="15" dirty="0">
                <a:solidFill>
                  <a:srgbClr val="431F20"/>
                </a:solidFill>
                <a:latin typeface="Montserrat" panose="00000500000000000000" pitchFamily="2" charset="0"/>
                <a:cs typeface="Century Gothic"/>
              </a:rPr>
              <a:t> </a:t>
            </a:r>
            <a:r>
              <a:rPr lang="en-CA" sz="1250" spc="130" dirty="0">
                <a:solidFill>
                  <a:srgbClr val="431F20"/>
                </a:solidFill>
                <a:latin typeface="Montserrat" panose="00000500000000000000" pitchFamily="2" charset="0"/>
                <a:cs typeface="Century Gothic"/>
              </a:rPr>
              <a:t>us</a:t>
            </a:r>
            <a:r>
              <a:rPr lang="en-CA" sz="1250" spc="35" dirty="0">
                <a:solidFill>
                  <a:srgbClr val="431F20"/>
                </a:solidFill>
                <a:latin typeface="Montserrat" panose="00000500000000000000" pitchFamily="2" charset="0"/>
                <a:cs typeface="Century Gothic"/>
              </a:rPr>
              <a:t> </a:t>
            </a:r>
            <a:r>
              <a:rPr lang="en-CA" sz="1250" spc="-110" dirty="0">
                <a:solidFill>
                  <a:srgbClr val="431F20"/>
                </a:solidFill>
                <a:latin typeface="Montserrat" panose="00000500000000000000" pitchFamily="2" charset="0"/>
                <a:cs typeface="Century Gothic"/>
              </a:rPr>
              <a:t>a</a:t>
            </a:r>
            <a:r>
              <a:rPr lang="en-CA" sz="1250" spc="-15"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direct</a:t>
            </a:r>
            <a:r>
              <a:rPr lang="en-CA" sz="1250" spc="70" dirty="0">
                <a:solidFill>
                  <a:srgbClr val="431F20"/>
                </a:solidFill>
                <a:latin typeface="Montserrat" panose="00000500000000000000" pitchFamily="2" charset="0"/>
                <a:cs typeface="Century Gothic"/>
              </a:rPr>
              <a:t> </a:t>
            </a:r>
            <a:r>
              <a:rPr lang="en-CA" sz="1250" spc="60" dirty="0">
                <a:solidFill>
                  <a:srgbClr val="431F20"/>
                </a:solidFill>
                <a:latin typeface="Montserrat" panose="00000500000000000000" pitchFamily="2" charset="0"/>
                <a:cs typeface="Century Gothic"/>
              </a:rPr>
              <a:t>line</a:t>
            </a:r>
            <a:r>
              <a:rPr lang="en-CA" sz="1250" spc="45"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to</a:t>
            </a:r>
            <a:r>
              <a:rPr lang="en-CA" sz="1250" spc="10" dirty="0">
                <a:solidFill>
                  <a:srgbClr val="431F20"/>
                </a:solidFill>
                <a:latin typeface="Montserrat" panose="00000500000000000000" pitchFamily="2" charset="0"/>
                <a:cs typeface="Century Gothic"/>
              </a:rPr>
              <a:t> </a:t>
            </a:r>
            <a:r>
              <a:rPr lang="en-CA" sz="1250" spc="-10" dirty="0">
                <a:solidFill>
                  <a:srgbClr val="431F20"/>
                </a:solidFill>
                <a:latin typeface="Montserrat" panose="00000500000000000000" pitchFamily="2" charset="0"/>
                <a:cs typeface="Century Gothic"/>
              </a:rPr>
              <a:t>passionate, </a:t>
            </a:r>
            <a:r>
              <a:rPr lang="en-CA" sz="1250" dirty="0">
                <a:solidFill>
                  <a:srgbClr val="431F20"/>
                </a:solidFill>
                <a:latin typeface="Montserrat" panose="00000500000000000000" pitchFamily="2" charset="0"/>
                <a:cs typeface="Century Gothic"/>
              </a:rPr>
              <a:t>credible</a:t>
            </a:r>
            <a:r>
              <a:rPr lang="en-CA" sz="1250" spc="190" dirty="0">
                <a:solidFill>
                  <a:srgbClr val="431F20"/>
                </a:solidFill>
                <a:latin typeface="Montserrat" panose="00000500000000000000" pitchFamily="2" charset="0"/>
                <a:cs typeface="Century Gothic"/>
              </a:rPr>
              <a:t> </a:t>
            </a:r>
            <a:r>
              <a:rPr lang="en-CA" sz="1250" spc="-10" dirty="0">
                <a:solidFill>
                  <a:srgbClr val="431F20"/>
                </a:solidFill>
                <a:latin typeface="Montserrat" panose="00000500000000000000" pitchFamily="2" charset="0"/>
                <a:cs typeface="Century Gothic"/>
              </a:rPr>
              <a:t>voices.</a:t>
            </a:r>
            <a:endParaRPr lang="en-CA" sz="1250" dirty="0">
              <a:latin typeface="Montserrat" panose="00000500000000000000" pitchFamily="2" charset="0"/>
              <a:cs typeface="Century Gothic"/>
            </a:endParaRPr>
          </a:p>
          <a:p>
            <a:endParaRPr lang="en-CA" sz="1250" dirty="0">
              <a:latin typeface="Montserrat" panose="00000500000000000000" pitchFamily="2" charset="0"/>
              <a:cs typeface="Century Gothic"/>
            </a:endParaRPr>
          </a:p>
          <a:p>
            <a:pPr marL="19050" marR="5080"/>
            <a:r>
              <a:rPr lang="en-CA" sz="1250" spc="75" dirty="0">
                <a:solidFill>
                  <a:srgbClr val="431F20"/>
                </a:solidFill>
                <a:latin typeface="Montserrat" panose="00000500000000000000" pitchFamily="2" charset="0"/>
                <a:cs typeface="Century Gothic"/>
              </a:rPr>
              <a:t>These</a:t>
            </a:r>
            <a:r>
              <a:rPr lang="en-CA" sz="1250" spc="40" dirty="0">
                <a:solidFill>
                  <a:srgbClr val="431F20"/>
                </a:solidFill>
                <a:latin typeface="Montserrat" panose="00000500000000000000" pitchFamily="2" charset="0"/>
                <a:cs typeface="Century Gothic"/>
              </a:rPr>
              <a:t> </a:t>
            </a:r>
            <a:r>
              <a:rPr lang="en-CA" sz="1250" spc="60" dirty="0">
                <a:solidFill>
                  <a:srgbClr val="431F20"/>
                </a:solidFill>
                <a:latin typeface="Montserrat" panose="00000500000000000000" pitchFamily="2" charset="0"/>
                <a:cs typeface="Century Gothic"/>
              </a:rPr>
              <a:t>influencers</a:t>
            </a:r>
            <a:r>
              <a:rPr lang="en-CA" sz="1250" spc="35" dirty="0">
                <a:solidFill>
                  <a:srgbClr val="431F20"/>
                </a:solidFill>
                <a:latin typeface="Montserrat" panose="00000500000000000000" pitchFamily="2" charset="0"/>
                <a:cs typeface="Century Gothic"/>
              </a:rPr>
              <a:t> </a:t>
            </a:r>
            <a:r>
              <a:rPr lang="en-CA" sz="1250" spc="80" dirty="0">
                <a:solidFill>
                  <a:srgbClr val="431F20"/>
                </a:solidFill>
                <a:latin typeface="Montserrat" panose="00000500000000000000" pitchFamily="2" charset="0"/>
                <a:cs typeface="Century Gothic"/>
              </a:rPr>
              <a:t>will</a:t>
            </a:r>
            <a:r>
              <a:rPr lang="en-CA" sz="1250" spc="10"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help</a:t>
            </a:r>
            <a:r>
              <a:rPr lang="en-CA" sz="1250" spc="100" dirty="0">
                <a:solidFill>
                  <a:srgbClr val="431F20"/>
                </a:solidFill>
                <a:latin typeface="Montserrat" panose="00000500000000000000" pitchFamily="2" charset="0"/>
                <a:cs typeface="Century Gothic"/>
              </a:rPr>
              <a:t> </a:t>
            </a:r>
            <a:r>
              <a:rPr lang="en-CA" sz="1250" spc="50" dirty="0">
                <a:solidFill>
                  <a:srgbClr val="431F20"/>
                </a:solidFill>
                <a:latin typeface="Montserrat" panose="00000500000000000000" pitchFamily="2" charset="0"/>
                <a:cs typeface="Century Gothic"/>
              </a:rPr>
              <a:t>amplify</a:t>
            </a:r>
            <a:r>
              <a:rPr lang="en-CA" sz="1250" spc="45" dirty="0">
                <a:solidFill>
                  <a:srgbClr val="431F20"/>
                </a:solidFill>
                <a:latin typeface="Montserrat" panose="00000500000000000000" pitchFamily="2" charset="0"/>
                <a:cs typeface="Century Gothic"/>
              </a:rPr>
              <a:t> </a:t>
            </a:r>
            <a:r>
              <a:rPr lang="en-CA" sz="1250" spc="55" dirty="0">
                <a:solidFill>
                  <a:srgbClr val="431F20"/>
                </a:solidFill>
                <a:latin typeface="Montserrat" panose="00000500000000000000" pitchFamily="2" charset="0"/>
                <a:cs typeface="Century Gothic"/>
              </a:rPr>
              <a:t>the</a:t>
            </a:r>
            <a:r>
              <a:rPr lang="en-CA" sz="1250" spc="40" dirty="0">
                <a:solidFill>
                  <a:srgbClr val="431F20"/>
                </a:solidFill>
                <a:latin typeface="Montserrat" panose="00000500000000000000" pitchFamily="2" charset="0"/>
                <a:cs typeface="Century Gothic"/>
              </a:rPr>
              <a:t> </a:t>
            </a:r>
            <a:r>
              <a:rPr lang="en-CA" sz="1250" i="1" spc="110" dirty="0">
                <a:solidFill>
                  <a:srgbClr val="431F20"/>
                </a:solidFill>
                <a:latin typeface="Montserrat" panose="00000500000000000000" pitchFamily="2" charset="0"/>
                <a:cs typeface="Century Gothic"/>
              </a:rPr>
              <a:t>"I</a:t>
            </a:r>
            <a:r>
              <a:rPr lang="en-CA" sz="1250" i="1" spc="-30" dirty="0">
                <a:solidFill>
                  <a:srgbClr val="431F20"/>
                </a:solidFill>
                <a:latin typeface="Montserrat" panose="00000500000000000000" pitchFamily="2" charset="0"/>
                <a:cs typeface="Century Gothic"/>
              </a:rPr>
              <a:t> </a:t>
            </a:r>
            <a:r>
              <a:rPr lang="en-CA" sz="1250" i="1" spc="80" dirty="0">
                <a:solidFill>
                  <a:srgbClr val="431F20"/>
                </a:solidFill>
                <a:latin typeface="Montserrat" panose="00000500000000000000" pitchFamily="2" charset="0"/>
                <a:cs typeface="Century Gothic"/>
              </a:rPr>
              <a:t>support</a:t>
            </a:r>
            <a:r>
              <a:rPr lang="en-CA" sz="1250" i="1" spc="-15" dirty="0">
                <a:solidFill>
                  <a:srgbClr val="431F20"/>
                </a:solidFill>
                <a:latin typeface="Montserrat" panose="00000500000000000000" pitchFamily="2" charset="0"/>
                <a:cs typeface="Century Gothic"/>
              </a:rPr>
              <a:t> </a:t>
            </a:r>
            <a:r>
              <a:rPr lang="en-CA" sz="1250" i="1" spc="-10" dirty="0">
                <a:solidFill>
                  <a:srgbClr val="431F20"/>
                </a:solidFill>
                <a:latin typeface="Montserrat" panose="00000500000000000000" pitchFamily="2" charset="0"/>
                <a:cs typeface="Century Gothic"/>
              </a:rPr>
              <a:t>Canada's </a:t>
            </a:r>
            <a:r>
              <a:rPr lang="en-CA" sz="1250" i="1" spc="55" dirty="0">
                <a:solidFill>
                  <a:srgbClr val="431F20"/>
                </a:solidFill>
                <a:latin typeface="Montserrat" panose="00000500000000000000" pitchFamily="2" charset="0"/>
                <a:cs typeface="Century Gothic"/>
              </a:rPr>
              <a:t>Food</a:t>
            </a:r>
            <a:r>
              <a:rPr lang="en-CA" sz="1250" i="1" spc="30" dirty="0">
                <a:solidFill>
                  <a:srgbClr val="431F20"/>
                </a:solidFill>
                <a:latin typeface="Montserrat" panose="00000500000000000000" pitchFamily="2" charset="0"/>
                <a:cs typeface="Century Gothic"/>
              </a:rPr>
              <a:t> </a:t>
            </a:r>
            <a:r>
              <a:rPr lang="en-CA" sz="1250" i="1" spc="90" dirty="0">
                <a:solidFill>
                  <a:srgbClr val="431F20"/>
                </a:solidFill>
                <a:latin typeface="Montserrat" panose="00000500000000000000" pitchFamily="2" charset="0"/>
                <a:cs typeface="Century Gothic"/>
              </a:rPr>
              <a:t>System" </a:t>
            </a:r>
            <a:r>
              <a:rPr lang="en-CA" sz="1250" spc="50" dirty="0">
                <a:solidFill>
                  <a:srgbClr val="431F20"/>
                </a:solidFill>
                <a:latin typeface="Montserrat" panose="00000500000000000000" pitchFamily="2" charset="0"/>
                <a:cs typeface="Century Gothic"/>
              </a:rPr>
              <a:t>message</a:t>
            </a:r>
            <a:r>
              <a:rPr lang="en-CA" sz="1250" spc="60" dirty="0">
                <a:solidFill>
                  <a:srgbClr val="431F20"/>
                </a:solidFill>
                <a:latin typeface="Montserrat" panose="00000500000000000000" pitchFamily="2" charset="0"/>
                <a:cs typeface="Century Gothic"/>
              </a:rPr>
              <a:t> </a:t>
            </a:r>
            <a:r>
              <a:rPr lang="en-CA" sz="1250" spc="10" dirty="0">
                <a:solidFill>
                  <a:srgbClr val="431F20"/>
                </a:solidFill>
                <a:latin typeface="Montserrat" panose="00000500000000000000" pitchFamily="2" charset="0"/>
                <a:cs typeface="Century Gothic"/>
              </a:rPr>
              <a:t>by</a:t>
            </a:r>
            <a:r>
              <a:rPr lang="en-CA" sz="1250" spc="60" dirty="0">
                <a:solidFill>
                  <a:srgbClr val="431F20"/>
                </a:solidFill>
                <a:latin typeface="Montserrat" panose="00000500000000000000" pitchFamily="2" charset="0"/>
                <a:cs typeface="Century Gothic"/>
              </a:rPr>
              <a:t> </a:t>
            </a:r>
            <a:r>
              <a:rPr lang="en-CA" sz="1250" spc="70" dirty="0">
                <a:solidFill>
                  <a:srgbClr val="431F20"/>
                </a:solidFill>
                <a:latin typeface="Montserrat" panose="00000500000000000000" pitchFamily="2" charset="0"/>
                <a:cs typeface="Century Gothic"/>
              </a:rPr>
              <a:t>sharing</a:t>
            </a:r>
            <a:r>
              <a:rPr lang="en-CA" sz="1250" spc="110" dirty="0">
                <a:solidFill>
                  <a:srgbClr val="431F20"/>
                </a:solidFill>
                <a:latin typeface="Montserrat" panose="00000500000000000000" pitchFamily="2" charset="0"/>
                <a:cs typeface="Century Gothic"/>
              </a:rPr>
              <a:t> </a:t>
            </a:r>
            <a:r>
              <a:rPr lang="en-CA" sz="1250" spc="65" dirty="0">
                <a:solidFill>
                  <a:srgbClr val="431F20"/>
                </a:solidFill>
                <a:latin typeface="Montserrat" panose="00000500000000000000" pitchFamily="2" charset="0"/>
                <a:cs typeface="Century Gothic"/>
              </a:rPr>
              <a:t>their</a:t>
            </a:r>
            <a:r>
              <a:rPr lang="en-CA" sz="1250" spc="100" dirty="0">
                <a:solidFill>
                  <a:srgbClr val="431F20"/>
                </a:solidFill>
                <a:latin typeface="Montserrat" panose="00000500000000000000" pitchFamily="2" charset="0"/>
                <a:cs typeface="Century Gothic"/>
              </a:rPr>
              <a:t> </a:t>
            </a:r>
            <a:r>
              <a:rPr lang="en-CA" sz="1250" spc="65" dirty="0">
                <a:solidFill>
                  <a:srgbClr val="431F20"/>
                </a:solidFill>
                <a:latin typeface="Montserrat" panose="00000500000000000000" pitchFamily="2" charset="0"/>
                <a:cs typeface="Century Gothic"/>
              </a:rPr>
              <a:t>own</a:t>
            </a:r>
            <a:r>
              <a:rPr lang="en-CA" sz="1250" spc="35" dirty="0">
                <a:solidFill>
                  <a:srgbClr val="431F20"/>
                </a:solidFill>
                <a:latin typeface="Montserrat" panose="00000500000000000000" pitchFamily="2" charset="0"/>
                <a:cs typeface="Century Gothic"/>
              </a:rPr>
              <a:t> </a:t>
            </a:r>
            <a:r>
              <a:rPr lang="en-CA" sz="1250" spc="10" dirty="0">
                <a:solidFill>
                  <a:srgbClr val="431F20"/>
                </a:solidFill>
                <a:latin typeface="Montserrat" panose="00000500000000000000" pitchFamily="2" charset="0"/>
                <a:cs typeface="Century Gothic"/>
              </a:rPr>
              <a:t>experiences</a:t>
            </a:r>
            <a:r>
              <a:rPr lang="en-CA" sz="1250" spc="55" dirty="0">
                <a:solidFill>
                  <a:srgbClr val="431F20"/>
                </a:solidFill>
                <a:latin typeface="Montserrat" panose="00000500000000000000" pitchFamily="2" charset="0"/>
                <a:cs typeface="Century Gothic"/>
              </a:rPr>
              <a:t> </a:t>
            </a:r>
            <a:r>
              <a:rPr lang="en-CA" sz="1250" spc="85" dirty="0">
                <a:solidFill>
                  <a:srgbClr val="431F20"/>
                </a:solidFill>
                <a:latin typeface="Montserrat" panose="00000500000000000000" pitchFamily="2" charset="0"/>
                <a:cs typeface="Century Gothic"/>
              </a:rPr>
              <a:t>in </a:t>
            </a:r>
            <a:r>
              <a:rPr lang="en-CA" sz="1250" spc="55" dirty="0">
                <a:solidFill>
                  <a:srgbClr val="431F20"/>
                </a:solidFill>
                <a:latin typeface="Montserrat" panose="00000500000000000000" pitchFamily="2" charset="0"/>
                <a:cs typeface="Century Gothic"/>
              </a:rPr>
              <a:t>purchasing</a:t>
            </a:r>
            <a:r>
              <a:rPr lang="en-CA" sz="1250" spc="20" dirty="0">
                <a:solidFill>
                  <a:srgbClr val="431F20"/>
                </a:solidFill>
                <a:latin typeface="Montserrat" panose="00000500000000000000" pitchFamily="2" charset="0"/>
                <a:cs typeface="Century Gothic"/>
              </a:rPr>
              <a:t> and</a:t>
            </a:r>
            <a:r>
              <a:rPr lang="en-CA" sz="1250" spc="120" dirty="0">
                <a:solidFill>
                  <a:srgbClr val="431F20"/>
                </a:solidFill>
                <a:latin typeface="Montserrat" panose="00000500000000000000" pitchFamily="2" charset="0"/>
                <a:cs typeface="Century Gothic"/>
              </a:rPr>
              <a:t> </a:t>
            </a:r>
            <a:r>
              <a:rPr lang="en-CA" sz="1250" spc="20" dirty="0">
                <a:solidFill>
                  <a:srgbClr val="431F20"/>
                </a:solidFill>
                <a:latin typeface="Montserrat" panose="00000500000000000000" pitchFamily="2" charset="0"/>
                <a:cs typeface="Century Gothic"/>
              </a:rPr>
              <a:t>cooking,</a:t>
            </a:r>
            <a:r>
              <a:rPr lang="en-CA" sz="1250" spc="30" dirty="0">
                <a:solidFill>
                  <a:srgbClr val="431F20"/>
                </a:solidFill>
                <a:latin typeface="Montserrat" panose="00000500000000000000" pitchFamily="2" charset="0"/>
                <a:cs typeface="Century Gothic"/>
              </a:rPr>
              <a:t> </a:t>
            </a:r>
            <a:r>
              <a:rPr lang="en-CA" sz="1250" spc="20" dirty="0">
                <a:solidFill>
                  <a:srgbClr val="431F20"/>
                </a:solidFill>
                <a:latin typeface="Montserrat" panose="00000500000000000000" pitchFamily="2" charset="0"/>
                <a:cs typeface="Century Gothic"/>
              </a:rPr>
              <a:t>and</a:t>
            </a:r>
            <a:r>
              <a:rPr lang="en-CA" sz="1250" spc="35" dirty="0">
                <a:solidFill>
                  <a:srgbClr val="431F20"/>
                </a:solidFill>
                <a:latin typeface="Montserrat" panose="00000500000000000000" pitchFamily="2" charset="0"/>
                <a:cs typeface="Century Gothic"/>
              </a:rPr>
              <a:t> </a:t>
            </a:r>
            <a:r>
              <a:rPr lang="en-CA" sz="1250" spc="20" dirty="0">
                <a:solidFill>
                  <a:srgbClr val="431F20"/>
                </a:solidFill>
                <a:latin typeface="Montserrat" panose="00000500000000000000" pitchFamily="2" charset="0"/>
                <a:cs typeface="Century Gothic"/>
              </a:rPr>
              <a:t>encouraging </a:t>
            </a:r>
            <a:r>
              <a:rPr lang="en-CA" sz="1250" spc="70" dirty="0">
                <a:solidFill>
                  <a:srgbClr val="431F20"/>
                </a:solidFill>
                <a:latin typeface="Montserrat" panose="00000500000000000000" pitchFamily="2" charset="0"/>
                <a:cs typeface="Century Gothic"/>
              </a:rPr>
              <a:t>their </a:t>
            </a:r>
            <a:r>
              <a:rPr lang="en-CA" sz="1250" spc="85" dirty="0">
                <a:solidFill>
                  <a:srgbClr val="431F20"/>
                </a:solidFill>
                <a:latin typeface="Montserrat" panose="00000500000000000000" pitchFamily="2" charset="0"/>
                <a:cs typeface="Century Gothic"/>
              </a:rPr>
              <a:t>communities </a:t>
            </a:r>
            <a:r>
              <a:rPr lang="en-CA" sz="1250" spc="10" dirty="0">
                <a:solidFill>
                  <a:srgbClr val="431F20"/>
                </a:solidFill>
                <a:latin typeface="Montserrat" panose="00000500000000000000" pitchFamily="2" charset="0"/>
                <a:cs typeface="Century Gothic"/>
              </a:rPr>
              <a:t>to</a:t>
            </a:r>
            <a:r>
              <a:rPr lang="en-CA" sz="1250" spc="55" dirty="0">
                <a:solidFill>
                  <a:srgbClr val="431F20"/>
                </a:solidFill>
                <a:latin typeface="Montserrat" panose="00000500000000000000" pitchFamily="2" charset="0"/>
                <a:cs typeface="Century Gothic"/>
              </a:rPr>
              <a:t> </a:t>
            </a:r>
            <a:r>
              <a:rPr lang="en-CA" sz="1250" spc="65" dirty="0">
                <a:solidFill>
                  <a:srgbClr val="431F20"/>
                </a:solidFill>
                <a:latin typeface="Montserrat" panose="00000500000000000000" pitchFamily="2" charset="0"/>
                <a:cs typeface="Century Gothic"/>
              </a:rPr>
              <a:t>join </a:t>
            </a:r>
            <a:r>
              <a:rPr lang="en-CA" sz="1250" spc="55" dirty="0">
                <a:solidFill>
                  <a:srgbClr val="431F20"/>
                </a:solidFill>
                <a:latin typeface="Montserrat" panose="00000500000000000000" pitchFamily="2" charset="0"/>
                <a:cs typeface="Century Gothic"/>
              </a:rPr>
              <a:t>in.</a:t>
            </a:r>
            <a:r>
              <a:rPr lang="en-CA" sz="1250" spc="65" dirty="0">
                <a:solidFill>
                  <a:srgbClr val="431F20"/>
                </a:solidFill>
                <a:latin typeface="Montserrat" panose="00000500000000000000" pitchFamily="2" charset="0"/>
                <a:cs typeface="Century Gothic"/>
              </a:rPr>
              <a:t> </a:t>
            </a:r>
            <a:r>
              <a:rPr lang="en-CA" sz="1250" spc="105" dirty="0">
                <a:solidFill>
                  <a:srgbClr val="431F20"/>
                </a:solidFill>
                <a:latin typeface="Montserrat" panose="00000500000000000000" pitchFamily="2" charset="0"/>
                <a:cs typeface="Century Gothic"/>
              </a:rPr>
              <a:t>Their</a:t>
            </a:r>
            <a:r>
              <a:rPr lang="en-CA" sz="1250" spc="40" dirty="0">
                <a:solidFill>
                  <a:srgbClr val="431F20"/>
                </a:solidFill>
                <a:latin typeface="Montserrat" panose="00000500000000000000" pitchFamily="2" charset="0"/>
                <a:cs typeface="Century Gothic"/>
              </a:rPr>
              <a:t> </a:t>
            </a:r>
            <a:r>
              <a:rPr lang="en-CA" sz="1250" spc="10" dirty="0">
                <a:solidFill>
                  <a:srgbClr val="431F20"/>
                </a:solidFill>
                <a:latin typeface="Montserrat" panose="00000500000000000000" pitchFamily="2" charset="0"/>
                <a:cs typeface="Century Gothic"/>
              </a:rPr>
              <a:t>authentic</a:t>
            </a:r>
            <a:r>
              <a:rPr lang="en-CA" sz="1250" spc="155" dirty="0">
                <a:solidFill>
                  <a:srgbClr val="431F20"/>
                </a:solidFill>
                <a:latin typeface="Montserrat" panose="00000500000000000000" pitchFamily="2" charset="0"/>
                <a:cs typeface="Century Gothic"/>
              </a:rPr>
              <a:t> </a:t>
            </a:r>
            <a:r>
              <a:rPr lang="en-CA" sz="1250" spc="10" dirty="0">
                <a:solidFill>
                  <a:srgbClr val="431F20"/>
                </a:solidFill>
                <a:latin typeface="Montserrat" panose="00000500000000000000" pitchFamily="2" charset="0"/>
                <a:cs typeface="Century Gothic"/>
              </a:rPr>
              <a:t>perspectives</a:t>
            </a:r>
            <a:r>
              <a:rPr lang="en-CA" sz="1250" spc="85" dirty="0">
                <a:solidFill>
                  <a:srgbClr val="431F20"/>
                </a:solidFill>
                <a:latin typeface="Montserrat" panose="00000500000000000000" pitchFamily="2" charset="0"/>
                <a:cs typeface="Century Gothic"/>
              </a:rPr>
              <a:t> </a:t>
            </a:r>
            <a:r>
              <a:rPr lang="en-CA" sz="1250" spc="105" dirty="0">
                <a:solidFill>
                  <a:srgbClr val="431F20"/>
                </a:solidFill>
                <a:latin typeface="Montserrat" panose="00000500000000000000" pitchFamily="2" charset="0"/>
                <a:cs typeface="Century Gothic"/>
              </a:rPr>
              <a:t>will</a:t>
            </a:r>
            <a:r>
              <a:rPr lang="en-CA" sz="1250" spc="65" dirty="0">
                <a:solidFill>
                  <a:srgbClr val="431F20"/>
                </a:solidFill>
                <a:latin typeface="Montserrat" panose="00000500000000000000" pitchFamily="2" charset="0"/>
                <a:cs typeface="Century Gothic"/>
              </a:rPr>
              <a:t> </a:t>
            </a:r>
            <a:r>
              <a:rPr lang="en-CA" sz="1250" spc="-20" dirty="0">
                <a:solidFill>
                  <a:srgbClr val="431F20"/>
                </a:solidFill>
                <a:latin typeface="Montserrat" panose="00000500000000000000" pitchFamily="2" charset="0"/>
                <a:cs typeface="Century Gothic"/>
              </a:rPr>
              <a:t>help </a:t>
            </a:r>
            <a:r>
              <a:rPr lang="en-CA" sz="1250" spc="75" dirty="0">
                <a:solidFill>
                  <a:srgbClr val="431F20"/>
                </a:solidFill>
                <a:latin typeface="Montserrat" panose="00000500000000000000" pitchFamily="2" charset="0"/>
                <a:cs typeface="Century Gothic"/>
              </a:rPr>
              <a:t>spark</a:t>
            </a:r>
            <a:r>
              <a:rPr lang="en-CA" sz="1250" spc="110" dirty="0">
                <a:solidFill>
                  <a:srgbClr val="431F20"/>
                </a:solidFill>
                <a:latin typeface="Montserrat" panose="00000500000000000000" pitchFamily="2" charset="0"/>
                <a:cs typeface="Century Gothic"/>
              </a:rPr>
              <a:t> </a:t>
            </a:r>
            <a:r>
              <a:rPr lang="en-CA" sz="1250" spc="20" dirty="0">
                <a:solidFill>
                  <a:srgbClr val="431F20"/>
                </a:solidFill>
                <a:latin typeface="Montserrat" panose="00000500000000000000" pitchFamily="2" charset="0"/>
                <a:cs typeface="Century Gothic"/>
              </a:rPr>
              <a:t>participation</a:t>
            </a:r>
            <a:r>
              <a:rPr lang="en-CA" sz="1250" spc="80" dirty="0">
                <a:solidFill>
                  <a:srgbClr val="431F20"/>
                </a:solidFill>
                <a:latin typeface="Montserrat" panose="00000500000000000000" pitchFamily="2" charset="0"/>
                <a:cs typeface="Century Gothic"/>
              </a:rPr>
              <a:t> </a:t>
            </a:r>
            <a:r>
              <a:rPr lang="en-CA" sz="1250" spc="110" dirty="0">
                <a:solidFill>
                  <a:srgbClr val="431F20"/>
                </a:solidFill>
                <a:latin typeface="Montserrat" panose="00000500000000000000" pitchFamily="2" charset="0"/>
                <a:cs typeface="Century Gothic"/>
              </a:rPr>
              <a:t>in</a:t>
            </a:r>
            <a:r>
              <a:rPr lang="en-CA" sz="1250" spc="85" dirty="0">
                <a:solidFill>
                  <a:srgbClr val="431F20"/>
                </a:solidFill>
                <a:latin typeface="Montserrat" panose="00000500000000000000" pitchFamily="2" charset="0"/>
                <a:cs typeface="Century Gothic"/>
              </a:rPr>
              <a:t> </a:t>
            </a:r>
            <a:r>
              <a:rPr lang="en-CA" sz="1250" spc="55" dirty="0">
                <a:solidFill>
                  <a:srgbClr val="431F20"/>
                </a:solidFill>
                <a:latin typeface="Montserrat" panose="00000500000000000000" pitchFamily="2" charset="0"/>
                <a:cs typeface="Century Gothic"/>
              </a:rPr>
              <a:t>the</a:t>
            </a:r>
            <a:r>
              <a:rPr lang="en-CA" sz="1250" spc="105" dirty="0">
                <a:solidFill>
                  <a:srgbClr val="431F20"/>
                </a:solidFill>
                <a:latin typeface="Montserrat" panose="00000500000000000000" pitchFamily="2" charset="0"/>
                <a:cs typeface="Century Gothic"/>
              </a:rPr>
              <a:t> </a:t>
            </a:r>
            <a:r>
              <a:rPr lang="en-CA" sz="1250" spc="20" dirty="0">
                <a:solidFill>
                  <a:srgbClr val="431F20"/>
                </a:solidFill>
                <a:latin typeface="Montserrat" panose="00000500000000000000" pitchFamily="2" charset="0"/>
                <a:cs typeface="Century Gothic"/>
              </a:rPr>
              <a:t>competition,</a:t>
            </a:r>
            <a:r>
              <a:rPr lang="en-CA" sz="1250" spc="75" dirty="0">
                <a:solidFill>
                  <a:srgbClr val="431F20"/>
                </a:solidFill>
                <a:latin typeface="Montserrat" panose="00000500000000000000" pitchFamily="2" charset="0"/>
                <a:cs typeface="Century Gothic"/>
              </a:rPr>
              <a:t> </a:t>
            </a:r>
            <a:r>
              <a:rPr lang="en-CA" sz="1250" spc="20" dirty="0">
                <a:solidFill>
                  <a:srgbClr val="431F20"/>
                </a:solidFill>
                <a:latin typeface="Montserrat" panose="00000500000000000000" pitchFamily="2" charset="0"/>
                <a:cs typeface="Century Gothic"/>
              </a:rPr>
              <a:t>drive</a:t>
            </a:r>
            <a:r>
              <a:rPr lang="en-CA" sz="1250" spc="110" dirty="0">
                <a:solidFill>
                  <a:srgbClr val="431F20"/>
                </a:solidFill>
                <a:latin typeface="Montserrat" panose="00000500000000000000" pitchFamily="2" charset="0"/>
                <a:cs typeface="Century Gothic"/>
              </a:rPr>
              <a:t> </a:t>
            </a:r>
            <a:r>
              <a:rPr lang="en-CA" sz="1250" spc="20" dirty="0">
                <a:solidFill>
                  <a:srgbClr val="431F20"/>
                </a:solidFill>
                <a:latin typeface="Montserrat" panose="00000500000000000000" pitchFamily="2" charset="0"/>
                <a:cs typeface="Century Gothic"/>
              </a:rPr>
              <a:t>traffic</a:t>
            </a:r>
            <a:r>
              <a:rPr lang="en-CA" sz="1250" spc="75" dirty="0">
                <a:solidFill>
                  <a:srgbClr val="431F20"/>
                </a:solidFill>
                <a:latin typeface="Montserrat" panose="00000500000000000000" pitchFamily="2" charset="0"/>
                <a:cs typeface="Century Gothic"/>
              </a:rPr>
              <a:t> </a:t>
            </a:r>
            <a:r>
              <a:rPr lang="en-CA" sz="1250" spc="20" dirty="0">
                <a:solidFill>
                  <a:srgbClr val="431F20"/>
                </a:solidFill>
                <a:latin typeface="Montserrat" panose="00000500000000000000" pitchFamily="2" charset="0"/>
                <a:cs typeface="Century Gothic"/>
              </a:rPr>
              <a:t>to</a:t>
            </a:r>
            <a:r>
              <a:rPr lang="en-CA" sz="1250" spc="65" dirty="0">
                <a:solidFill>
                  <a:srgbClr val="431F20"/>
                </a:solidFill>
                <a:latin typeface="Montserrat" panose="00000500000000000000" pitchFamily="2" charset="0"/>
                <a:cs typeface="Century Gothic"/>
              </a:rPr>
              <a:t> </a:t>
            </a:r>
            <a:r>
              <a:rPr lang="en-CA" sz="1250" spc="30" dirty="0">
                <a:solidFill>
                  <a:srgbClr val="431F20"/>
                </a:solidFill>
                <a:latin typeface="Montserrat" panose="00000500000000000000" pitchFamily="2" charset="0"/>
                <a:cs typeface="Century Gothic"/>
              </a:rPr>
              <a:t>the </a:t>
            </a:r>
            <a:r>
              <a:rPr lang="en-CA" sz="1250" dirty="0">
                <a:solidFill>
                  <a:srgbClr val="431F20"/>
                </a:solidFill>
                <a:latin typeface="Montserrat" panose="00000500000000000000" pitchFamily="2" charset="0"/>
                <a:cs typeface="Century Gothic"/>
              </a:rPr>
              <a:t>pledge</a:t>
            </a:r>
            <a:r>
              <a:rPr lang="en-CA" sz="1250" spc="145"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and</a:t>
            </a:r>
            <a:r>
              <a:rPr lang="en-CA" sz="1250" spc="120"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spread</a:t>
            </a:r>
            <a:r>
              <a:rPr lang="en-CA" sz="1250" spc="120"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awareness</a:t>
            </a:r>
            <a:r>
              <a:rPr lang="en-CA" sz="1250" spc="140" dirty="0">
                <a:solidFill>
                  <a:srgbClr val="431F20"/>
                </a:solidFill>
                <a:latin typeface="Montserrat" panose="00000500000000000000" pitchFamily="2" charset="0"/>
                <a:cs typeface="Century Gothic"/>
              </a:rPr>
              <a:t> </a:t>
            </a:r>
            <a:r>
              <a:rPr lang="en-CA" sz="1250" spc="110" dirty="0">
                <a:solidFill>
                  <a:srgbClr val="431F20"/>
                </a:solidFill>
                <a:latin typeface="Montserrat" panose="00000500000000000000" pitchFamily="2" charset="0"/>
                <a:cs typeface="Century Gothic"/>
              </a:rPr>
              <a:t>in</a:t>
            </a:r>
            <a:r>
              <a:rPr lang="en-CA" sz="1250" spc="120" dirty="0">
                <a:solidFill>
                  <a:srgbClr val="431F20"/>
                </a:solidFill>
                <a:latin typeface="Montserrat" panose="00000500000000000000" pitchFamily="2" charset="0"/>
                <a:cs typeface="Century Gothic"/>
              </a:rPr>
              <a:t> </a:t>
            </a:r>
            <a:r>
              <a:rPr lang="en-CA" sz="1250" spc="-110" dirty="0">
                <a:solidFill>
                  <a:srgbClr val="431F20"/>
                </a:solidFill>
                <a:latin typeface="Montserrat" panose="00000500000000000000" pitchFamily="2" charset="0"/>
                <a:cs typeface="Century Gothic"/>
              </a:rPr>
              <a:t>a</a:t>
            </a:r>
            <a:r>
              <a:rPr lang="en-CA" sz="1250" spc="70"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way</a:t>
            </a:r>
            <a:r>
              <a:rPr lang="en-CA" sz="1250" spc="150"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that</a:t>
            </a:r>
            <a:r>
              <a:rPr lang="en-CA" sz="1250" spc="180"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feels</a:t>
            </a:r>
            <a:r>
              <a:rPr lang="en-CA" sz="1250" spc="140"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organic</a:t>
            </a:r>
            <a:r>
              <a:rPr lang="en-CA" sz="1250" spc="114" dirty="0">
                <a:solidFill>
                  <a:srgbClr val="431F20"/>
                </a:solidFill>
                <a:latin typeface="Montserrat" panose="00000500000000000000" pitchFamily="2" charset="0"/>
                <a:cs typeface="Century Gothic"/>
              </a:rPr>
              <a:t> </a:t>
            </a:r>
            <a:r>
              <a:rPr lang="en-CA" sz="1250" spc="-25" dirty="0">
                <a:solidFill>
                  <a:srgbClr val="431F20"/>
                </a:solidFill>
                <a:latin typeface="Montserrat" panose="00000500000000000000" pitchFamily="2" charset="0"/>
                <a:cs typeface="Century Gothic"/>
              </a:rPr>
              <a:t>and </a:t>
            </a:r>
            <a:r>
              <a:rPr lang="en-CA" sz="1250" spc="65" dirty="0">
                <a:solidFill>
                  <a:srgbClr val="431F20"/>
                </a:solidFill>
                <a:latin typeface="Montserrat" panose="00000500000000000000" pitchFamily="2" charset="0"/>
                <a:cs typeface="Century Gothic"/>
              </a:rPr>
              <a:t>trustworthy.</a:t>
            </a:r>
            <a:endParaRPr lang="en-CA" sz="1250" dirty="0">
              <a:latin typeface="Montserrat" panose="00000500000000000000" pitchFamily="2" charset="0"/>
              <a:cs typeface="Century Gothic"/>
            </a:endParaRPr>
          </a:p>
          <a:p>
            <a:endParaRPr lang="en-CA" sz="1250" dirty="0">
              <a:latin typeface="Montserrat" panose="00000500000000000000" pitchFamily="2" charset="0"/>
              <a:cs typeface="Century Gothic"/>
            </a:endParaRPr>
          </a:p>
          <a:p>
            <a:pPr marL="19050" marR="29845"/>
            <a:r>
              <a:rPr lang="en-CA" sz="1250" spc="130" dirty="0">
                <a:solidFill>
                  <a:srgbClr val="431F20"/>
                </a:solidFill>
                <a:latin typeface="Montserrat" panose="00000500000000000000" pitchFamily="2" charset="0"/>
                <a:cs typeface="Century Gothic"/>
              </a:rPr>
              <a:t>This</a:t>
            </a:r>
            <a:r>
              <a:rPr lang="en-CA" sz="1250" spc="100" dirty="0">
                <a:solidFill>
                  <a:srgbClr val="431F20"/>
                </a:solidFill>
                <a:latin typeface="Montserrat" panose="00000500000000000000" pitchFamily="2" charset="0"/>
                <a:cs typeface="Century Gothic"/>
              </a:rPr>
              <a:t> isn't</a:t>
            </a:r>
            <a:r>
              <a:rPr lang="en-CA" sz="1250" spc="45"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about</a:t>
            </a:r>
            <a:r>
              <a:rPr lang="en-CA" sz="1250" spc="40" dirty="0">
                <a:solidFill>
                  <a:srgbClr val="431F20"/>
                </a:solidFill>
                <a:latin typeface="Montserrat" panose="00000500000000000000" pitchFamily="2" charset="0"/>
                <a:cs typeface="Century Gothic"/>
              </a:rPr>
              <a:t> </a:t>
            </a:r>
            <a:r>
              <a:rPr lang="en-CA" sz="1250" spc="50" dirty="0">
                <a:solidFill>
                  <a:srgbClr val="431F20"/>
                </a:solidFill>
                <a:latin typeface="Montserrat" panose="00000500000000000000" pitchFamily="2" charset="0"/>
                <a:cs typeface="Century Gothic"/>
              </a:rPr>
              <a:t>traditional</a:t>
            </a:r>
            <a:r>
              <a:rPr lang="en-CA" sz="1250" spc="80"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paid</a:t>
            </a:r>
            <a:r>
              <a:rPr lang="en-CA" sz="1250" spc="80"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brand</a:t>
            </a:r>
            <a:r>
              <a:rPr lang="en-CA" sz="1250" spc="85"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placements.</a:t>
            </a:r>
            <a:r>
              <a:rPr lang="en-CA" sz="1250" spc="170" dirty="0">
                <a:solidFill>
                  <a:srgbClr val="431F20"/>
                </a:solidFill>
                <a:latin typeface="Montserrat" panose="00000500000000000000" pitchFamily="2" charset="0"/>
                <a:cs typeface="Century Gothic"/>
              </a:rPr>
              <a:t> </a:t>
            </a:r>
            <a:r>
              <a:rPr lang="en-CA" sz="1250" spc="70" dirty="0">
                <a:solidFill>
                  <a:srgbClr val="431F20"/>
                </a:solidFill>
                <a:latin typeface="Montserrat" panose="00000500000000000000" pitchFamily="2" charset="0"/>
                <a:cs typeface="Century Gothic"/>
              </a:rPr>
              <a:t>It's</a:t>
            </a:r>
            <a:r>
              <a:rPr lang="en-CA" sz="1250" spc="105" dirty="0">
                <a:solidFill>
                  <a:srgbClr val="431F20"/>
                </a:solidFill>
                <a:latin typeface="Montserrat" panose="00000500000000000000" pitchFamily="2" charset="0"/>
                <a:cs typeface="Century Gothic"/>
              </a:rPr>
              <a:t> </a:t>
            </a:r>
            <a:r>
              <a:rPr lang="en-CA" sz="1250" spc="-10" dirty="0">
                <a:solidFill>
                  <a:srgbClr val="431F20"/>
                </a:solidFill>
                <a:latin typeface="Montserrat" panose="00000500000000000000" pitchFamily="2" charset="0"/>
                <a:cs typeface="Century Gothic"/>
              </a:rPr>
              <a:t>about </a:t>
            </a:r>
            <a:r>
              <a:rPr lang="en-CA" sz="1250" spc="65" dirty="0">
                <a:solidFill>
                  <a:srgbClr val="431F20"/>
                </a:solidFill>
                <a:latin typeface="Montserrat" panose="00000500000000000000" pitchFamily="2" charset="0"/>
                <a:cs typeface="Century Gothic"/>
              </a:rPr>
              <a:t>partnering</a:t>
            </a:r>
            <a:r>
              <a:rPr lang="en-CA" sz="1250" spc="10" dirty="0">
                <a:solidFill>
                  <a:srgbClr val="431F20"/>
                </a:solidFill>
                <a:latin typeface="Montserrat" panose="00000500000000000000" pitchFamily="2" charset="0"/>
                <a:cs typeface="Century Gothic"/>
              </a:rPr>
              <a:t> </a:t>
            </a:r>
            <a:r>
              <a:rPr lang="en-CA" sz="1250" spc="95" dirty="0">
                <a:solidFill>
                  <a:srgbClr val="431F20"/>
                </a:solidFill>
                <a:latin typeface="Montserrat" panose="00000500000000000000" pitchFamily="2" charset="0"/>
                <a:cs typeface="Century Gothic"/>
              </a:rPr>
              <a:t>with</a:t>
            </a:r>
            <a:r>
              <a:rPr lang="en-CA" sz="1250" spc="20"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people</a:t>
            </a:r>
            <a:r>
              <a:rPr lang="en-CA" sz="1250" spc="45"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who</a:t>
            </a:r>
            <a:r>
              <a:rPr lang="en-CA" sz="1250" spc="95" dirty="0">
                <a:solidFill>
                  <a:srgbClr val="431F20"/>
                </a:solidFill>
                <a:latin typeface="Montserrat" panose="00000500000000000000" pitchFamily="2" charset="0"/>
                <a:cs typeface="Century Gothic"/>
              </a:rPr>
              <a:t> </a:t>
            </a:r>
            <a:r>
              <a:rPr lang="en-CA" sz="1250" spc="50" dirty="0">
                <a:solidFill>
                  <a:srgbClr val="431F20"/>
                </a:solidFill>
                <a:latin typeface="Montserrat" panose="00000500000000000000" pitchFamily="2" charset="0"/>
                <a:cs typeface="Century Gothic"/>
              </a:rPr>
              <a:t>genuinely </a:t>
            </a:r>
            <a:r>
              <a:rPr lang="en-CA" sz="1250" dirty="0">
                <a:solidFill>
                  <a:srgbClr val="431F20"/>
                </a:solidFill>
                <a:latin typeface="Montserrat" panose="00000500000000000000" pitchFamily="2" charset="0"/>
                <a:cs typeface="Century Gothic"/>
              </a:rPr>
              <a:t>care</a:t>
            </a:r>
            <a:r>
              <a:rPr lang="en-CA" sz="1250" spc="45"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about</a:t>
            </a:r>
            <a:r>
              <a:rPr lang="en-CA" sz="1250" spc="70" dirty="0">
                <a:solidFill>
                  <a:srgbClr val="431F20"/>
                </a:solidFill>
                <a:latin typeface="Montserrat" panose="00000500000000000000" pitchFamily="2" charset="0"/>
                <a:cs typeface="Century Gothic"/>
              </a:rPr>
              <a:t> </a:t>
            </a:r>
            <a:r>
              <a:rPr lang="en-CA" sz="1250" spc="-10" dirty="0">
                <a:solidFill>
                  <a:srgbClr val="431F20"/>
                </a:solidFill>
                <a:latin typeface="Montserrat" panose="00000500000000000000" pitchFamily="2" charset="0"/>
                <a:cs typeface="Century Gothic"/>
              </a:rPr>
              <a:t>educating </a:t>
            </a:r>
            <a:r>
              <a:rPr lang="en-CA" sz="1250" spc="10" dirty="0">
                <a:solidFill>
                  <a:srgbClr val="431F20"/>
                </a:solidFill>
                <a:latin typeface="Montserrat" panose="00000500000000000000" pitchFamily="2" charset="0"/>
                <a:cs typeface="Century Gothic"/>
              </a:rPr>
              <a:t>and</a:t>
            </a:r>
            <a:r>
              <a:rPr lang="en-CA" sz="1250" spc="45" dirty="0">
                <a:solidFill>
                  <a:srgbClr val="431F20"/>
                </a:solidFill>
                <a:latin typeface="Montserrat" panose="00000500000000000000" pitchFamily="2" charset="0"/>
                <a:cs typeface="Century Gothic"/>
              </a:rPr>
              <a:t> </a:t>
            </a:r>
            <a:r>
              <a:rPr lang="en-CA" sz="1250" spc="65" dirty="0">
                <a:solidFill>
                  <a:srgbClr val="431F20"/>
                </a:solidFill>
                <a:latin typeface="Montserrat" panose="00000500000000000000" pitchFamily="2" charset="0"/>
                <a:cs typeface="Century Gothic"/>
              </a:rPr>
              <a:t>empowering</a:t>
            </a:r>
            <a:r>
              <a:rPr lang="en-CA" sz="1250" spc="35" dirty="0">
                <a:solidFill>
                  <a:srgbClr val="431F20"/>
                </a:solidFill>
                <a:latin typeface="Montserrat" panose="00000500000000000000" pitchFamily="2" charset="0"/>
                <a:cs typeface="Century Gothic"/>
              </a:rPr>
              <a:t> </a:t>
            </a:r>
            <a:r>
              <a:rPr lang="en-CA" sz="1250" spc="10" dirty="0">
                <a:solidFill>
                  <a:srgbClr val="431F20"/>
                </a:solidFill>
                <a:latin typeface="Montserrat" panose="00000500000000000000" pitchFamily="2" charset="0"/>
                <a:cs typeface="Century Gothic"/>
              </a:rPr>
              <a:t>Canadians</a:t>
            </a:r>
            <a:r>
              <a:rPr lang="en-CA" sz="1250" spc="65" dirty="0">
                <a:solidFill>
                  <a:srgbClr val="431F20"/>
                </a:solidFill>
                <a:latin typeface="Montserrat" panose="00000500000000000000" pitchFamily="2" charset="0"/>
                <a:cs typeface="Century Gothic"/>
              </a:rPr>
              <a:t> </a:t>
            </a:r>
            <a:r>
              <a:rPr lang="en-CA" sz="1250" spc="10" dirty="0">
                <a:solidFill>
                  <a:srgbClr val="431F20"/>
                </a:solidFill>
                <a:latin typeface="Montserrat" panose="00000500000000000000" pitchFamily="2" charset="0"/>
                <a:cs typeface="Century Gothic"/>
              </a:rPr>
              <a:t>to</a:t>
            </a:r>
            <a:r>
              <a:rPr lang="en-CA" sz="1250" spc="35" dirty="0">
                <a:solidFill>
                  <a:srgbClr val="431F20"/>
                </a:solidFill>
                <a:latin typeface="Montserrat" panose="00000500000000000000" pitchFamily="2" charset="0"/>
                <a:cs typeface="Century Gothic"/>
              </a:rPr>
              <a:t> </a:t>
            </a:r>
            <a:r>
              <a:rPr lang="en-CA" sz="1250" spc="105" dirty="0">
                <a:solidFill>
                  <a:srgbClr val="431F20"/>
                </a:solidFill>
                <a:latin typeface="Montserrat" panose="00000500000000000000" pitchFamily="2" charset="0"/>
                <a:cs typeface="Century Gothic"/>
              </a:rPr>
              <a:t>think</a:t>
            </a:r>
            <a:r>
              <a:rPr lang="en-CA" sz="1250" spc="80" dirty="0">
                <a:solidFill>
                  <a:srgbClr val="431F20"/>
                </a:solidFill>
                <a:latin typeface="Montserrat" panose="00000500000000000000" pitchFamily="2" charset="0"/>
                <a:cs typeface="Century Gothic"/>
              </a:rPr>
              <a:t> </a:t>
            </a:r>
            <a:r>
              <a:rPr lang="en-CA" sz="1250" spc="65" dirty="0">
                <a:solidFill>
                  <a:srgbClr val="431F20"/>
                </a:solidFill>
                <a:latin typeface="Montserrat" panose="00000500000000000000" pitchFamily="2" charset="0"/>
                <a:cs typeface="Century Gothic"/>
              </a:rPr>
              <a:t>more</a:t>
            </a:r>
            <a:r>
              <a:rPr lang="en-CA" sz="1250" spc="70" dirty="0">
                <a:solidFill>
                  <a:srgbClr val="431F20"/>
                </a:solidFill>
                <a:latin typeface="Montserrat" panose="00000500000000000000" pitchFamily="2" charset="0"/>
                <a:cs typeface="Century Gothic"/>
              </a:rPr>
              <a:t> </a:t>
            </a:r>
            <a:r>
              <a:rPr lang="en-CA" sz="1250" spc="10" dirty="0">
                <a:solidFill>
                  <a:srgbClr val="431F20"/>
                </a:solidFill>
                <a:latin typeface="Montserrat" panose="00000500000000000000" pitchFamily="2" charset="0"/>
                <a:cs typeface="Century Gothic"/>
              </a:rPr>
              <a:t>critically</a:t>
            </a:r>
            <a:r>
              <a:rPr lang="en-CA" sz="1250" spc="75" dirty="0">
                <a:solidFill>
                  <a:srgbClr val="431F20"/>
                </a:solidFill>
                <a:latin typeface="Montserrat" panose="00000500000000000000" pitchFamily="2" charset="0"/>
                <a:cs typeface="Century Gothic"/>
              </a:rPr>
              <a:t> </a:t>
            </a:r>
            <a:r>
              <a:rPr lang="en-CA" sz="1250" spc="-10" dirty="0">
                <a:solidFill>
                  <a:srgbClr val="431F20"/>
                </a:solidFill>
                <a:latin typeface="Montserrat" panose="00000500000000000000" pitchFamily="2" charset="0"/>
                <a:cs typeface="Century Gothic"/>
              </a:rPr>
              <a:t>about </a:t>
            </a:r>
            <a:r>
              <a:rPr lang="en-CA" sz="1250" spc="50" dirty="0">
                <a:solidFill>
                  <a:srgbClr val="431F20"/>
                </a:solidFill>
                <a:latin typeface="Montserrat" panose="00000500000000000000" pitchFamily="2" charset="0"/>
                <a:cs typeface="Century Gothic"/>
              </a:rPr>
              <a:t>what</a:t>
            </a:r>
            <a:r>
              <a:rPr lang="en-CA" sz="1250" spc="120"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they</a:t>
            </a:r>
            <a:r>
              <a:rPr lang="en-CA" sz="1250" spc="95"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eat</a:t>
            </a:r>
            <a:r>
              <a:rPr lang="en-CA" sz="1250" spc="125"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and</a:t>
            </a:r>
            <a:r>
              <a:rPr lang="en-CA" sz="1250" spc="65"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where</a:t>
            </a:r>
            <a:r>
              <a:rPr lang="en-CA" sz="1250" spc="90" dirty="0">
                <a:solidFill>
                  <a:srgbClr val="431F20"/>
                </a:solidFill>
                <a:latin typeface="Montserrat" panose="00000500000000000000" pitchFamily="2" charset="0"/>
                <a:cs typeface="Century Gothic"/>
              </a:rPr>
              <a:t> </a:t>
            </a:r>
            <a:r>
              <a:rPr lang="en-CA" sz="1250" spc="105" dirty="0">
                <a:solidFill>
                  <a:srgbClr val="431F20"/>
                </a:solidFill>
                <a:latin typeface="Montserrat" panose="00000500000000000000" pitchFamily="2" charset="0"/>
                <a:cs typeface="Century Gothic"/>
              </a:rPr>
              <a:t>it</a:t>
            </a:r>
            <a:r>
              <a:rPr lang="en-CA" sz="1250" spc="30" dirty="0">
                <a:solidFill>
                  <a:srgbClr val="431F20"/>
                </a:solidFill>
                <a:latin typeface="Montserrat" panose="00000500000000000000" pitchFamily="2" charset="0"/>
                <a:cs typeface="Century Gothic"/>
              </a:rPr>
              <a:t> </a:t>
            </a:r>
            <a:r>
              <a:rPr lang="en-CA" sz="1250" dirty="0">
                <a:solidFill>
                  <a:srgbClr val="431F20"/>
                </a:solidFill>
                <a:latin typeface="Montserrat" panose="00000500000000000000" pitchFamily="2" charset="0"/>
                <a:cs typeface="Century Gothic"/>
              </a:rPr>
              <a:t>comes</a:t>
            </a:r>
            <a:r>
              <a:rPr lang="en-CA" sz="1250" spc="80" dirty="0">
                <a:solidFill>
                  <a:srgbClr val="431F20"/>
                </a:solidFill>
                <a:latin typeface="Montserrat" panose="00000500000000000000" pitchFamily="2" charset="0"/>
                <a:cs typeface="Century Gothic"/>
              </a:rPr>
              <a:t> </a:t>
            </a:r>
            <a:r>
              <a:rPr lang="en-CA" sz="1250" spc="45" dirty="0">
                <a:solidFill>
                  <a:srgbClr val="431F20"/>
                </a:solidFill>
                <a:latin typeface="Montserrat" panose="00000500000000000000" pitchFamily="2" charset="0"/>
                <a:cs typeface="Century Gothic"/>
              </a:rPr>
              <a:t>from.</a:t>
            </a:r>
          </a:p>
          <a:p>
            <a:pPr marL="19050" marR="29845"/>
            <a:endParaRPr lang="en-CA" sz="1250" spc="45" dirty="0">
              <a:solidFill>
                <a:srgbClr val="431F20"/>
              </a:solidFill>
              <a:latin typeface="Montserrat" panose="00000500000000000000" pitchFamily="2" charset="0"/>
              <a:cs typeface="Century Gothic"/>
            </a:endParaRPr>
          </a:p>
          <a:p>
            <a:pPr marL="19050" marR="29845"/>
            <a:endParaRPr lang="en-CA" sz="1250" spc="45" dirty="0">
              <a:solidFill>
                <a:srgbClr val="431F20"/>
              </a:solidFill>
              <a:latin typeface="Montserrat" panose="00000500000000000000" pitchFamily="2" charset="0"/>
              <a:cs typeface="Century Gothic"/>
            </a:endParaRPr>
          </a:p>
          <a:p>
            <a:pPr marL="19050" marR="29845"/>
            <a:endParaRPr lang="en-CA" sz="1250" spc="45" dirty="0">
              <a:solidFill>
                <a:srgbClr val="431F20"/>
              </a:solidFill>
              <a:latin typeface="Montserrat" panose="00000500000000000000" pitchFamily="2" charset="0"/>
              <a:cs typeface="Century Gothic"/>
            </a:endParaRPr>
          </a:p>
          <a:p>
            <a:pPr marL="19050" marR="29845"/>
            <a:endParaRPr lang="en-CA" sz="1250" spc="45" dirty="0">
              <a:solidFill>
                <a:srgbClr val="431F20"/>
              </a:solidFill>
              <a:latin typeface="Montserrat" panose="00000500000000000000" pitchFamily="2" charset="0"/>
              <a:cs typeface="Century Gothic"/>
            </a:endParaRPr>
          </a:p>
          <a:p>
            <a:pPr marL="19050" marR="29845"/>
            <a:r>
              <a:rPr lang="en-CA" sz="1250" spc="45" dirty="0">
                <a:solidFill>
                  <a:srgbClr val="431F20"/>
                </a:solidFill>
                <a:latin typeface="Montserrat" panose="00000500000000000000" pitchFamily="2" charset="0"/>
                <a:cs typeface="Century Gothic"/>
              </a:rPr>
              <a:t>*photo credit – www.farmphotos.ca</a:t>
            </a:r>
            <a:endParaRPr lang="en-CA" sz="1250" dirty="0">
              <a:latin typeface="Montserrat" panose="00000500000000000000" pitchFamily="2" charset="0"/>
              <a:cs typeface="Century Gothic"/>
            </a:endParaRPr>
          </a:p>
        </p:txBody>
      </p:sp>
      <p:sp>
        <p:nvSpPr>
          <p:cNvPr id="9" name="TextBox 8">
            <a:extLst>
              <a:ext uri="{FF2B5EF4-FFF2-40B4-BE49-F238E27FC236}">
                <a16:creationId xmlns:a16="http://schemas.microsoft.com/office/drawing/2014/main" id="{31FDCDCC-FFAA-01D9-8108-83D2CD5A8D2B}"/>
              </a:ext>
            </a:extLst>
          </p:cNvPr>
          <p:cNvSpPr txBox="1"/>
          <p:nvPr/>
        </p:nvSpPr>
        <p:spPr>
          <a:xfrm>
            <a:off x="396092" y="703275"/>
            <a:ext cx="4491594" cy="646331"/>
          </a:xfrm>
          <a:prstGeom prst="rect">
            <a:avLst/>
          </a:prstGeom>
          <a:noFill/>
        </p:spPr>
        <p:txBody>
          <a:bodyPr wrap="square">
            <a:spAutoFit/>
          </a:bodyPr>
          <a:lstStyle/>
          <a:p>
            <a:pPr marL="12700">
              <a:lnSpc>
                <a:spcPct val="100000"/>
              </a:lnSpc>
              <a:spcBef>
                <a:spcPts val="100"/>
              </a:spcBef>
            </a:pPr>
            <a:r>
              <a:rPr lang="en-CA" sz="1800" b="1" dirty="0">
                <a:solidFill>
                  <a:srgbClr val="431F20"/>
                </a:solidFill>
                <a:latin typeface="Montserrat" panose="00000500000000000000" pitchFamily="2" charset="0"/>
                <a:cs typeface="Century Gothic"/>
              </a:rPr>
              <a:t>Influencer and Partner Engagement</a:t>
            </a:r>
            <a:endParaRPr lang="en-CA" sz="1800" dirty="0">
              <a:latin typeface="Montserrat" panose="00000500000000000000" pitchFamily="2" charset="0"/>
              <a:cs typeface="Century Gothic"/>
            </a:endParaRPr>
          </a:p>
        </p:txBody>
      </p:sp>
      <p:pic>
        <p:nvPicPr>
          <p:cNvPr id="8" name="Picture 7" descr="A person holding an egg&#10;&#10;AI-generated content may be incorrect.">
            <a:extLst>
              <a:ext uri="{FF2B5EF4-FFF2-40B4-BE49-F238E27FC236}">
                <a16:creationId xmlns:a16="http://schemas.microsoft.com/office/drawing/2014/main" id="{5A06331A-914A-8E65-E09A-927BCC312DAC}"/>
              </a:ext>
            </a:extLst>
          </p:cNvPr>
          <p:cNvPicPr>
            <a:picLocks noChangeAspect="1"/>
          </p:cNvPicPr>
          <p:nvPr/>
        </p:nvPicPr>
        <p:blipFill>
          <a:blip r:embed="rId4"/>
          <a:stretch>
            <a:fillRect/>
          </a:stretch>
        </p:blipFill>
        <p:spPr>
          <a:xfrm>
            <a:off x="8022690" y="703275"/>
            <a:ext cx="3200564" cy="5537485"/>
          </a:xfrm>
          <a:prstGeom prst="rect">
            <a:avLst/>
          </a:prstGeom>
        </p:spPr>
      </p:pic>
    </p:spTree>
    <p:extLst>
      <p:ext uri="{BB962C8B-B14F-4D97-AF65-F5344CB8AC3E}">
        <p14:creationId xmlns:p14="http://schemas.microsoft.com/office/powerpoint/2010/main" val="3598562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478"/>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endParaRPr/>
          </a:p>
        </p:txBody>
      </p:sp>
      <p:sp>
        <p:nvSpPr>
          <p:cNvPr id="11" name="object 11"/>
          <p:cNvSpPr txBox="1"/>
          <p:nvPr/>
        </p:nvSpPr>
        <p:spPr>
          <a:xfrm>
            <a:off x="503237" y="1695011"/>
            <a:ext cx="5251450" cy="2205476"/>
          </a:xfrm>
          <a:prstGeom prst="rect">
            <a:avLst/>
          </a:prstGeom>
        </p:spPr>
        <p:txBody>
          <a:bodyPr vert="horz" wrap="square" lIns="0" tIns="12700" rIns="0" bIns="0" rtlCol="0">
            <a:spAutoFit/>
          </a:bodyPr>
          <a:lstStyle/>
          <a:p>
            <a:pPr marL="12700">
              <a:lnSpc>
                <a:spcPts val="1435"/>
              </a:lnSpc>
              <a:spcBef>
                <a:spcPts val="100"/>
              </a:spcBef>
            </a:pPr>
            <a:r>
              <a:rPr sz="1200" b="1" spc="125" dirty="0">
                <a:solidFill>
                  <a:srgbClr val="431F20"/>
                </a:solidFill>
                <a:latin typeface="Montserrat" panose="00000500000000000000" pitchFamily="2" charset="0"/>
                <a:cs typeface="Century Gothic"/>
              </a:rPr>
              <a:t>Post</a:t>
            </a:r>
            <a:r>
              <a:rPr sz="1200" b="1" spc="-35" dirty="0">
                <a:solidFill>
                  <a:srgbClr val="431F20"/>
                </a:solidFill>
                <a:latin typeface="Montserrat" panose="00000500000000000000" pitchFamily="2" charset="0"/>
                <a:cs typeface="Century Gothic"/>
              </a:rPr>
              <a:t> </a:t>
            </a:r>
            <a:r>
              <a:rPr sz="1200" b="1" spc="-10" dirty="0">
                <a:solidFill>
                  <a:srgbClr val="431F20"/>
                </a:solidFill>
                <a:latin typeface="Montserrat" panose="00000500000000000000" pitchFamily="2" charset="0"/>
                <a:cs typeface="Century Gothic"/>
              </a:rPr>
              <a:t>copy:</a:t>
            </a:r>
            <a:endParaRPr sz="1200" dirty="0">
              <a:latin typeface="Montserrat" panose="00000500000000000000" pitchFamily="2" charset="0"/>
              <a:cs typeface="Century Gothic"/>
            </a:endParaRPr>
          </a:p>
          <a:p>
            <a:pPr marL="12700">
              <a:lnSpc>
                <a:spcPts val="1435"/>
              </a:lnSpc>
            </a:pPr>
            <a:r>
              <a:rPr sz="1200" spc="-40" dirty="0">
                <a:solidFill>
                  <a:srgbClr val="431F20"/>
                </a:solidFill>
                <a:latin typeface="Montserrat" panose="00000500000000000000" pitchFamily="2" charset="0"/>
                <a:cs typeface="Century Gothic"/>
              </a:rPr>
              <a:t>Voice</a:t>
            </a:r>
            <a:r>
              <a:rPr sz="1200" spc="-55"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your</a:t>
            </a:r>
            <a:r>
              <a:rPr sz="1200" spc="-30" dirty="0">
                <a:solidFill>
                  <a:srgbClr val="431F20"/>
                </a:solidFill>
                <a:latin typeface="Montserrat" panose="00000500000000000000" pitchFamily="2" charset="0"/>
                <a:cs typeface="Century Gothic"/>
              </a:rPr>
              <a:t> </a:t>
            </a:r>
            <a:r>
              <a:rPr sz="1200" spc="45" dirty="0">
                <a:solidFill>
                  <a:srgbClr val="431F20"/>
                </a:solidFill>
                <a:latin typeface="Montserrat" panose="00000500000000000000" pitchFamily="2" charset="0"/>
                <a:cs typeface="Century Gothic"/>
              </a:rPr>
              <a:t>support</a:t>
            </a:r>
            <a:r>
              <a:rPr sz="1200" spc="55"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for</a:t>
            </a:r>
            <a:r>
              <a:rPr sz="1200" spc="55" dirty="0">
                <a:solidFill>
                  <a:srgbClr val="431F20"/>
                </a:solidFill>
                <a:latin typeface="Montserrat" panose="00000500000000000000" pitchFamily="2" charset="0"/>
                <a:cs typeface="Century Gothic"/>
              </a:rPr>
              <a:t> </a:t>
            </a:r>
            <a:r>
              <a:rPr sz="1200" spc="-50" dirty="0">
                <a:solidFill>
                  <a:srgbClr val="431F20"/>
                </a:solidFill>
                <a:latin typeface="Montserrat" panose="00000500000000000000" pitchFamily="2" charset="0"/>
                <a:cs typeface="Century Gothic"/>
              </a:rPr>
              <a:t>Canada's</a:t>
            </a:r>
            <a:r>
              <a:rPr sz="1200" spc="25"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Food</a:t>
            </a:r>
            <a:r>
              <a:rPr sz="1200" spc="20" dirty="0">
                <a:solidFill>
                  <a:srgbClr val="431F20"/>
                </a:solidFill>
                <a:latin typeface="Montserrat" panose="00000500000000000000" pitchFamily="2" charset="0"/>
                <a:cs typeface="Century Gothic"/>
              </a:rPr>
              <a:t> </a:t>
            </a:r>
            <a:r>
              <a:rPr sz="1200" spc="60" dirty="0">
                <a:solidFill>
                  <a:srgbClr val="431F20"/>
                </a:solidFill>
                <a:latin typeface="Montserrat" panose="00000500000000000000" pitchFamily="2" charset="0"/>
                <a:cs typeface="Century Gothic"/>
              </a:rPr>
              <a:t>System</a:t>
            </a:r>
            <a:r>
              <a:rPr sz="1200" spc="15"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for</a:t>
            </a:r>
            <a:r>
              <a:rPr sz="1200" spc="-30"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the</a:t>
            </a:r>
            <a:r>
              <a:rPr sz="1200" spc="40" dirty="0">
                <a:solidFill>
                  <a:srgbClr val="431F20"/>
                </a:solidFill>
                <a:latin typeface="Montserrat" panose="00000500000000000000" pitchFamily="2" charset="0"/>
                <a:cs typeface="Century Gothic"/>
              </a:rPr>
              <a:t> </a:t>
            </a:r>
            <a:r>
              <a:rPr sz="1200" spc="-30" dirty="0">
                <a:solidFill>
                  <a:srgbClr val="431F20"/>
                </a:solidFill>
                <a:latin typeface="Montserrat" panose="00000500000000000000" pitchFamily="2" charset="0"/>
                <a:cs typeface="Century Gothic"/>
              </a:rPr>
              <a:t>chance</a:t>
            </a:r>
            <a:r>
              <a:rPr sz="1200" spc="85"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to</a:t>
            </a:r>
            <a:r>
              <a:rPr sz="1200" spc="5" dirty="0">
                <a:solidFill>
                  <a:srgbClr val="431F20"/>
                </a:solidFill>
                <a:latin typeface="Montserrat" panose="00000500000000000000" pitchFamily="2" charset="0"/>
                <a:cs typeface="Century Gothic"/>
              </a:rPr>
              <a:t> </a:t>
            </a:r>
            <a:r>
              <a:rPr sz="1200" spc="80" dirty="0">
                <a:solidFill>
                  <a:srgbClr val="431F20"/>
                </a:solidFill>
                <a:latin typeface="Montserrat" panose="00000500000000000000" pitchFamily="2" charset="0"/>
                <a:cs typeface="Century Gothic"/>
              </a:rPr>
              <a:t>win</a:t>
            </a:r>
            <a:r>
              <a:rPr sz="1200" spc="25" dirty="0">
                <a:solidFill>
                  <a:srgbClr val="431F20"/>
                </a:solidFill>
                <a:latin typeface="Montserrat" panose="00000500000000000000" pitchFamily="2" charset="0"/>
                <a:cs typeface="Century Gothic"/>
              </a:rPr>
              <a:t> </a:t>
            </a:r>
            <a:r>
              <a:rPr sz="1200" spc="-50" dirty="0">
                <a:solidFill>
                  <a:srgbClr val="431F20"/>
                </a:solidFill>
                <a:latin typeface="Montserrat" panose="00000500000000000000" pitchFamily="2" charset="0"/>
                <a:cs typeface="Century Gothic"/>
              </a:rPr>
              <a:t>a</a:t>
            </a:r>
            <a:r>
              <a:rPr lang="en-CA" sz="1200" dirty="0">
                <a:latin typeface="Montserrat" panose="00000500000000000000" pitchFamily="2" charset="0"/>
                <a:cs typeface="Century Gothic"/>
              </a:rPr>
              <a:t> </a:t>
            </a:r>
            <a:r>
              <a:rPr sz="1200" spc="60" dirty="0">
                <a:solidFill>
                  <a:srgbClr val="431F20"/>
                </a:solidFill>
                <a:latin typeface="Montserrat" panose="00000500000000000000" pitchFamily="2" charset="0"/>
                <a:cs typeface="Century Gothic"/>
              </a:rPr>
              <a:t>monthly</a:t>
            </a:r>
            <a:r>
              <a:rPr sz="1200" spc="-50" dirty="0">
                <a:solidFill>
                  <a:srgbClr val="431F20"/>
                </a:solidFill>
                <a:latin typeface="Montserrat" panose="00000500000000000000" pitchFamily="2" charset="0"/>
                <a:cs typeface="Century Gothic"/>
              </a:rPr>
              <a:t> </a:t>
            </a:r>
            <a:r>
              <a:rPr sz="1200" spc="100" dirty="0">
                <a:solidFill>
                  <a:srgbClr val="431F20"/>
                </a:solidFill>
                <a:latin typeface="Montserrat" panose="00000500000000000000" pitchFamily="2" charset="0"/>
                <a:cs typeface="Century Gothic"/>
              </a:rPr>
              <a:t>$500</a:t>
            </a:r>
            <a:r>
              <a:rPr sz="1200" spc="-5" dirty="0">
                <a:solidFill>
                  <a:srgbClr val="431F20"/>
                </a:solidFill>
                <a:latin typeface="Montserrat" panose="00000500000000000000" pitchFamily="2" charset="0"/>
                <a:cs typeface="Century Gothic"/>
              </a:rPr>
              <a:t> </a:t>
            </a:r>
            <a:r>
              <a:rPr sz="1200" spc="50" dirty="0">
                <a:solidFill>
                  <a:srgbClr val="431F20"/>
                </a:solidFill>
                <a:latin typeface="Montserrat" panose="00000500000000000000" pitchFamily="2" charset="0"/>
                <a:cs typeface="Century Gothic"/>
              </a:rPr>
              <a:t>gift </a:t>
            </a:r>
            <a:r>
              <a:rPr sz="1200" spc="-50" dirty="0">
                <a:solidFill>
                  <a:srgbClr val="431F20"/>
                </a:solidFill>
                <a:latin typeface="Montserrat" panose="00000500000000000000" pitchFamily="2" charset="0"/>
                <a:cs typeface="Century Gothic"/>
              </a:rPr>
              <a:t>card</a:t>
            </a:r>
            <a:r>
              <a:rPr sz="1200" spc="15"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to</a:t>
            </a:r>
            <a:r>
              <a:rPr sz="1200" spc="90" dirty="0">
                <a:solidFill>
                  <a:srgbClr val="431F20"/>
                </a:solidFill>
                <a:latin typeface="Montserrat" panose="00000500000000000000" pitchFamily="2" charset="0"/>
                <a:cs typeface="Century Gothic"/>
              </a:rPr>
              <a:t> </a:t>
            </a:r>
            <a:r>
              <a:rPr sz="1200" spc="-130" dirty="0">
                <a:solidFill>
                  <a:srgbClr val="431F20"/>
                </a:solidFill>
                <a:latin typeface="Montserrat" panose="00000500000000000000" pitchFamily="2" charset="0"/>
                <a:cs typeface="Century Gothic"/>
              </a:rPr>
              <a:t>a</a:t>
            </a:r>
            <a:r>
              <a:rPr sz="1200" spc="-30" dirty="0">
                <a:solidFill>
                  <a:srgbClr val="431F20"/>
                </a:solidFill>
                <a:latin typeface="Montserrat" panose="00000500000000000000" pitchFamily="2" charset="0"/>
                <a:cs typeface="Century Gothic"/>
              </a:rPr>
              <a:t> </a:t>
            </a:r>
            <a:r>
              <a:rPr sz="1200" spc="-35" dirty="0">
                <a:solidFill>
                  <a:srgbClr val="431F20"/>
                </a:solidFill>
                <a:latin typeface="Montserrat" panose="00000500000000000000" pitchFamily="2" charset="0"/>
                <a:cs typeface="Century Gothic"/>
              </a:rPr>
              <a:t>Canadian</a:t>
            </a:r>
            <a:r>
              <a:rPr sz="1200" spc="15"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retailer</a:t>
            </a:r>
            <a:r>
              <a:rPr sz="1200" spc="55"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of</a:t>
            </a:r>
            <a:r>
              <a:rPr sz="1200" spc="-30"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your</a:t>
            </a:r>
            <a:r>
              <a:rPr sz="1200" spc="-35" dirty="0">
                <a:solidFill>
                  <a:srgbClr val="431F20"/>
                </a:solidFill>
                <a:latin typeface="Montserrat" panose="00000500000000000000" pitchFamily="2" charset="0"/>
                <a:cs typeface="Century Gothic"/>
              </a:rPr>
              <a:t> </a:t>
            </a:r>
            <a:r>
              <a:rPr sz="1200" spc="-10" dirty="0">
                <a:solidFill>
                  <a:srgbClr val="431F20"/>
                </a:solidFill>
                <a:latin typeface="Montserrat" panose="00000500000000000000" pitchFamily="2" charset="0"/>
                <a:cs typeface="Century Gothic"/>
              </a:rPr>
              <a:t>choice!</a:t>
            </a:r>
            <a:endParaRPr sz="1200" dirty="0">
              <a:latin typeface="Montserrat" panose="00000500000000000000" pitchFamily="2" charset="0"/>
              <a:cs typeface="Century Gothic"/>
            </a:endParaRPr>
          </a:p>
          <a:p>
            <a:pPr marL="12700" marR="28575">
              <a:lnSpc>
                <a:spcPct val="100899"/>
              </a:lnSpc>
              <a:spcBef>
                <a:spcPts val="1400"/>
              </a:spcBef>
            </a:pPr>
            <a:r>
              <a:rPr sz="1200" spc="55" dirty="0">
                <a:solidFill>
                  <a:srgbClr val="431F20"/>
                </a:solidFill>
                <a:latin typeface="Montserrat" panose="00000500000000000000" pitchFamily="2" charset="0"/>
                <a:cs typeface="Century Gothic"/>
              </a:rPr>
              <a:t>Show</a:t>
            </a:r>
            <a:r>
              <a:rPr sz="1200" spc="10"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up</a:t>
            </a:r>
            <a:r>
              <a:rPr sz="1200" spc="30"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for</a:t>
            </a:r>
            <a:r>
              <a:rPr sz="1200" spc="-25"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the</a:t>
            </a:r>
            <a:r>
              <a:rPr sz="1200" spc="50"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hard-</a:t>
            </a:r>
            <a:r>
              <a:rPr sz="1200" spc="50" dirty="0">
                <a:solidFill>
                  <a:srgbClr val="431F20"/>
                </a:solidFill>
                <a:latin typeface="Montserrat" panose="00000500000000000000" pitchFamily="2" charset="0"/>
                <a:cs typeface="Century Gothic"/>
              </a:rPr>
              <a:t>working</a:t>
            </a:r>
            <a:r>
              <a:rPr sz="1200" spc="15"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people</a:t>
            </a:r>
            <a:r>
              <a:rPr sz="1200" spc="50"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behind</a:t>
            </a:r>
            <a:r>
              <a:rPr sz="1200" spc="30"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every</a:t>
            </a:r>
            <a:r>
              <a:rPr sz="1200" spc="40"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meal</a:t>
            </a:r>
            <a:r>
              <a:rPr sz="1200" spc="80"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AND</a:t>
            </a:r>
            <a:r>
              <a:rPr sz="1200" spc="80" dirty="0">
                <a:solidFill>
                  <a:srgbClr val="431F20"/>
                </a:solidFill>
                <a:latin typeface="Montserrat" panose="00000500000000000000" pitchFamily="2" charset="0"/>
                <a:cs typeface="Century Gothic"/>
              </a:rPr>
              <a:t> </a:t>
            </a:r>
            <a:r>
              <a:rPr sz="1200" spc="-25" dirty="0">
                <a:solidFill>
                  <a:srgbClr val="431F20"/>
                </a:solidFill>
                <a:latin typeface="Montserrat" panose="00000500000000000000" pitchFamily="2" charset="0"/>
                <a:cs typeface="Century Gothic"/>
              </a:rPr>
              <a:t>get </a:t>
            </a:r>
            <a:r>
              <a:rPr sz="1200" dirty="0">
                <a:solidFill>
                  <a:srgbClr val="431F20"/>
                </a:solidFill>
                <a:latin typeface="Montserrat" panose="00000500000000000000" pitchFamily="2" charset="0"/>
                <a:cs typeface="Century Gothic"/>
              </a:rPr>
              <a:t>the</a:t>
            </a:r>
            <a:r>
              <a:rPr sz="1200" spc="65" dirty="0">
                <a:solidFill>
                  <a:srgbClr val="431F20"/>
                </a:solidFill>
                <a:latin typeface="Montserrat" panose="00000500000000000000" pitchFamily="2" charset="0"/>
                <a:cs typeface="Century Gothic"/>
              </a:rPr>
              <a:t> </a:t>
            </a:r>
            <a:r>
              <a:rPr sz="1200" spc="-40" dirty="0">
                <a:solidFill>
                  <a:srgbClr val="431F20"/>
                </a:solidFill>
                <a:latin typeface="Montserrat" panose="00000500000000000000" pitchFamily="2" charset="0"/>
                <a:cs typeface="Century Gothic"/>
              </a:rPr>
              <a:t>chance</a:t>
            </a:r>
            <a:r>
              <a:rPr sz="1200" spc="55"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to</a:t>
            </a:r>
            <a:r>
              <a:rPr sz="1200" spc="30"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continue</a:t>
            </a:r>
            <a:r>
              <a:rPr sz="1200" spc="65"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buying</a:t>
            </a:r>
            <a:r>
              <a:rPr sz="1200" spc="35"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the</a:t>
            </a:r>
            <a:r>
              <a:rPr sz="1200" spc="65" dirty="0">
                <a:solidFill>
                  <a:srgbClr val="431F20"/>
                </a:solidFill>
                <a:latin typeface="Montserrat" panose="00000500000000000000" pitchFamily="2" charset="0"/>
                <a:cs typeface="Century Gothic"/>
              </a:rPr>
              <a:t> </a:t>
            </a:r>
            <a:r>
              <a:rPr sz="1200" spc="-35" dirty="0">
                <a:solidFill>
                  <a:srgbClr val="431F20"/>
                </a:solidFill>
                <a:latin typeface="Montserrat" panose="00000500000000000000" pitchFamily="2" charset="0"/>
                <a:cs typeface="Century Gothic"/>
              </a:rPr>
              <a:t>Canadian</a:t>
            </a:r>
            <a:r>
              <a:rPr sz="1200" spc="45"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products</a:t>
            </a:r>
            <a:r>
              <a:rPr sz="1200" spc="50"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you</a:t>
            </a:r>
            <a:r>
              <a:rPr sz="1200" spc="50" dirty="0">
                <a:solidFill>
                  <a:srgbClr val="431F20"/>
                </a:solidFill>
                <a:latin typeface="Montserrat" panose="00000500000000000000" pitchFamily="2" charset="0"/>
                <a:cs typeface="Century Gothic"/>
              </a:rPr>
              <a:t> </a:t>
            </a:r>
            <a:r>
              <a:rPr sz="1200" spc="-20" dirty="0">
                <a:solidFill>
                  <a:srgbClr val="431F20"/>
                </a:solidFill>
                <a:latin typeface="Montserrat" panose="00000500000000000000" pitchFamily="2" charset="0"/>
                <a:cs typeface="Century Gothic"/>
              </a:rPr>
              <a:t>love</a:t>
            </a:r>
            <a:r>
              <a:rPr sz="1200" spc="65" dirty="0">
                <a:solidFill>
                  <a:srgbClr val="431F20"/>
                </a:solidFill>
                <a:latin typeface="Montserrat" panose="00000500000000000000" pitchFamily="2" charset="0"/>
                <a:cs typeface="Century Gothic"/>
              </a:rPr>
              <a:t> </a:t>
            </a:r>
            <a:r>
              <a:rPr sz="1200" spc="50" dirty="0">
                <a:solidFill>
                  <a:srgbClr val="431F20"/>
                </a:solidFill>
                <a:latin typeface="Montserrat" panose="00000500000000000000" pitchFamily="2" charset="0"/>
                <a:cs typeface="Century Gothic"/>
              </a:rPr>
              <a:t>with </a:t>
            </a:r>
            <a:r>
              <a:rPr sz="1200" spc="-130" dirty="0">
                <a:solidFill>
                  <a:srgbClr val="431F20"/>
                </a:solidFill>
                <a:latin typeface="Montserrat" panose="00000500000000000000" pitchFamily="2" charset="0"/>
                <a:cs typeface="Century Gothic"/>
              </a:rPr>
              <a:t>a</a:t>
            </a:r>
            <a:r>
              <a:rPr sz="1200" spc="20" dirty="0">
                <a:solidFill>
                  <a:srgbClr val="431F20"/>
                </a:solidFill>
                <a:latin typeface="Montserrat" panose="00000500000000000000" pitchFamily="2" charset="0"/>
                <a:cs typeface="Century Gothic"/>
              </a:rPr>
              <a:t> </a:t>
            </a:r>
            <a:r>
              <a:rPr sz="1200" spc="80" dirty="0">
                <a:solidFill>
                  <a:srgbClr val="431F20"/>
                </a:solidFill>
                <a:latin typeface="Montserrat" panose="00000500000000000000" pitchFamily="2" charset="0"/>
                <a:cs typeface="Century Gothic"/>
              </a:rPr>
              <a:t>$500</a:t>
            </a:r>
            <a:r>
              <a:rPr sz="1200" spc="-30" dirty="0">
                <a:solidFill>
                  <a:srgbClr val="431F20"/>
                </a:solidFill>
                <a:latin typeface="Montserrat" panose="00000500000000000000" pitchFamily="2" charset="0"/>
                <a:cs typeface="Century Gothic"/>
              </a:rPr>
              <a:t> </a:t>
            </a:r>
            <a:r>
              <a:rPr sz="1200" spc="50" dirty="0">
                <a:solidFill>
                  <a:srgbClr val="431F20"/>
                </a:solidFill>
                <a:latin typeface="Montserrat" panose="00000500000000000000" pitchFamily="2" charset="0"/>
                <a:cs typeface="Century Gothic"/>
              </a:rPr>
              <a:t>gift</a:t>
            </a:r>
            <a:r>
              <a:rPr sz="1200" spc="20" dirty="0">
                <a:solidFill>
                  <a:srgbClr val="431F20"/>
                </a:solidFill>
                <a:latin typeface="Montserrat" panose="00000500000000000000" pitchFamily="2" charset="0"/>
                <a:cs typeface="Century Gothic"/>
              </a:rPr>
              <a:t> </a:t>
            </a:r>
            <a:r>
              <a:rPr sz="1200" spc="-55" dirty="0">
                <a:solidFill>
                  <a:srgbClr val="431F20"/>
                </a:solidFill>
                <a:latin typeface="Montserrat" panose="00000500000000000000" pitchFamily="2" charset="0"/>
                <a:cs typeface="Century Gothic"/>
              </a:rPr>
              <a:t>card.</a:t>
            </a:r>
            <a:r>
              <a:rPr sz="1200" spc="25" dirty="0">
                <a:solidFill>
                  <a:srgbClr val="431F20"/>
                </a:solidFill>
                <a:latin typeface="Montserrat" panose="00000500000000000000" pitchFamily="2" charset="0"/>
                <a:cs typeface="Century Gothic"/>
              </a:rPr>
              <a:t> </a:t>
            </a:r>
            <a:r>
              <a:rPr sz="1200" spc="50" dirty="0">
                <a:solidFill>
                  <a:srgbClr val="431F20"/>
                </a:solidFill>
                <a:latin typeface="Montserrat" panose="00000500000000000000" pitchFamily="2" charset="0"/>
                <a:cs typeface="Century Gothic"/>
              </a:rPr>
              <a:t>Entering</a:t>
            </a:r>
            <a:r>
              <a:rPr sz="1200" spc="55"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our</a:t>
            </a:r>
            <a:r>
              <a:rPr sz="1200" spc="25"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draw</a:t>
            </a:r>
            <a:r>
              <a:rPr sz="1200" spc="45" dirty="0">
                <a:solidFill>
                  <a:srgbClr val="431F20"/>
                </a:solidFill>
                <a:latin typeface="Montserrat" panose="00000500000000000000" pitchFamily="2" charset="0"/>
                <a:cs typeface="Century Gothic"/>
              </a:rPr>
              <a:t> </a:t>
            </a:r>
            <a:r>
              <a:rPr sz="1200" spc="90" dirty="0">
                <a:solidFill>
                  <a:srgbClr val="431F20"/>
                </a:solidFill>
                <a:latin typeface="Montserrat" panose="00000500000000000000" pitchFamily="2" charset="0"/>
                <a:cs typeface="Century Gothic"/>
              </a:rPr>
              <a:t>is</a:t>
            </a:r>
            <a:r>
              <a:rPr sz="1200" spc="-10"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as</a:t>
            </a:r>
            <a:r>
              <a:rPr sz="1200" spc="-10"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easy as</a:t>
            </a:r>
            <a:r>
              <a:rPr sz="1200" spc="-10"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voicing</a:t>
            </a:r>
            <a:r>
              <a:rPr sz="1200" spc="55"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your</a:t>
            </a:r>
            <a:r>
              <a:rPr sz="1200" spc="-55" dirty="0">
                <a:solidFill>
                  <a:srgbClr val="431F20"/>
                </a:solidFill>
                <a:latin typeface="Montserrat" panose="00000500000000000000" pitchFamily="2" charset="0"/>
                <a:cs typeface="Century Gothic"/>
              </a:rPr>
              <a:t> </a:t>
            </a:r>
            <a:r>
              <a:rPr sz="1200" spc="35" dirty="0">
                <a:solidFill>
                  <a:srgbClr val="431F20"/>
                </a:solidFill>
                <a:latin typeface="Montserrat" panose="00000500000000000000" pitchFamily="2" charset="0"/>
                <a:cs typeface="Century Gothic"/>
              </a:rPr>
              <a:t>support </a:t>
            </a:r>
            <a:r>
              <a:rPr sz="1200" spc="-10" dirty="0">
                <a:solidFill>
                  <a:srgbClr val="431F20"/>
                </a:solidFill>
                <a:latin typeface="Montserrat" panose="00000500000000000000" pitchFamily="2" charset="0"/>
                <a:cs typeface="Century Gothic"/>
              </a:rPr>
              <a:t>at</a:t>
            </a:r>
            <a:r>
              <a:rPr sz="1200" spc="-50"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the</a:t>
            </a:r>
            <a:r>
              <a:rPr sz="1200" spc="-55" dirty="0">
                <a:solidFill>
                  <a:srgbClr val="431F20"/>
                </a:solidFill>
                <a:latin typeface="Montserrat" panose="00000500000000000000" pitchFamily="2" charset="0"/>
                <a:cs typeface="Century Gothic"/>
              </a:rPr>
              <a:t> </a:t>
            </a:r>
            <a:r>
              <a:rPr sz="1200" spc="95" dirty="0">
                <a:solidFill>
                  <a:srgbClr val="431F20"/>
                </a:solidFill>
                <a:latin typeface="Montserrat" panose="00000500000000000000" pitchFamily="2" charset="0"/>
                <a:cs typeface="Century Gothic"/>
              </a:rPr>
              <a:t>link</a:t>
            </a:r>
            <a:r>
              <a:rPr sz="1200" spc="25" dirty="0">
                <a:solidFill>
                  <a:srgbClr val="431F20"/>
                </a:solidFill>
                <a:latin typeface="Montserrat" panose="00000500000000000000" pitchFamily="2" charset="0"/>
                <a:cs typeface="Century Gothic"/>
              </a:rPr>
              <a:t> </a:t>
            </a:r>
            <a:r>
              <a:rPr sz="1200" spc="65" dirty="0">
                <a:solidFill>
                  <a:srgbClr val="431F20"/>
                </a:solidFill>
                <a:latin typeface="Montserrat" panose="00000500000000000000" pitchFamily="2" charset="0"/>
                <a:cs typeface="Century Gothic"/>
              </a:rPr>
              <a:t>in</a:t>
            </a:r>
            <a:r>
              <a:rPr sz="1200" spc="10" dirty="0">
                <a:solidFill>
                  <a:srgbClr val="431F20"/>
                </a:solidFill>
                <a:latin typeface="Montserrat" panose="00000500000000000000" pitchFamily="2" charset="0"/>
                <a:cs typeface="Century Gothic"/>
              </a:rPr>
              <a:t> </a:t>
            </a:r>
            <a:r>
              <a:rPr sz="1200" spc="55" dirty="0">
                <a:solidFill>
                  <a:srgbClr val="431F20"/>
                </a:solidFill>
                <a:latin typeface="Montserrat" panose="00000500000000000000" pitchFamily="2" charset="0"/>
                <a:cs typeface="Century Gothic"/>
              </a:rPr>
              <a:t>our</a:t>
            </a:r>
            <a:r>
              <a:rPr sz="1200" spc="-40" dirty="0">
                <a:solidFill>
                  <a:srgbClr val="431F20"/>
                </a:solidFill>
                <a:latin typeface="Montserrat" panose="00000500000000000000" pitchFamily="2" charset="0"/>
                <a:cs typeface="Century Gothic"/>
              </a:rPr>
              <a:t> </a:t>
            </a:r>
            <a:r>
              <a:rPr sz="1200" spc="-20" dirty="0">
                <a:solidFill>
                  <a:srgbClr val="431F20"/>
                </a:solidFill>
                <a:latin typeface="Montserrat" panose="00000500000000000000" pitchFamily="2" charset="0"/>
                <a:cs typeface="Century Gothic"/>
              </a:rPr>
              <a:t>bio.</a:t>
            </a:r>
            <a:endParaRPr sz="1200" dirty="0">
              <a:latin typeface="Montserrat" panose="00000500000000000000" pitchFamily="2" charset="0"/>
              <a:cs typeface="Century Gothic"/>
            </a:endParaRPr>
          </a:p>
          <a:p>
            <a:pPr marL="52069">
              <a:lnSpc>
                <a:spcPct val="100000"/>
              </a:lnSpc>
              <a:spcBef>
                <a:spcPts val="1410"/>
              </a:spcBef>
            </a:pPr>
            <a:r>
              <a:rPr sz="1200" spc="-10" dirty="0">
                <a:solidFill>
                  <a:srgbClr val="431F20"/>
                </a:solidFill>
                <a:latin typeface="Montserrat" panose="00000500000000000000" pitchFamily="2" charset="0"/>
                <a:cs typeface="Century Gothic"/>
              </a:rPr>
              <a:t>#</a:t>
            </a:r>
            <a:r>
              <a:rPr sz="1200" spc="-10" dirty="0" err="1">
                <a:solidFill>
                  <a:srgbClr val="431F20"/>
                </a:solidFill>
                <a:latin typeface="Montserrat" panose="00000500000000000000" pitchFamily="2" charset="0"/>
                <a:cs typeface="Century Gothic"/>
              </a:rPr>
              <a:t>OurFoodOurFuture</a:t>
            </a:r>
            <a:endParaRPr sz="1200" dirty="0">
              <a:latin typeface="Montserrat" panose="00000500000000000000" pitchFamily="2" charset="0"/>
              <a:cs typeface="Century Gothic"/>
            </a:endParaRPr>
          </a:p>
          <a:p>
            <a:pPr marL="12700">
              <a:lnSpc>
                <a:spcPct val="100000"/>
              </a:lnSpc>
              <a:spcBef>
                <a:spcPts val="1415"/>
              </a:spcBef>
            </a:pPr>
            <a:r>
              <a:rPr sz="1200" spc="50" dirty="0">
                <a:solidFill>
                  <a:srgbClr val="431F20"/>
                </a:solidFill>
                <a:latin typeface="Montserrat" panose="00000500000000000000" pitchFamily="2" charset="0"/>
                <a:cs typeface="Century Gothic"/>
              </a:rPr>
              <a:t>*Insert</a:t>
            </a:r>
            <a:r>
              <a:rPr sz="1200" spc="105"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contest</a:t>
            </a:r>
            <a:r>
              <a:rPr sz="1200" spc="110"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legalities/logistics</a:t>
            </a:r>
            <a:r>
              <a:rPr sz="1200" spc="75" dirty="0">
                <a:solidFill>
                  <a:srgbClr val="431F20"/>
                </a:solidFill>
                <a:latin typeface="Montserrat" panose="00000500000000000000" pitchFamily="2" charset="0"/>
                <a:cs typeface="Century Gothic"/>
              </a:rPr>
              <a:t> </a:t>
            </a:r>
            <a:r>
              <a:rPr sz="1200" spc="-10" dirty="0">
                <a:solidFill>
                  <a:srgbClr val="431F20"/>
                </a:solidFill>
                <a:latin typeface="Montserrat" panose="00000500000000000000" pitchFamily="2" charset="0"/>
                <a:cs typeface="Century Gothic"/>
              </a:rPr>
              <a:t>at</a:t>
            </a:r>
            <a:r>
              <a:rPr sz="1200" spc="110" dirty="0">
                <a:solidFill>
                  <a:srgbClr val="431F20"/>
                </a:solidFill>
                <a:latin typeface="Montserrat" panose="00000500000000000000" pitchFamily="2" charset="0"/>
                <a:cs typeface="Century Gothic"/>
              </a:rPr>
              <a:t> </a:t>
            </a:r>
            <a:r>
              <a:rPr sz="1200" spc="-130" dirty="0">
                <a:solidFill>
                  <a:srgbClr val="431F20"/>
                </a:solidFill>
                <a:latin typeface="Montserrat" panose="00000500000000000000" pitchFamily="2" charset="0"/>
                <a:cs typeface="Century Gothic"/>
              </a:rPr>
              <a:t>a</a:t>
            </a:r>
            <a:r>
              <a:rPr sz="1200" spc="114"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later</a:t>
            </a:r>
            <a:r>
              <a:rPr sz="1200" spc="114" dirty="0">
                <a:solidFill>
                  <a:srgbClr val="431F20"/>
                </a:solidFill>
                <a:latin typeface="Montserrat" panose="00000500000000000000" pitchFamily="2" charset="0"/>
                <a:cs typeface="Century Gothic"/>
              </a:rPr>
              <a:t> </a:t>
            </a:r>
            <a:r>
              <a:rPr sz="1200" spc="-10" dirty="0">
                <a:solidFill>
                  <a:srgbClr val="431F20"/>
                </a:solidFill>
                <a:latin typeface="Montserrat" panose="00000500000000000000" pitchFamily="2" charset="0"/>
                <a:cs typeface="Century Gothic"/>
              </a:rPr>
              <a:t>date.</a:t>
            </a:r>
            <a:endParaRPr sz="1200" dirty="0">
              <a:latin typeface="Montserrat" panose="00000500000000000000" pitchFamily="2" charset="0"/>
              <a:cs typeface="Century Gothic"/>
            </a:endParaRPr>
          </a:p>
        </p:txBody>
      </p:sp>
      <p:sp>
        <p:nvSpPr>
          <p:cNvPr id="12" name="object 12"/>
          <p:cNvSpPr txBox="1"/>
          <p:nvPr/>
        </p:nvSpPr>
        <p:spPr>
          <a:xfrm>
            <a:off x="503237" y="4470913"/>
            <a:ext cx="2444750" cy="1124585"/>
          </a:xfrm>
          <a:prstGeom prst="rect">
            <a:avLst/>
          </a:prstGeom>
        </p:spPr>
        <p:txBody>
          <a:bodyPr vert="horz" wrap="square" lIns="0" tIns="12700" rIns="0" bIns="0" rtlCol="0">
            <a:spAutoFit/>
          </a:bodyPr>
          <a:lstStyle/>
          <a:p>
            <a:pPr marL="12700">
              <a:lnSpc>
                <a:spcPct val="100000"/>
              </a:lnSpc>
              <a:spcBef>
                <a:spcPts val="100"/>
              </a:spcBef>
            </a:pPr>
            <a:r>
              <a:rPr sz="1200" b="1" spc="110" dirty="0">
                <a:solidFill>
                  <a:srgbClr val="431F20"/>
                </a:solidFill>
                <a:latin typeface="Montserrat" panose="00000500000000000000" pitchFamily="2" charset="0"/>
                <a:cs typeface="Century Gothic"/>
              </a:rPr>
              <a:t>Text</a:t>
            </a:r>
            <a:r>
              <a:rPr sz="1200" b="1" spc="-25" dirty="0">
                <a:solidFill>
                  <a:srgbClr val="431F20"/>
                </a:solidFill>
                <a:latin typeface="Montserrat" panose="00000500000000000000" pitchFamily="2" charset="0"/>
                <a:cs typeface="Century Gothic"/>
              </a:rPr>
              <a:t> </a:t>
            </a:r>
            <a:r>
              <a:rPr sz="1200" b="1" spc="75" dirty="0">
                <a:solidFill>
                  <a:srgbClr val="431F20"/>
                </a:solidFill>
                <a:latin typeface="Montserrat" panose="00000500000000000000" pitchFamily="2" charset="0"/>
                <a:cs typeface="Century Gothic"/>
              </a:rPr>
              <a:t>on</a:t>
            </a:r>
            <a:r>
              <a:rPr sz="1200" b="1" spc="-35" dirty="0">
                <a:solidFill>
                  <a:srgbClr val="431F20"/>
                </a:solidFill>
                <a:latin typeface="Montserrat" panose="00000500000000000000" pitchFamily="2" charset="0"/>
                <a:cs typeface="Century Gothic"/>
              </a:rPr>
              <a:t> </a:t>
            </a:r>
            <a:r>
              <a:rPr sz="1200" b="1" spc="-10" dirty="0">
                <a:solidFill>
                  <a:srgbClr val="431F20"/>
                </a:solidFill>
                <a:latin typeface="Montserrat" panose="00000500000000000000" pitchFamily="2" charset="0"/>
                <a:cs typeface="Century Gothic"/>
              </a:rPr>
              <a:t>Image:</a:t>
            </a:r>
            <a:endParaRPr sz="1200" dirty="0">
              <a:latin typeface="Montserrat" panose="00000500000000000000" pitchFamily="2" charset="0"/>
              <a:cs typeface="Century Gothic"/>
            </a:endParaRPr>
          </a:p>
          <a:p>
            <a:pPr>
              <a:lnSpc>
                <a:spcPct val="100000"/>
              </a:lnSpc>
              <a:spcBef>
                <a:spcPts val="20"/>
              </a:spcBef>
            </a:pPr>
            <a:endParaRPr sz="1200" dirty="0">
              <a:latin typeface="Montserrat" panose="00000500000000000000" pitchFamily="2" charset="0"/>
              <a:cs typeface="Century Gothic"/>
            </a:endParaRPr>
          </a:p>
          <a:p>
            <a:pPr marL="12700">
              <a:lnSpc>
                <a:spcPts val="1430"/>
              </a:lnSpc>
            </a:pPr>
            <a:r>
              <a:rPr sz="1200" spc="-25" dirty="0">
                <a:solidFill>
                  <a:srgbClr val="431F20"/>
                </a:solidFill>
                <a:latin typeface="Montserrat" panose="00000500000000000000" pitchFamily="2" charset="0"/>
                <a:cs typeface="Century Gothic"/>
              </a:rPr>
              <a:t>Voice</a:t>
            </a:r>
            <a:r>
              <a:rPr sz="1200" spc="-65" dirty="0">
                <a:solidFill>
                  <a:srgbClr val="431F20"/>
                </a:solidFill>
                <a:latin typeface="Montserrat" panose="00000500000000000000" pitchFamily="2" charset="0"/>
                <a:cs typeface="Century Gothic"/>
              </a:rPr>
              <a:t> </a:t>
            </a:r>
            <a:r>
              <a:rPr sz="1200" spc="50" dirty="0">
                <a:solidFill>
                  <a:srgbClr val="431F20"/>
                </a:solidFill>
                <a:latin typeface="Montserrat" panose="00000500000000000000" pitchFamily="2" charset="0"/>
                <a:cs typeface="Century Gothic"/>
              </a:rPr>
              <a:t>Your</a:t>
            </a:r>
            <a:r>
              <a:rPr sz="1200" spc="40" dirty="0">
                <a:solidFill>
                  <a:srgbClr val="431F20"/>
                </a:solidFill>
                <a:latin typeface="Montserrat" panose="00000500000000000000" pitchFamily="2" charset="0"/>
                <a:cs typeface="Century Gothic"/>
              </a:rPr>
              <a:t> </a:t>
            </a:r>
            <a:r>
              <a:rPr sz="1200" spc="50" dirty="0">
                <a:solidFill>
                  <a:srgbClr val="431F20"/>
                </a:solidFill>
                <a:latin typeface="Montserrat" panose="00000500000000000000" pitchFamily="2" charset="0"/>
                <a:cs typeface="Century Gothic"/>
              </a:rPr>
              <a:t>Support</a:t>
            </a:r>
            <a:r>
              <a:rPr sz="1200" spc="-45" dirty="0">
                <a:solidFill>
                  <a:srgbClr val="431F20"/>
                </a:solidFill>
                <a:latin typeface="Montserrat" panose="00000500000000000000" pitchFamily="2" charset="0"/>
                <a:cs typeface="Century Gothic"/>
              </a:rPr>
              <a:t> </a:t>
            </a:r>
            <a:r>
              <a:rPr sz="1200" spc="25" dirty="0">
                <a:solidFill>
                  <a:srgbClr val="431F20"/>
                </a:solidFill>
                <a:latin typeface="Montserrat" panose="00000500000000000000" pitchFamily="2" charset="0"/>
                <a:cs typeface="Century Gothic"/>
              </a:rPr>
              <a:t>for</a:t>
            </a:r>
            <a:endParaRPr sz="1200" dirty="0">
              <a:latin typeface="Montserrat" panose="00000500000000000000" pitchFamily="2" charset="0"/>
              <a:cs typeface="Century Gothic"/>
            </a:endParaRPr>
          </a:p>
          <a:p>
            <a:pPr marL="12700">
              <a:lnSpc>
                <a:spcPts val="1435"/>
              </a:lnSpc>
            </a:pPr>
            <a:r>
              <a:rPr sz="1200" spc="-40" dirty="0">
                <a:solidFill>
                  <a:srgbClr val="431F20"/>
                </a:solidFill>
                <a:latin typeface="Montserrat" panose="00000500000000000000" pitchFamily="2" charset="0"/>
                <a:cs typeface="Century Gothic"/>
              </a:rPr>
              <a:t>Canada's</a:t>
            </a:r>
            <a:r>
              <a:rPr sz="1200" spc="-20" dirty="0">
                <a:solidFill>
                  <a:srgbClr val="431F20"/>
                </a:solidFill>
                <a:latin typeface="Montserrat" panose="00000500000000000000" pitchFamily="2" charset="0"/>
                <a:cs typeface="Century Gothic"/>
              </a:rPr>
              <a:t> </a:t>
            </a:r>
            <a:r>
              <a:rPr sz="1200" dirty="0">
                <a:solidFill>
                  <a:srgbClr val="431F20"/>
                </a:solidFill>
                <a:latin typeface="Montserrat" panose="00000500000000000000" pitchFamily="2" charset="0"/>
                <a:cs typeface="Century Gothic"/>
              </a:rPr>
              <a:t>Food</a:t>
            </a:r>
            <a:r>
              <a:rPr sz="1200" spc="-20" dirty="0">
                <a:solidFill>
                  <a:srgbClr val="431F20"/>
                </a:solidFill>
                <a:latin typeface="Montserrat" panose="00000500000000000000" pitchFamily="2" charset="0"/>
                <a:cs typeface="Century Gothic"/>
              </a:rPr>
              <a:t> </a:t>
            </a:r>
            <a:r>
              <a:rPr sz="1200" spc="75" dirty="0">
                <a:solidFill>
                  <a:srgbClr val="431F20"/>
                </a:solidFill>
                <a:latin typeface="Montserrat" panose="00000500000000000000" pitchFamily="2" charset="0"/>
                <a:cs typeface="Century Gothic"/>
              </a:rPr>
              <a:t>System</a:t>
            </a:r>
            <a:r>
              <a:rPr sz="1200" spc="-30" dirty="0">
                <a:solidFill>
                  <a:srgbClr val="431F20"/>
                </a:solidFill>
                <a:latin typeface="Montserrat" panose="00000500000000000000" pitchFamily="2" charset="0"/>
                <a:cs typeface="Century Gothic"/>
              </a:rPr>
              <a:t> </a:t>
            </a:r>
            <a:r>
              <a:rPr sz="1200" spc="-20" dirty="0">
                <a:solidFill>
                  <a:srgbClr val="431F20"/>
                </a:solidFill>
                <a:latin typeface="Montserrat" panose="00000500000000000000" pitchFamily="2" charset="0"/>
                <a:cs typeface="Century Gothic"/>
              </a:rPr>
              <a:t>and win!</a:t>
            </a:r>
            <a:endParaRPr sz="1200" dirty="0">
              <a:latin typeface="Montserrat" panose="00000500000000000000" pitchFamily="2" charset="0"/>
              <a:cs typeface="Century Gothic"/>
            </a:endParaRPr>
          </a:p>
          <a:p>
            <a:pPr marL="12700">
              <a:lnSpc>
                <a:spcPct val="100000"/>
              </a:lnSpc>
              <a:spcBef>
                <a:spcPts val="1415"/>
              </a:spcBef>
            </a:pPr>
            <a:r>
              <a:rPr sz="1200" dirty="0">
                <a:solidFill>
                  <a:srgbClr val="431F20"/>
                </a:solidFill>
                <a:latin typeface="Montserrat" panose="00000500000000000000" pitchFamily="2" charset="0"/>
                <a:cs typeface="Century Gothic"/>
              </a:rPr>
              <a:t>Our</a:t>
            </a:r>
            <a:r>
              <a:rPr sz="1200" spc="65" dirty="0">
                <a:solidFill>
                  <a:srgbClr val="431F20"/>
                </a:solidFill>
                <a:latin typeface="Montserrat" panose="00000500000000000000" pitchFamily="2" charset="0"/>
                <a:cs typeface="Century Gothic"/>
              </a:rPr>
              <a:t> </a:t>
            </a:r>
            <a:r>
              <a:rPr sz="1200" spc="-10" dirty="0">
                <a:solidFill>
                  <a:srgbClr val="431F20"/>
                </a:solidFill>
                <a:latin typeface="Montserrat" panose="00000500000000000000" pitchFamily="2" charset="0"/>
                <a:cs typeface="Century Gothic"/>
              </a:rPr>
              <a:t>Food. </a:t>
            </a:r>
            <a:r>
              <a:rPr sz="1200" spc="70" dirty="0">
                <a:solidFill>
                  <a:srgbClr val="431F20"/>
                </a:solidFill>
                <a:latin typeface="Montserrat" panose="00000500000000000000" pitchFamily="2" charset="0"/>
                <a:cs typeface="Century Gothic"/>
              </a:rPr>
              <a:t>Our</a:t>
            </a:r>
            <a:r>
              <a:rPr sz="1200" spc="-20" dirty="0">
                <a:solidFill>
                  <a:srgbClr val="431F20"/>
                </a:solidFill>
                <a:latin typeface="Montserrat" panose="00000500000000000000" pitchFamily="2" charset="0"/>
                <a:cs typeface="Century Gothic"/>
              </a:rPr>
              <a:t> </a:t>
            </a:r>
            <a:r>
              <a:rPr sz="1200" spc="45" dirty="0">
                <a:solidFill>
                  <a:srgbClr val="431F20"/>
                </a:solidFill>
                <a:latin typeface="Montserrat" panose="00000500000000000000" pitchFamily="2" charset="0"/>
                <a:cs typeface="Century Gothic"/>
              </a:rPr>
              <a:t>Future.</a:t>
            </a:r>
            <a:endParaRPr sz="1200" dirty="0">
              <a:latin typeface="Montserrat" panose="00000500000000000000" pitchFamily="2" charset="0"/>
              <a:cs typeface="Century Gothic"/>
            </a:endParaRPr>
          </a:p>
        </p:txBody>
      </p:sp>
      <p:grpSp>
        <p:nvGrpSpPr>
          <p:cNvPr id="14" name="Group 13">
            <a:extLst>
              <a:ext uri="{FF2B5EF4-FFF2-40B4-BE49-F238E27FC236}">
                <a16:creationId xmlns:a16="http://schemas.microsoft.com/office/drawing/2014/main" id="{170AA93A-7300-71B8-3A84-DBD71A337D52}"/>
              </a:ext>
            </a:extLst>
          </p:cNvPr>
          <p:cNvGrpSpPr/>
          <p:nvPr/>
        </p:nvGrpSpPr>
        <p:grpSpPr>
          <a:xfrm>
            <a:off x="6821562" y="1121407"/>
            <a:ext cx="4035276" cy="5729185"/>
            <a:chOff x="6821562" y="1121407"/>
            <a:chExt cx="4035276" cy="5729185"/>
          </a:xfrm>
        </p:grpSpPr>
        <p:pic>
          <p:nvPicPr>
            <p:cNvPr id="15" name="Picture 14">
              <a:extLst>
                <a:ext uri="{FF2B5EF4-FFF2-40B4-BE49-F238E27FC236}">
                  <a16:creationId xmlns:a16="http://schemas.microsoft.com/office/drawing/2014/main" id="{CFC0BE34-5853-A911-457D-9103929B6FDF}"/>
                </a:ext>
              </a:extLst>
            </p:cNvPr>
            <p:cNvPicPr/>
            <p:nvPr/>
          </p:nvPicPr>
          <p:blipFill>
            <a:blip r:embed="rId3"/>
            <a:srcRect/>
            <a:stretch/>
          </p:blipFill>
          <p:spPr>
            <a:xfrm>
              <a:off x="6821562" y="1121407"/>
              <a:ext cx="4035276" cy="5727063"/>
            </a:xfrm>
            <a:prstGeom prst="rect">
              <a:avLst/>
            </a:prstGeom>
          </p:spPr>
        </p:pic>
        <p:sp>
          <p:nvSpPr>
            <p:cNvPr id="16" name="object 8">
              <a:extLst>
                <a:ext uri="{FF2B5EF4-FFF2-40B4-BE49-F238E27FC236}">
                  <a16:creationId xmlns:a16="http://schemas.microsoft.com/office/drawing/2014/main" id="{67CAA5E9-B285-45F0-AEAE-CD80EA108DBA}"/>
                </a:ext>
              </a:extLst>
            </p:cNvPr>
            <p:cNvSpPr txBox="1"/>
            <p:nvPr/>
          </p:nvSpPr>
          <p:spPr>
            <a:xfrm>
              <a:off x="7261225" y="6270625"/>
              <a:ext cx="3123565" cy="579967"/>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31F20"/>
                  </a:solidFill>
                  <a:latin typeface="Calibri"/>
                  <a:cs typeface="Calibri"/>
                </a:rPr>
                <a:t>Voice your support for Canada's Food System for the chance to</a:t>
              </a:r>
              <a:endParaRPr sz="900" dirty="0">
                <a:latin typeface="Calibri"/>
                <a:cs typeface="Calibri"/>
              </a:endParaRPr>
            </a:p>
            <a:p>
              <a:pPr marL="12700" marR="79375">
                <a:lnSpc>
                  <a:spcPct val="97300"/>
                </a:lnSpc>
                <a:spcBef>
                  <a:spcPts val="75"/>
                </a:spcBef>
              </a:pPr>
              <a:r>
                <a:rPr sz="900" dirty="0">
                  <a:solidFill>
                    <a:srgbClr val="431F20"/>
                  </a:solidFill>
                  <a:latin typeface="Calibri"/>
                  <a:cs typeface="Calibri"/>
                </a:rPr>
                <a:t>win a $500 gift card to a Canadian retailer of your choice!</a:t>
              </a:r>
              <a:endParaRPr lang="en-CA" sz="900" dirty="0">
                <a:solidFill>
                  <a:srgbClr val="431F20"/>
                </a:solidFill>
                <a:latin typeface="Calibri"/>
                <a:cs typeface="Calibri"/>
              </a:endParaRPr>
            </a:p>
            <a:p>
              <a:pPr marL="12700" marR="79375">
                <a:lnSpc>
                  <a:spcPct val="97300"/>
                </a:lnSpc>
                <a:spcBef>
                  <a:spcPts val="75"/>
                </a:spcBef>
              </a:pPr>
              <a:r>
                <a:rPr sz="900" dirty="0">
                  <a:solidFill>
                    <a:srgbClr val="431F20"/>
                  </a:solidFill>
                  <a:latin typeface="Calibri"/>
                  <a:cs typeface="Calibri"/>
                </a:rPr>
                <a:t>Show up for the hard-working people behind every meal AND get the chance to continue buying the Canadian products you</a:t>
              </a:r>
              <a:r>
                <a:rPr lang="en-CA" sz="900" dirty="0">
                  <a:solidFill>
                    <a:srgbClr val="431F20"/>
                  </a:solidFill>
                  <a:latin typeface="Calibri"/>
                  <a:cs typeface="Calibri"/>
                </a:rPr>
                <a:t>…</a:t>
              </a:r>
              <a:endParaRPr sz="900" dirty="0">
                <a:latin typeface="Calibri"/>
                <a:cs typeface="Calibri"/>
              </a:endParaRPr>
            </a:p>
          </p:txBody>
        </p:sp>
        <p:pic>
          <p:nvPicPr>
            <p:cNvPr id="17" name="object 10">
              <a:extLst>
                <a:ext uri="{FF2B5EF4-FFF2-40B4-BE49-F238E27FC236}">
                  <a16:creationId xmlns:a16="http://schemas.microsoft.com/office/drawing/2014/main" id="{C9A91529-8423-B2CC-1502-0062C57DAEE0}"/>
                </a:ext>
              </a:extLst>
            </p:cNvPr>
            <p:cNvPicPr/>
            <p:nvPr/>
          </p:nvPicPr>
          <p:blipFill>
            <a:blip r:embed="rId4" cstate="print"/>
            <a:stretch>
              <a:fillRect/>
            </a:stretch>
          </p:blipFill>
          <p:spPr>
            <a:xfrm>
              <a:off x="9904855" y="6406353"/>
              <a:ext cx="193362" cy="193362"/>
            </a:xfrm>
            <a:prstGeom prst="rect">
              <a:avLst/>
            </a:prstGeom>
          </p:spPr>
        </p:pic>
      </p:grpSp>
      <p:sp>
        <p:nvSpPr>
          <p:cNvPr id="18" name="TextBox 17">
            <a:extLst>
              <a:ext uri="{FF2B5EF4-FFF2-40B4-BE49-F238E27FC236}">
                <a16:creationId xmlns:a16="http://schemas.microsoft.com/office/drawing/2014/main" id="{319B0833-28B8-01B0-BD66-47F2F42D5A87}"/>
              </a:ext>
            </a:extLst>
          </p:cNvPr>
          <p:cNvSpPr txBox="1"/>
          <p:nvPr/>
        </p:nvSpPr>
        <p:spPr>
          <a:xfrm>
            <a:off x="396092" y="703275"/>
            <a:ext cx="4491594" cy="646331"/>
          </a:xfrm>
          <a:prstGeom prst="rect">
            <a:avLst/>
          </a:prstGeom>
          <a:noFill/>
        </p:spPr>
        <p:txBody>
          <a:bodyPr wrap="square">
            <a:spAutoFit/>
          </a:bodyPr>
          <a:lstStyle/>
          <a:p>
            <a:pPr marL="12700">
              <a:lnSpc>
                <a:spcPct val="100000"/>
              </a:lnSpc>
              <a:spcBef>
                <a:spcPts val="100"/>
              </a:spcBef>
            </a:pPr>
            <a:r>
              <a:rPr lang="en-CA" sz="1800" b="1" dirty="0">
                <a:solidFill>
                  <a:srgbClr val="431F20"/>
                </a:solidFill>
                <a:latin typeface="Montserrat" panose="00000500000000000000" pitchFamily="2" charset="0"/>
                <a:cs typeface="Century Gothic"/>
              </a:rPr>
              <a:t>Sample Post – </a:t>
            </a:r>
            <a:br>
              <a:rPr lang="en-CA" sz="1800" b="1" dirty="0">
                <a:solidFill>
                  <a:srgbClr val="431F20"/>
                </a:solidFill>
                <a:latin typeface="Montserrat" panose="00000500000000000000" pitchFamily="2" charset="0"/>
                <a:cs typeface="Century Gothic"/>
              </a:rPr>
            </a:br>
            <a:r>
              <a:rPr lang="en-CA" sz="1800" b="1" dirty="0">
                <a:solidFill>
                  <a:srgbClr val="431F20"/>
                </a:solidFill>
                <a:latin typeface="Montserrat" panose="00000500000000000000" pitchFamily="2" charset="0"/>
                <a:cs typeface="Century Gothic"/>
              </a:rPr>
              <a:t>Contest Introduction</a:t>
            </a:r>
            <a:endParaRPr lang="en-CA" sz="1800" dirty="0">
              <a:latin typeface="Montserrat" panose="00000500000000000000" pitchFamily="2" charset="0"/>
              <a:cs typeface="Century Gothic"/>
            </a:endParaRPr>
          </a:p>
        </p:txBody>
      </p:sp>
    </p:spTree>
    <p:extLst>
      <p:ext uri="{BB962C8B-B14F-4D97-AF65-F5344CB8AC3E}">
        <p14:creationId xmlns:p14="http://schemas.microsoft.com/office/powerpoint/2010/main" val="3065282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53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endParaRPr/>
          </a:p>
        </p:txBody>
      </p:sp>
      <p:pic>
        <p:nvPicPr>
          <p:cNvPr id="10" name="object 10"/>
          <p:cNvPicPr/>
          <p:nvPr/>
        </p:nvPicPr>
        <p:blipFill>
          <a:blip r:embed="rId3" cstate="print"/>
          <a:stretch>
            <a:fillRect/>
          </a:stretch>
        </p:blipFill>
        <p:spPr>
          <a:xfrm>
            <a:off x="1820638" y="1722601"/>
            <a:ext cx="395287" cy="328612"/>
          </a:xfrm>
          <a:prstGeom prst="rect">
            <a:avLst/>
          </a:prstGeom>
        </p:spPr>
      </p:pic>
      <p:grpSp>
        <p:nvGrpSpPr>
          <p:cNvPr id="11" name="object 11"/>
          <p:cNvGrpSpPr/>
          <p:nvPr/>
        </p:nvGrpSpPr>
        <p:grpSpPr>
          <a:xfrm>
            <a:off x="429988" y="2827501"/>
            <a:ext cx="395605" cy="871855"/>
            <a:chOff x="342900" y="2381186"/>
            <a:chExt cx="395605" cy="871855"/>
          </a:xfrm>
        </p:grpSpPr>
        <p:pic>
          <p:nvPicPr>
            <p:cNvPr id="12" name="object 12"/>
            <p:cNvPicPr/>
            <p:nvPr/>
          </p:nvPicPr>
          <p:blipFill>
            <a:blip r:embed="rId4" cstate="print"/>
            <a:stretch>
              <a:fillRect/>
            </a:stretch>
          </p:blipFill>
          <p:spPr>
            <a:xfrm>
              <a:off x="342900" y="2381186"/>
              <a:ext cx="395287" cy="328612"/>
            </a:xfrm>
            <a:prstGeom prst="rect">
              <a:avLst/>
            </a:prstGeom>
          </p:spPr>
        </p:pic>
        <p:pic>
          <p:nvPicPr>
            <p:cNvPr id="13" name="object 13"/>
            <p:cNvPicPr/>
            <p:nvPr/>
          </p:nvPicPr>
          <p:blipFill>
            <a:blip r:embed="rId5" cstate="print"/>
            <a:stretch>
              <a:fillRect/>
            </a:stretch>
          </p:blipFill>
          <p:spPr>
            <a:xfrm>
              <a:off x="342900" y="2562161"/>
              <a:ext cx="395287" cy="328612"/>
            </a:xfrm>
            <a:prstGeom prst="rect">
              <a:avLst/>
            </a:prstGeom>
          </p:spPr>
        </p:pic>
        <p:pic>
          <p:nvPicPr>
            <p:cNvPr id="14" name="object 14"/>
            <p:cNvPicPr/>
            <p:nvPr/>
          </p:nvPicPr>
          <p:blipFill>
            <a:blip r:embed="rId6" cstate="print"/>
            <a:stretch>
              <a:fillRect/>
            </a:stretch>
          </p:blipFill>
          <p:spPr>
            <a:xfrm>
              <a:off x="342900" y="2743136"/>
              <a:ext cx="395287" cy="328612"/>
            </a:xfrm>
            <a:prstGeom prst="rect">
              <a:avLst/>
            </a:prstGeom>
          </p:spPr>
        </p:pic>
        <p:pic>
          <p:nvPicPr>
            <p:cNvPr id="15" name="object 15"/>
            <p:cNvPicPr/>
            <p:nvPr/>
          </p:nvPicPr>
          <p:blipFill>
            <a:blip r:embed="rId7" cstate="print"/>
            <a:stretch>
              <a:fillRect/>
            </a:stretch>
          </p:blipFill>
          <p:spPr>
            <a:xfrm>
              <a:off x="342900" y="2924111"/>
              <a:ext cx="395287" cy="328612"/>
            </a:xfrm>
            <a:prstGeom prst="rect">
              <a:avLst/>
            </a:prstGeom>
          </p:spPr>
        </p:pic>
      </p:grpSp>
      <p:sp>
        <p:nvSpPr>
          <p:cNvPr id="16" name="object 16"/>
          <p:cNvSpPr txBox="1"/>
          <p:nvPr/>
        </p:nvSpPr>
        <p:spPr>
          <a:xfrm>
            <a:off x="514125" y="1579472"/>
            <a:ext cx="5843132" cy="3483261"/>
          </a:xfrm>
          <a:prstGeom prst="rect">
            <a:avLst/>
          </a:prstGeom>
        </p:spPr>
        <p:txBody>
          <a:bodyPr vert="horz" wrap="square" lIns="0" tIns="12700" rIns="0" bIns="0" rtlCol="0">
            <a:spAutoFit/>
          </a:bodyPr>
          <a:lstStyle/>
          <a:p>
            <a:pPr marL="12700">
              <a:lnSpc>
                <a:spcPts val="1435"/>
              </a:lnSpc>
              <a:spcBef>
                <a:spcPts val="100"/>
              </a:spcBef>
            </a:pPr>
            <a:r>
              <a:rPr sz="1200" b="1" dirty="0">
                <a:solidFill>
                  <a:srgbClr val="431F20"/>
                </a:solidFill>
                <a:latin typeface="Montserrat" pitchFamily="2" charset="77"/>
                <a:cs typeface="Century Gothic"/>
              </a:rPr>
              <a:t>Post copy:</a:t>
            </a:r>
            <a:endParaRPr sz="1200" dirty="0">
              <a:latin typeface="Montserrat" pitchFamily="2" charset="77"/>
              <a:cs typeface="Century Gothic"/>
            </a:endParaRPr>
          </a:p>
          <a:p>
            <a:pPr marL="12700">
              <a:lnSpc>
                <a:spcPts val="1435"/>
              </a:lnSpc>
            </a:pPr>
            <a:r>
              <a:rPr sz="1200" dirty="0">
                <a:solidFill>
                  <a:srgbClr val="431F20"/>
                </a:solidFill>
                <a:latin typeface="Montserrat" pitchFamily="2" charset="77"/>
                <a:cs typeface="Century Gothic"/>
              </a:rPr>
              <a:t>Bonus Entry Alert</a:t>
            </a:r>
            <a:endParaRPr sz="1200" dirty="0">
              <a:latin typeface="Montserrat" pitchFamily="2" charset="77"/>
              <a:cs typeface="Century Gothic"/>
            </a:endParaRPr>
          </a:p>
          <a:p>
            <a:pPr marL="12700" marR="124460">
              <a:lnSpc>
                <a:spcPct val="99100"/>
              </a:lnSpc>
              <a:spcBef>
                <a:spcPts val="75"/>
              </a:spcBef>
            </a:pPr>
            <a:r>
              <a:rPr lang="en-CA" sz="1200" dirty="0">
                <a:solidFill>
                  <a:srgbClr val="431F20"/>
                </a:solidFill>
                <a:latin typeface="Montserrat" pitchFamily="2" charset="77"/>
                <a:cs typeface="Century Gothic"/>
              </a:rPr>
              <a:t>Want another entry into our monthly draw for a $500 gift card to a Canadian retailer of your choice? It's as easy as cooking up a meal with products from Canada's Food System </a:t>
            </a:r>
            <a:r>
              <a:rPr lang="en-CA" sz="1100" dirty="0">
                <a:solidFill>
                  <a:srgbClr val="5E5E5E"/>
                </a:solidFill>
                <a:latin typeface="Montserrat" pitchFamily="2" charset="77"/>
                <a:cs typeface="Arial"/>
              </a:rPr>
              <a:t>— </a:t>
            </a:r>
            <a:r>
              <a:rPr lang="en-CA" sz="1200" dirty="0">
                <a:solidFill>
                  <a:srgbClr val="431F20"/>
                </a:solidFill>
                <a:latin typeface="Montserrat" pitchFamily="2" charset="77"/>
                <a:cs typeface="Century Gothic"/>
              </a:rPr>
              <a:t>that's anything from your </a:t>
            </a:r>
            <a:br>
              <a:rPr lang="en-CA" sz="1200" dirty="0">
                <a:solidFill>
                  <a:srgbClr val="431F20"/>
                </a:solidFill>
                <a:latin typeface="Montserrat" pitchFamily="2" charset="77"/>
                <a:cs typeface="Century Gothic"/>
              </a:rPr>
            </a:br>
            <a:r>
              <a:rPr lang="en-CA" sz="1200" dirty="0">
                <a:solidFill>
                  <a:srgbClr val="431F20"/>
                </a:solidFill>
                <a:latin typeface="Montserrat" pitchFamily="2" charset="77"/>
                <a:cs typeface="Century Gothic"/>
              </a:rPr>
              <a:t>grocery store!</a:t>
            </a:r>
            <a:endParaRPr lang="en-CA" sz="1200" dirty="0">
              <a:latin typeface="Montserrat" pitchFamily="2" charset="77"/>
              <a:cs typeface="Century Gothic"/>
            </a:endParaRPr>
          </a:p>
          <a:p>
            <a:pPr>
              <a:lnSpc>
                <a:spcPct val="100000"/>
              </a:lnSpc>
              <a:spcBef>
                <a:spcPts val="20"/>
              </a:spcBef>
            </a:pPr>
            <a:endParaRPr sz="1200" dirty="0">
              <a:latin typeface="Montserrat" pitchFamily="2" charset="77"/>
              <a:cs typeface="Century Gothic"/>
            </a:endParaRPr>
          </a:p>
          <a:p>
            <a:pPr marL="261620">
              <a:lnSpc>
                <a:spcPts val="1435"/>
              </a:lnSpc>
            </a:pPr>
            <a:r>
              <a:rPr sz="1200" dirty="0">
                <a:solidFill>
                  <a:srgbClr val="431F20"/>
                </a:solidFill>
                <a:latin typeface="Montserrat" pitchFamily="2" charset="77"/>
                <a:cs typeface="Century Gothic"/>
              </a:rPr>
              <a:t>Share a photo on your story of a meal you've cooked</a:t>
            </a:r>
            <a:endParaRPr sz="1200" dirty="0">
              <a:latin typeface="Montserrat" pitchFamily="2" charset="77"/>
              <a:cs typeface="Century Gothic"/>
            </a:endParaRPr>
          </a:p>
          <a:p>
            <a:pPr marL="261620">
              <a:lnSpc>
                <a:spcPts val="1425"/>
              </a:lnSpc>
            </a:pPr>
            <a:r>
              <a:rPr sz="1200" dirty="0">
                <a:solidFill>
                  <a:srgbClr val="431F20"/>
                </a:solidFill>
                <a:latin typeface="Montserrat" pitchFamily="2" charset="77"/>
                <a:cs typeface="Century Gothic"/>
              </a:rPr>
              <a:t>Tag @</a:t>
            </a:r>
            <a:r>
              <a:rPr sz="1200" dirty="0" err="1">
                <a:solidFill>
                  <a:srgbClr val="431F20"/>
                </a:solidFill>
                <a:latin typeface="Montserrat" pitchFamily="2" charset="77"/>
                <a:cs typeface="Century Gothic"/>
              </a:rPr>
              <a:t>canadasfoodsystem</a:t>
            </a:r>
            <a:endParaRPr sz="1200" dirty="0">
              <a:latin typeface="Montserrat" pitchFamily="2" charset="77"/>
              <a:cs typeface="Century Gothic"/>
            </a:endParaRPr>
          </a:p>
          <a:p>
            <a:pPr marL="261620">
              <a:lnSpc>
                <a:spcPts val="1425"/>
              </a:lnSpc>
            </a:pPr>
            <a:r>
              <a:rPr sz="1200" dirty="0">
                <a:solidFill>
                  <a:srgbClr val="431F20"/>
                </a:solidFill>
                <a:latin typeface="Montserrat" pitchFamily="2" charset="77"/>
                <a:cs typeface="Century Gothic"/>
              </a:rPr>
              <a:t>Add our custom sticker to your post.</a:t>
            </a:r>
            <a:endParaRPr sz="1200" dirty="0">
              <a:latin typeface="Montserrat" pitchFamily="2" charset="77"/>
              <a:cs typeface="Century Gothic"/>
            </a:endParaRPr>
          </a:p>
          <a:p>
            <a:pPr marL="12700" marR="68580" indent="248920">
              <a:lnSpc>
                <a:spcPts val="1430"/>
              </a:lnSpc>
              <a:spcBef>
                <a:spcPts val="50"/>
              </a:spcBef>
            </a:pPr>
            <a:r>
              <a:rPr sz="1200" dirty="0">
                <a:solidFill>
                  <a:srgbClr val="431F20"/>
                </a:solidFill>
                <a:latin typeface="Montserrat" pitchFamily="2" charset="77"/>
                <a:cs typeface="Century Gothic"/>
              </a:rPr>
              <a:t>Make sure you've voiced your support for Canada's Food System at the link in our bio to be eligible!</a:t>
            </a:r>
            <a:endParaRPr sz="1200" dirty="0">
              <a:latin typeface="Montserrat" pitchFamily="2" charset="77"/>
              <a:cs typeface="Century Gothic"/>
            </a:endParaRPr>
          </a:p>
          <a:p>
            <a:pPr marL="12700">
              <a:lnSpc>
                <a:spcPts val="1435"/>
              </a:lnSpc>
              <a:spcBef>
                <a:spcPts val="1440"/>
              </a:spcBef>
            </a:pPr>
            <a:r>
              <a:rPr sz="1200" dirty="0">
                <a:solidFill>
                  <a:srgbClr val="431F20"/>
                </a:solidFill>
                <a:latin typeface="Montserrat" pitchFamily="2" charset="77"/>
                <a:cs typeface="Century Gothic"/>
              </a:rPr>
              <a:t>Every month, we'll randomly pick a new winner. We can't wait to see</a:t>
            </a:r>
            <a:endParaRPr sz="1200" dirty="0">
              <a:latin typeface="Montserrat" pitchFamily="2" charset="77"/>
              <a:cs typeface="Century Gothic"/>
            </a:endParaRPr>
          </a:p>
          <a:p>
            <a:pPr marL="12700">
              <a:lnSpc>
                <a:spcPts val="1435"/>
              </a:lnSpc>
            </a:pPr>
            <a:r>
              <a:rPr sz="1200" dirty="0">
                <a:solidFill>
                  <a:srgbClr val="431F20"/>
                </a:solidFill>
                <a:latin typeface="Montserrat" pitchFamily="2" charset="77"/>
                <a:cs typeface="Century Gothic"/>
              </a:rPr>
              <a:t>what you make!</a:t>
            </a:r>
            <a:endParaRPr sz="1200" dirty="0">
              <a:latin typeface="Montserrat" pitchFamily="2" charset="77"/>
              <a:cs typeface="Century Gothic"/>
            </a:endParaRPr>
          </a:p>
          <a:p>
            <a:pPr marL="52069">
              <a:lnSpc>
                <a:spcPct val="100000"/>
              </a:lnSpc>
              <a:spcBef>
                <a:spcPts val="1415"/>
              </a:spcBef>
            </a:pPr>
            <a:r>
              <a:rPr sz="1200" dirty="0">
                <a:solidFill>
                  <a:srgbClr val="431F20"/>
                </a:solidFill>
                <a:latin typeface="Montserrat" pitchFamily="2" charset="77"/>
                <a:cs typeface="Century Gothic"/>
              </a:rPr>
              <a:t>#</a:t>
            </a:r>
            <a:r>
              <a:rPr sz="1200" dirty="0" err="1">
                <a:solidFill>
                  <a:srgbClr val="431F20"/>
                </a:solidFill>
                <a:latin typeface="Montserrat" pitchFamily="2" charset="77"/>
                <a:cs typeface="Century Gothic"/>
              </a:rPr>
              <a:t>OurFoodOurFuture</a:t>
            </a:r>
            <a:endParaRPr sz="1200" dirty="0">
              <a:latin typeface="Montserrat" pitchFamily="2" charset="77"/>
              <a:cs typeface="Century Gothic"/>
            </a:endParaRPr>
          </a:p>
          <a:p>
            <a:pPr>
              <a:lnSpc>
                <a:spcPct val="100000"/>
              </a:lnSpc>
              <a:spcBef>
                <a:spcPts val="20"/>
              </a:spcBef>
            </a:pPr>
            <a:endParaRPr sz="1200" dirty="0">
              <a:latin typeface="Montserrat" pitchFamily="2" charset="77"/>
              <a:cs typeface="Century Gothic"/>
            </a:endParaRPr>
          </a:p>
          <a:p>
            <a:pPr marL="12700">
              <a:lnSpc>
                <a:spcPct val="100000"/>
              </a:lnSpc>
            </a:pPr>
            <a:r>
              <a:rPr sz="1200" dirty="0">
                <a:solidFill>
                  <a:srgbClr val="431F20"/>
                </a:solidFill>
                <a:latin typeface="Montserrat" pitchFamily="2" charset="77"/>
                <a:cs typeface="Century Gothic"/>
              </a:rPr>
              <a:t>*Insert contest legalities/logistics at a later date.</a:t>
            </a:r>
            <a:endParaRPr sz="1200" dirty="0">
              <a:latin typeface="Montserrat" pitchFamily="2" charset="77"/>
              <a:cs typeface="Century Gothic"/>
            </a:endParaRPr>
          </a:p>
        </p:txBody>
      </p:sp>
      <p:sp>
        <p:nvSpPr>
          <p:cNvPr id="17" name="object 17"/>
          <p:cNvSpPr txBox="1"/>
          <p:nvPr/>
        </p:nvSpPr>
        <p:spPr>
          <a:xfrm>
            <a:off x="535897" y="5265480"/>
            <a:ext cx="2639695" cy="1300356"/>
          </a:xfrm>
          <a:prstGeom prst="rect">
            <a:avLst/>
          </a:prstGeom>
        </p:spPr>
        <p:txBody>
          <a:bodyPr vert="horz" wrap="square" lIns="0" tIns="12700" rIns="0" bIns="0" rtlCol="0">
            <a:spAutoFit/>
          </a:bodyPr>
          <a:lstStyle/>
          <a:p>
            <a:pPr marL="12700">
              <a:lnSpc>
                <a:spcPts val="1435"/>
              </a:lnSpc>
              <a:spcBef>
                <a:spcPts val="100"/>
              </a:spcBef>
            </a:pPr>
            <a:r>
              <a:rPr lang="en-CA" sz="1200" b="1" dirty="0">
                <a:solidFill>
                  <a:srgbClr val="431F20"/>
                </a:solidFill>
                <a:latin typeface="Montserrat" pitchFamily="2" charset="77"/>
                <a:cs typeface="Century Gothic"/>
              </a:rPr>
              <a:t>Text on Image:</a:t>
            </a:r>
            <a:endParaRPr lang="en-CA" sz="1200" dirty="0">
              <a:latin typeface="Montserrat" pitchFamily="2" charset="77"/>
              <a:cs typeface="Century Gothic"/>
            </a:endParaRPr>
          </a:p>
          <a:p>
            <a:pPr marL="12700">
              <a:lnSpc>
                <a:spcPts val="1435"/>
              </a:lnSpc>
              <a:spcBef>
                <a:spcPts val="100"/>
              </a:spcBef>
            </a:pPr>
            <a:r>
              <a:rPr sz="1200" dirty="0">
                <a:solidFill>
                  <a:srgbClr val="431F20"/>
                </a:solidFill>
                <a:latin typeface="Montserrat" pitchFamily="2" charset="77"/>
                <a:cs typeface="Century Gothic"/>
              </a:rPr>
              <a:t>How to Enter:</a:t>
            </a:r>
            <a:endParaRPr sz="1200" dirty="0">
              <a:latin typeface="Montserrat" pitchFamily="2" charset="77"/>
              <a:cs typeface="Century Gothic"/>
            </a:endParaRPr>
          </a:p>
          <a:p>
            <a:pPr marL="12700">
              <a:lnSpc>
                <a:spcPts val="1430"/>
              </a:lnSpc>
            </a:pPr>
            <a:r>
              <a:rPr sz="1200" dirty="0">
                <a:solidFill>
                  <a:srgbClr val="431F20"/>
                </a:solidFill>
                <a:latin typeface="Montserrat" pitchFamily="2" charset="77"/>
                <a:cs typeface="Century Gothic"/>
              </a:rPr>
              <a:t>Voice your support on our website</a:t>
            </a:r>
            <a:endParaRPr sz="1200" dirty="0">
              <a:latin typeface="Montserrat" pitchFamily="2" charset="77"/>
              <a:cs typeface="Century Gothic"/>
            </a:endParaRPr>
          </a:p>
          <a:p>
            <a:pPr marL="12700">
              <a:lnSpc>
                <a:spcPts val="1425"/>
              </a:lnSpc>
            </a:pPr>
            <a:r>
              <a:rPr sz="1200" dirty="0">
                <a:solidFill>
                  <a:srgbClr val="431F20"/>
                </a:solidFill>
                <a:latin typeface="Montserrat" pitchFamily="2" charset="77"/>
                <a:cs typeface="Century Gothic"/>
              </a:rPr>
              <a:t>Create a meal</a:t>
            </a:r>
            <a:endParaRPr sz="1200" dirty="0">
              <a:latin typeface="Montserrat" pitchFamily="2" charset="77"/>
              <a:cs typeface="Century Gothic"/>
            </a:endParaRPr>
          </a:p>
          <a:p>
            <a:pPr marL="12700">
              <a:lnSpc>
                <a:spcPts val="1425"/>
              </a:lnSpc>
            </a:pPr>
            <a:r>
              <a:rPr sz="1200" dirty="0">
                <a:solidFill>
                  <a:srgbClr val="431F20"/>
                </a:solidFill>
                <a:latin typeface="Montserrat" pitchFamily="2" charset="77"/>
                <a:cs typeface="Century Gothic"/>
              </a:rPr>
              <a:t>Post on your story</a:t>
            </a:r>
            <a:endParaRPr sz="1200" dirty="0">
              <a:latin typeface="Montserrat" pitchFamily="2" charset="77"/>
              <a:cs typeface="Century Gothic"/>
            </a:endParaRPr>
          </a:p>
          <a:p>
            <a:pPr marL="12700">
              <a:lnSpc>
                <a:spcPts val="1435"/>
              </a:lnSpc>
            </a:pPr>
            <a:r>
              <a:rPr sz="1200" dirty="0">
                <a:solidFill>
                  <a:srgbClr val="431F20"/>
                </a:solidFill>
                <a:latin typeface="Montserrat" pitchFamily="2" charset="77"/>
                <a:cs typeface="Century Gothic"/>
              </a:rPr>
              <a:t>Tag @</a:t>
            </a:r>
            <a:r>
              <a:rPr sz="1200" dirty="0" err="1">
                <a:solidFill>
                  <a:srgbClr val="431F20"/>
                </a:solidFill>
                <a:latin typeface="Montserrat" pitchFamily="2" charset="77"/>
                <a:cs typeface="Century Gothic"/>
              </a:rPr>
              <a:t>canadasfoodsystem</a:t>
            </a:r>
            <a:endParaRPr sz="1200" dirty="0">
              <a:latin typeface="Montserrat" pitchFamily="2" charset="77"/>
              <a:cs typeface="Century Gothic"/>
            </a:endParaRPr>
          </a:p>
          <a:p>
            <a:pPr marL="12700">
              <a:lnSpc>
                <a:spcPct val="100000"/>
              </a:lnSpc>
              <a:spcBef>
                <a:spcPts val="65"/>
              </a:spcBef>
            </a:pPr>
            <a:r>
              <a:rPr sz="1200" dirty="0">
                <a:solidFill>
                  <a:srgbClr val="431F20"/>
                </a:solidFill>
                <a:latin typeface="Montserrat" pitchFamily="2" charset="77"/>
                <a:cs typeface="Century Gothic"/>
              </a:rPr>
              <a:t>Add our sticker</a:t>
            </a:r>
            <a:endParaRPr sz="1200" dirty="0">
              <a:latin typeface="Montserrat" pitchFamily="2" charset="77"/>
              <a:cs typeface="Century Gothic"/>
            </a:endParaRPr>
          </a:p>
        </p:txBody>
      </p:sp>
      <p:grpSp>
        <p:nvGrpSpPr>
          <p:cNvPr id="19" name="Group 18">
            <a:extLst>
              <a:ext uri="{FF2B5EF4-FFF2-40B4-BE49-F238E27FC236}">
                <a16:creationId xmlns:a16="http://schemas.microsoft.com/office/drawing/2014/main" id="{33E6854E-AD6F-77C3-9B96-E5FCD3C8BFF7}"/>
              </a:ext>
            </a:extLst>
          </p:cNvPr>
          <p:cNvGrpSpPr/>
          <p:nvPr/>
        </p:nvGrpSpPr>
        <p:grpSpPr>
          <a:xfrm>
            <a:off x="6821562" y="1121407"/>
            <a:ext cx="4035275" cy="5727063"/>
            <a:chOff x="6821562" y="1121407"/>
            <a:chExt cx="4035275" cy="5727063"/>
          </a:xfrm>
        </p:grpSpPr>
        <p:pic>
          <p:nvPicPr>
            <p:cNvPr id="20" name="Picture 19">
              <a:extLst>
                <a:ext uri="{FF2B5EF4-FFF2-40B4-BE49-F238E27FC236}">
                  <a16:creationId xmlns:a16="http://schemas.microsoft.com/office/drawing/2014/main" id="{44E2FE1A-8A01-F525-9284-0C6E931AC043}"/>
                </a:ext>
              </a:extLst>
            </p:cNvPr>
            <p:cNvPicPr/>
            <p:nvPr/>
          </p:nvPicPr>
          <p:blipFill>
            <a:blip r:embed="rId8"/>
            <a:srcRect/>
            <a:stretch/>
          </p:blipFill>
          <p:spPr>
            <a:xfrm>
              <a:off x="6821562" y="1121407"/>
              <a:ext cx="4035275" cy="5727063"/>
            </a:xfrm>
            <a:prstGeom prst="rect">
              <a:avLst/>
            </a:prstGeom>
          </p:spPr>
        </p:pic>
        <p:sp>
          <p:nvSpPr>
            <p:cNvPr id="21" name="object 8">
              <a:extLst>
                <a:ext uri="{FF2B5EF4-FFF2-40B4-BE49-F238E27FC236}">
                  <a16:creationId xmlns:a16="http://schemas.microsoft.com/office/drawing/2014/main" id="{78A108A5-4593-A50A-47BF-C46D808848AE}"/>
                </a:ext>
              </a:extLst>
            </p:cNvPr>
            <p:cNvSpPr txBox="1"/>
            <p:nvPr/>
          </p:nvSpPr>
          <p:spPr>
            <a:xfrm>
              <a:off x="7261225" y="6258090"/>
              <a:ext cx="3124200" cy="585097"/>
            </a:xfrm>
            <a:prstGeom prst="rect">
              <a:avLst/>
            </a:prstGeom>
          </p:spPr>
          <p:txBody>
            <a:bodyPr vert="horz" wrap="square" lIns="0" tIns="12700" rIns="0" bIns="0" rtlCol="0">
              <a:spAutoFit/>
            </a:bodyPr>
            <a:lstStyle/>
            <a:p>
              <a:pPr marL="12700">
                <a:lnSpc>
                  <a:spcPts val="1065"/>
                </a:lnSpc>
                <a:spcBef>
                  <a:spcPts val="100"/>
                </a:spcBef>
              </a:pPr>
              <a:r>
                <a:rPr sz="900" dirty="0">
                  <a:solidFill>
                    <a:srgbClr val="431F20"/>
                  </a:solidFill>
                  <a:latin typeface="Calibri"/>
                  <a:cs typeface="Calibri"/>
                </a:rPr>
                <a:t>Bonus Entry Alert</a:t>
              </a:r>
              <a:endParaRPr sz="900" dirty="0">
                <a:latin typeface="Calibri"/>
                <a:cs typeface="Calibri"/>
              </a:endParaRPr>
            </a:p>
            <a:p>
              <a:pPr marL="12700">
                <a:lnSpc>
                  <a:spcPts val="1065"/>
                </a:lnSpc>
              </a:pPr>
              <a:r>
                <a:rPr sz="900" dirty="0">
                  <a:solidFill>
                    <a:srgbClr val="431F20"/>
                  </a:solidFill>
                  <a:latin typeface="Calibri"/>
                  <a:cs typeface="Calibri"/>
                </a:rPr>
                <a:t>Want another entry into our monthly draw for a $500 gift card to</a:t>
              </a:r>
              <a:endParaRPr sz="900" dirty="0">
                <a:latin typeface="Calibri"/>
                <a:cs typeface="Calibri"/>
              </a:endParaRPr>
            </a:p>
            <a:p>
              <a:pPr marL="12700" marR="36830">
                <a:lnSpc>
                  <a:spcPts val="1050"/>
                </a:lnSpc>
                <a:spcBef>
                  <a:spcPts val="105"/>
                </a:spcBef>
              </a:pPr>
              <a:r>
                <a:rPr sz="900" dirty="0">
                  <a:solidFill>
                    <a:srgbClr val="431F20"/>
                  </a:solidFill>
                  <a:latin typeface="Calibri"/>
                  <a:cs typeface="Calibri"/>
                </a:rPr>
                <a:t>a Canadian retailer of your choice? It's as easy as cooking up a meal with products from Canada's Food System — that’s</a:t>
              </a:r>
              <a:r>
                <a:rPr lang="en-CA" sz="900" dirty="0">
                  <a:solidFill>
                    <a:srgbClr val="431F20"/>
                  </a:solidFill>
                  <a:latin typeface="Calibri"/>
                  <a:cs typeface="Calibri"/>
                </a:rPr>
                <a:t>…</a:t>
              </a:r>
              <a:endParaRPr sz="900" dirty="0">
                <a:latin typeface="Calibri"/>
                <a:cs typeface="Calibri"/>
              </a:endParaRPr>
            </a:p>
          </p:txBody>
        </p:sp>
        <p:pic>
          <p:nvPicPr>
            <p:cNvPr id="22" name="object 10">
              <a:extLst>
                <a:ext uri="{FF2B5EF4-FFF2-40B4-BE49-F238E27FC236}">
                  <a16:creationId xmlns:a16="http://schemas.microsoft.com/office/drawing/2014/main" id="{1AF08224-8121-4112-47DC-DD324BC7B133}"/>
                </a:ext>
              </a:extLst>
            </p:cNvPr>
            <p:cNvPicPr/>
            <p:nvPr/>
          </p:nvPicPr>
          <p:blipFill>
            <a:blip r:embed="rId3" cstate="print"/>
            <a:stretch>
              <a:fillRect/>
            </a:stretch>
          </p:blipFill>
          <p:spPr>
            <a:xfrm>
              <a:off x="8046118" y="6212026"/>
              <a:ext cx="339893" cy="282562"/>
            </a:xfrm>
            <a:prstGeom prst="rect">
              <a:avLst/>
            </a:prstGeom>
          </p:spPr>
        </p:pic>
      </p:grpSp>
      <p:sp>
        <p:nvSpPr>
          <p:cNvPr id="25" name="TextBox 24">
            <a:extLst>
              <a:ext uri="{FF2B5EF4-FFF2-40B4-BE49-F238E27FC236}">
                <a16:creationId xmlns:a16="http://schemas.microsoft.com/office/drawing/2014/main" id="{9091EAFF-7CA2-5C48-FE95-2112B6792D1F}"/>
              </a:ext>
            </a:extLst>
          </p:cNvPr>
          <p:cNvSpPr txBox="1"/>
          <p:nvPr/>
        </p:nvSpPr>
        <p:spPr>
          <a:xfrm>
            <a:off x="396092" y="703275"/>
            <a:ext cx="4491594" cy="646331"/>
          </a:xfrm>
          <a:prstGeom prst="rect">
            <a:avLst/>
          </a:prstGeom>
          <a:noFill/>
        </p:spPr>
        <p:txBody>
          <a:bodyPr wrap="square">
            <a:spAutoFit/>
          </a:bodyPr>
          <a:lstStyle/>
          <a:p>
            <a:pPr marL="12700">
              <a:lnSpc>
                <a:spcPct val="100000"/>
              </a:lnSpc>
              <a:spcBef>
                <a:spcPts val="100"/>
              </a:spcBef>
            </a:pPr>
            <a:r>
              <a:rPr lang="en-CA" sz="1800" b="1" dirty="0">
                <a:solidFill>
                  <a:srgbClr val="431F20"/>
                </a:solidFill>
                <a:latin typeface="Montserrat" panose="00000500000000000000" pitchFamily="2" charset="0"/>
                <a:cs typeface="Century Gothic"/>
              </a:rPr>
              <a:t>Sample Post – </a:t>
            </a:r>
            <a:br>
              <a:rPr lang="en-CA" sz="1800" b="1" dirty="0">
                <a:solidFill>
                  <a:srgbClr val="431F20"/>
                </a:solidFill>
                <a:latin typeface="Montserrat" panose="00000500000000000000" pitchFamily="2" charset="0"/>
                <a:cs typeface="Century Gothic"/>
              </a:rPr>
            </a:br>
            <a:r>
              <a:rPr lang="en-CA" sz="1800" b="1" dirty="0">
                <a:solidFill>
                  <a:srgbClr val="431F20"/>
                </a:solidFill>
                <a:latin typeface="Montserrat" panose="00000500000000000000" pitchFamily="2" charset="0"/>
                <a:cs typeface="Century Gothic"/>
              </a:rPr>
              <a:t>Bonus Entry</a:t>
            </a:r>
            <a:endParaRPr lang="en-CA" sz="1800" dirty="0">
              <a:latin typeface="Montserrat" panose="00000500000000000000" pitchFamily="2" charset="0"/>
              <a:cs typeface="Century Gothic"/>
            </a:endParaRPr>
          </a:p>
        </p:txBody>
      </p:sp>
    </p:spTree>
    <p:extLst>
      <p:ext uri="{BB962C8B-B14F-4D97-AF65-F5344CB8AC3E}">
        <p14:creationId xmlns:p14="http://schemas.microsoft.com/office/powerpoint/2010/main" val="156364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endParaRPr/>
          </a:p>
        </p:txBody>
      </p:sp>
      <p:sp>
        <p:nvSpPr>
          <p:cNvPr id="8" name="object 8"/>
          <p:cNvSpPr txBox="1"/>
          <p:nvPr/>
        </p:nvSpPr>
        <p:spPr>
          <a:xfrm>
            <a:off x="503237" y="1307805"/>
            <a:ext cx="3937296" cy="936154"/>
          </a:xfrm>
          <a:prstGeom prst="rect">
            <a:avLst/>
          </a:prstGeom>
        </p:spPr>
        <p:txBody>
          <a:bodyPr vert="horz" wrap="square" lIns="0" tIns="12700" rIns="0" bIns="0" rtlCol="0">
            <a:spAutoFit/>
          </a:bodyPr>
          <a:lstStyle/>
          <a:p>
            <a:pPr marL="12700" marR="5080">
              <a:lnSpc>
                <a:spcPct val="100000"/>
              </a:lnSpc>
              <a:spcBef>
                <a:spcPts val="100"/>
              </a:spcBef>
            </a:pPr>
            <a:r>
              <a:rPr sz="1500" spc="100" dirty="0">
                <a:solidFill>
                  <a:srgbClr val="431F20"/>
                </a:solidFill>
                <a:latin typeface="Montserrat" pitchFamily="2" charset="77"/>
                <a:cs typeface="Century Gothic"/>
              </a:rPr>
              <a:t>To</a:t>
            </a:r>
            <a:r>
              <a:rPr sz="1500" spc="-25" dirty="0">
                <a:solidFill>
                  <a:srgbClr val="431F20"/>
                </a:solidFill>
                <a:latin typeface="Montserrat" pitchFamily="2" charset="77"/>
                <a:cs typeface="Century Gothic"/>
              </a:rPr>
              <a:t> </a:t>
            </a:r>
            <a:r>
              <a:rPr sz="1500" dirty="0">
                <a:solidFill>
                  <a:srgbClr val="431F20"/>
                </a:solidFill>
                <a:latin typeface="Montserrat" pitchFamily="2" charset="77"/>
                <a:cs typeface="Century Gothic"/>
              </a:rPr>
              <a:t>continue</a:t>
            </a:r>
            <a:r>
              <a:rPr sz="1500" spc="20" dirty="0">
                <a:solidFill>
                  <a:srgbClr val="431F20"/>
                </a:solidFill>
                <a:latin typeface="Montserrat" pitchFamily="2" charset="77"/>
                <a:cs typeface="Century Gothic"/>
              </a:rPr>
              <a:t> </a:t>
            </a:r>
            <a:r>
              <a:rPr sz="1500" spc="55" dirty="0">
                <a:solidFill>
                  <a:srgbClr val="431F20"/>
                </a:solidFill>
                <a:latin typeface="Montserrat" pitchFamily="2" charset="77"/>
                <a:cs typeface="Century Gothic"/>
              </a:rPr>
              <a:t>promoting</a:t>
            </a:r>
            <a:r>
              <a:rPr sz="1500" spc="45" dirty="0">
                <a:solidFill>
                  <a:srgbClr val="431F20"/>
                </a:solidFill>
                <a:latin typeface="Montserrat" pitchFamily="2" charset="77"/>
                <a:cs typeface="Century Gothic"/>
              </a:rPr>
              <a:t> </a:t>
            </a:r>
            <a:r>
              <a:rPr sz="1500" dirty="0">
                <a:solidFill>
                  <a:srgbClr val="431F20"/>
                </a:solidFill>
                <a:latin typeface="Montserrat" pitchFamily="2" charset="77"/>
                <a:cs typeface="Century Gothic"/>
              </a:rPr>
              <a:t>the</a:t>
            </a:r>
            <a:r>
              <a:rPr sz="1500" spc="110" dirty="0">
                <a:solidFill>
                  <a:srgbClr val="431F20"/>
                </a:solidFill>
                <a:latin typeface="Montserrat" pitchFamily="2" charset="77"/>
                <a:cs typeface="Century Gothic"/>
              </a:rPr>
              <a:t> </a:t>
            </a:r>
            <a:r>
              <a:rPr sz="1500" spc="-10" dirty="0">
                <a:solidFill>
                  <a:srgbClr val="431F20"/>
                </a:solidFill>
                <a:latin typeface="Montserrat" pitchFamily="2" charset="77"/>
                <a:cs typeface="Century Gothic"/>
              </a:rPr>
              <a:t>contest, </a:t>
            </a:r>
            <a:r>
              <a:rPr sz="1500" dirty="0">
                <a:solidFill>
                  <a:srgbClr val="431F20"/>
                </a:solidFill>
                <a:latin typeface="Montserrat" pitchFamily="2" charset="77"/>
                <a:cs typeface="Century Gothic"/>
              </a:rPr>
              <a:t>we’ll</a:t>
            </a:r>
            <a:r>
              <a:rPr sz="1500" spc="70" dirty="0">
                <a:solidFill>
                  <a:srgbClr val="431F20"/>
                </a:solidFill>
                <a:latin typeface="Montserrat" pitchFamily="2" charset="77"/>
                <a:cs typeface="Century Gothic"/>
              </a:rPr>
              <a:t> </a:t>
            </a:r>
            <a:r>
              <a:rPr sz="1500" dirty="0">
                <a:solidFill>
                  <a:srgbClr val="431F20"/>
                </a:solidFill>
                <a:latin typeface="Montserrat" pitchFamily="2" charset="77"/>
                <a:cs typeface="Century Gothic"/>
              </a:rPr>
              <a:t>re-share</a:t>
            </a:r>
            <a:r>
              <a:rPr sz="1500" spc="20" dirty="0">
                <a:solidFill>
                  <a:srgbClr val="431F20"/>
                </a:solidFill>
                <a:latin typeface="Montserrat" pitchFamily="2" charset="77"/>
                <a:cs typeface="Century Gothic"/>
              </a:rPr>
              <a:t> </a:t>
            </a:r>
            <a:r>
              <a:rPr sz="1500" spc="75" dirty="0">
                <a:solidFill>
                  <a:srgbClr val="431F20"/>
                </a:solidFill>
                <a:latin typeface="Montserrat" pitchFamily="2" charset="77"/>
                <a:cs typeface="Century Gothic"/>
              </a:rPr>
              <a:t>user-</a:t>
            </a:r>
            <a:r>
              <a:rPr sz="1500" spc="-10" dirty="0">
                <a:solidFill>
                  <a:srgbClr val="431F20"/>
                </a:solidFill>
                <a:latin typeface="Montserrat" pitchFamily="2" charset="77"/>
                <a:cs typeface="Century Gothic"/>
              </a:rPr>
              <a:t>generated</a:t>
            </a:r>
            <a:r>
              <a:rPr sz="1500" spc="65" dirty="0">
                <a:solidFill>
                  <a:srgbClr val="431F20"/>
                </a:solidFill>
                <a:latin typeface="Montserrat" pitchFamily="2" charset="77"/>
                <a:cs typeface="Century Gothic"/>
              </a:rPr>
              <a:t> </a:t>
            </a:r>
            <a:r>
              <a:rPr sz="1500" spc="-10" dirty="0">
                <a:solidFill>
                  <a:srgbClr val="431F20"/>
                </a:solidFill>
                <a:latin typeface="Montserrat" pitchFamily="2" charset="77"/>
                <a:cs typeface="Century Gothic"/>
              </a:rPr>
              <a:t>content </a:t>
            </a:r>
            <a:r>
              <a:rPr sz="1500" dirty="0">
                <a:solidFill>
                  <a:srgbClr val="431F20"/>
                </a:solidFill>
                <a:latin typeface="Montserrat" pitchFamily="2" charset="77"/>
                <a:cs typeface="Century Gothic"/>
              </a:rPr>
              <a:t>and</a:t>
            </a:r>
            <a:r>
              <a:rPr sz="1500" spc="60" dirty="0">
                <a:solidFill>
                  <a:srgbClr val="431F20"/>
                </a:solidFill>
                <a:latin typeface="Montserrat" pitchFamily="2" charset="77"/>
                <a:cs typeface="Century Gothic"/>
              </a:rPr>
              <a:t> </a:t>
            </a:r>
            <a:r>
              <a:rPr sz="1500" dirty="0">
                <a:solidFill>
                  <a:srgbClr val="431F20"/>
                </a:solidFill>
                <a:latin typeface="Montserrat" pitchFamily="2" charset="77"/>
                <a:cs typeface="Century Gothic"/>
              </a:rPr>
              <a:t>influencer</a:t>
            </a:r>
            <a:r>
              <a:rPr sz="1500" spc="110" dirty="0">
                <a:solidFill>
                  <a:srgbClr val="431F20"/>
                </a:solidFill>
                <a:latin typeface="Montserrat" pitchFamily="2" charset="77"/>
                <a:cs typeface="Century Gothic"/>
              </a:rPr>
              <a:t> </a:t>
            </a:r>
            <a:r>
              <a:rPr sz="1500" dirty="0">
                <a:solidFill>
                  <a:srgbClr val="431F20"/>
                </a:solidFill>
                <a:latin typeface="Montserrat" pitchFamily="2" charset="77"/>
                <a:cs typeface="Century Gothic"/>
              </a:rPr>
              <a:t>content,</a:t>
            </a:r>
            <a:r>
              <a:rPr sz="1500" spc="5" dirty="0">
                <a:solidFill>
                  <a:srgbClr val="431F20"/>
                </a:solidFill>
                <a:latin typeface="Montserrat" pitchFamily="2" charset="77"/>
                <a:cs typeface="Century Gothic"/>
              </a:rPr>
              <a:t> </a:t>
            </a:r>
            <a:r>
              <a:rPr sz="1500" dirty="0">
                <a:solidFill>
                  <a:srgbClr val="431F20"/>
                </a:solidFill>
                <a:latin typeface="Montserrat" pitchFamily="2" charset="77"/>
                <a:cs typeface="Century Gothic"/>
              </a:rPr>
              <a:t>creating</a:t>
            </a:r>
            <a:r>
              <a:rPr sz="1500" spc="45" dirty="0">
                <a:solidFill>
                  <a:srgbClr val="431F20"/>
                </a:solidFill>
                <a:latin typeface="Montserrat" pitchFamily="2" charset="77"/>
                <a:cs typeface="Century Gothic"/>
              </a:rPr>
              <a:t> </a:t>
            </a:r>
            <a:r>
              <a:rPr sz="1500" spc="-25" dirty="0">
                <a:solidFill>
                  <a:srgbClr val="431F20"/>
                </a:solidFill>
                <a:latin typeface="Montserrat" pitchFamily="2" charset="77"/>
                <a:cs typeface="Century Gothic"/>
              </a:rPr>
              <a:t>an </a:t>
            </a:r>
            <a:r>
              <a:rPr sz="1500" dirty="0">
                <a:solidFill>
                  <a:srgbClr val="431F20"/>
                </a:solidFill>
                <a:latin typeface="Montserrat" pitchFamily="2" charset="77"/>
                <a:cs typeface="Century Gothic"/>
              </a:rPr>
              <a:t>authentic</a:t>
            </a:r>
            <a:r>
              <a:rPr sz="1500" spc="80" dirty="0">
                <a:solidFill>
                  <a:srgbClr val="431F20"/>
                </a:solidFill>
                <a:latin typeface="Montserrat" pitchFamily="2" charset="77"/>
                <a:cs typeface="Century Gothic"/>
              </a:rPr>
              <a:t> </a:t>
            </a:r>
            <a:r>
              <a:rPr sz="1500" dirty="0">
                <a:solidFill>
                  <a:srgbClr val="431F20"/>
                </a:solidFill>
                <a:latin typeface="Montserrat" pitchFamily="2" charset="77"/>
                <a:cs typeface="Century Gothic"/>
              </a:rPr>
              <a:t>tone</a:t>
            </a:r>
            <a:r>
              <a:rPr sz="1500" spc="10" dirty="0">
                <a:solidFill>
                  <a:srgbClr val="431F20"/>
                </a:solidFill>
                <a:latin typeface="Montserrat" pitchFamily="2" charset="77"/>
                <a:cs typeface="Century Gothic"/>
              </a:rPr>
              <a:t> </a:t>
            </a:r>
            <a:r>
              <a:rPr sz="1500" spc="60" dirty="0">
                <a:solidFill>
                  <a:srgbClr val="431F20"/>
                </a:solidFill>
                <a:latin typeface="Montserrat" pitchFamily="2" charset="77"/>
                <a:cs typeface="Century Gothic"/>
              </a:rPr>
              <a:t>through</a:t>
            </a:r>
            <a:r>
              <a:rPr sz="1500" spc="55" dirty="0">
                <a:solidFill>
                  <a:srgbClr val="431F20"/>
                </a:solidFill>
                <a:latin typeface="Montserrat" pitchFamily="2" charset="77"/>
                <a:cs typeface="Century Gothic"/>
              </a:rPr>
              <a:t> </a:t>
            </a:r>
            <a:r>
              <a:rPr sz="1500" spc="60" dirty="0">
                <a:solidFill>
                  <a:srgbClr val="431F20"/>
                </a:solidFill>
                <a:latin typeface="Montserrat" pitchFamily="2" charset="77"/>
                <a:cs typeface="Century Gothic"/>
              </a:rPr>
              <a:t>our</a:t>
            </a:r>
            <a:r>
              <a:rPr sz="1500" spc="20" dirty="0">
                <a:solidFill>
                  <a:srgbClr val="431F20"/>
                </a:solidFill>
                <a:latin typeface="Montserrat" pitchFamily="2" charset="77"/>
                <a:cs typeface="Century Gothic"/>
              </a:rPr>
              <a:t> </a:t>
            </a:r>
            <a:r>
              <a:rPr sz="1500" spc="-10" dirty="0">
                <a:solidFill>
                  <a:srgbClr val="431F20"/>
                </a:solidFill>
                <a:latin typeface="Montserrat" pitchFamily="2" charset="77"/>
                <a:cs typeface="Century Gothic"/>
              </a:rPr>
              <a:t>platforms.</a:t>
            </a:r>
            <a:endParaRPr sz="1500" dirty="0">
              <a:latin typeface="Montserrat" pitchFamily="2" charset="77"/>
              <a:cs typeface="Century Gothic"/>
            </a:endParaRPr>
          </a:p>
        </p:txBody>
      </p:sp>
      <p:grpSp>
        <p:nvGrpSpPr>
          <p:cNvPr id="10" name="Group 9">
            <a:extLst>
              <a:ext uri="{FF2B5EF4-FFF2-40B4-BE49-F238E27FC236}">
                <a16:creationId xmlns:a16="http://schemas.microsoft.com/office/drawing/2014/main" id="{468F9141-8F50-1D70-8E79-9A422A8C0648}"/>
              </a:ext>
            </a:extLst>
          </p:cNvPr>
          <p:cNvGrpSpPr/>
          <p:nvPr/>
        </p:nvGrpSpPr>
        <p:grpSpPr>
          <a:xfrm>
            <a:off x="6006985" y="395096"/>
            <a:ext cx="4079990" cy="6253353"/>
            <a:chOff x="6006985" y="395096"/>
            <a:chExt cx="4079990" cy="6253353"/>
          </a:xfrm>
        </p:grpSpPr>
        <p:pic>
          <p:nvPicPr>
            <p:cNvPr id="11" name="Picture 10" descr="A person holding a bowl of strawberries&#10;&#10;AI-generated content may be incorrect.">
              <a:extLst>
                <a:ext uri="{FF2B5EF4-FFF2-40B4-BE49-F238E27FC236}">
                  <a16:creationId xmlns:a16="http://schemas.microsoft.com/office/drawing/2014/main" id="{4D94CB11-7DC0-3833-A97A-BAB62B115A36}"/>
                </a:ext>
              </a:extLst>
            </p:cNvPr>
            <p:cNvPicPr/>
            <p:nvPr/>
          </p:nvPicPr>
          <p:blipFill>
            <a:blip r:embed="rId3"/>
            <a:stretch>
              <a:fillRect/>
            </a:stretch>
          </p:blipFill>
          <p:spPr>
            <a:xfrm>
              <a:off x="6149679" y="395096"/>
              <a:ext cx="3937296" cy="6253353"/>
            </a:xfrm>
            <a:prstGeom prst="rect">
              <a:avLst/>
            </a:prstGeom>
          </p:spPr>
        </p:pic>
        <p:pic>
          <p:nvPicPr>
            <p:cNvPr id="12" name="object 7">
              <a:extLst>
                <a:ext uri="{FF2B5EF4-FFF2-40B4-BE49-F238E27FC236}">
                  <a16:creationId xmlns:a16="http://schemas.microsoft.com/office/drawing/2014/main" id="{F88E9EDF-C288-00C5-A8CE-ADFC9611955B}"/>
                </a:ext>
              </a:extLst>
            </p:cNvPr>
            <p:cNvPicPr/>
            <p:nvPr/>
          </p:nvPicPr>
          <p:blipFill>
            <a:blip r:embed="rId4" cstate="print"/>
            <a:stretch>
              <a:fillRect/>
            </a:stretch>
          </p:blipFill>
          <p:spPr>
            <a:xfrm>
              <a:off x="6006985" y="4184904"/>
              <a:ext cx="2692895" cy="1598040"/>
            </a:xfrm>
            <a:prstGeom prst="rect">
              <a:avLst/>
            </a:prstGeom>
          </p:spPr>
        </p:pic>
      </p:grpSp>
      <p:sp>
        <p:nvSpPr>
          <p:cNvPr id="13" name="TextBox 12">
            <a:extLst>
              <a:ext uri="{FF2B5EF4-FFF2-40B4-BE49-F238E27FC236}">
                <a16:creationId xmlns:a16="http://schemas.microsoft.com/office/drawing/2014/main" id="{B566365C-BB2A-05B3-D880-003931331E27}"/>
              </a:ext>
            </a:extLst>
          </p:cNvPr>
          <p:cNvSpPr txBox="1"/>
          <p:nvPr/>
        </p:nvSpPr>
        <p:spPr>
          <a:xfrm>
            <a:off x="396092" y="703275"/>
            <a:ext cx="4491594" cy="369332"/>
          </a:xfrm>
          <a:prstGeom prst="rect">
            <a:avLst/>
          </a:prstGeom>
          <a:noFill/>
        </p:spPr>
        <p:txBody>
          <a:bodyPr wrap="square">
            <a:spAutoFit/>
          </a:bodyPr>
          <a:lstStyle/>
          <a:p>
            <a:pPr marL="12700">
              <a:lnSpc>
                <a:spcPct val="100000"/>
              </a:lnSpc>
              <a:spcBef>
                <a:spcPts val="100"/>
              </a:spcBef>
            </a:pPr>
            <a:r>
              <a:rPr lang="en-CA" sz="1800" b="1" dirty="0">
                <a:solidFill>
                  <a:srgbClr val="431F20"/>
                </a:solidFill>
                <a:latin typeface="Montserrat" panose="00000500000000000000" pitchFamily="2" charset="0"/>
                <a:cs typeface="Century Gothic"/>
              </a:rPr>
              <a:t>User Generated Content</a:t>
            </a:r>
            <a:endParaRPr lang="en-CA" sz="1800" dirty="0">
              <a:latin typeface="Montserrat" panose="00000500000000000000" pitchFamily="2" charset="0"/>
              <a:cs typeface="Century Gothic"/>
            </a:endParaRPr>
          </a:p>
        </p:txBody>
      </p:sp>
    </p:spTree>
    <p:extLst>
      <p:ext uri="{BB962C8B-B14F-4D97-AF65-F5344CB8AC3E}">
        <p14:creationId xmlns:p14="http://schemas.microsoft.com/office/powerpoint/2010/main" val="74143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7999"/>
          </a:xfrm>
          <a:prstGeom prst="rect">
            <a:avLst/>
          </a:prstGeom>
        </p:spPr>
      </p:pic>
      <p:sp>
        <p:nvSpPr>
          <p:cNvPr id="7" name="object 5">
            <a:extLst>
              <a:ext uri="{FF2B5EF4-FFF2-40B4-BE49-F238E27FC236}">
                <a16:creationId xmlns:a16="http://schemas.microsoft.com/office/drawing/2014/main" id="{78C0A134-4DC9-7D42-A391-9ED21E7166BC}"/>
              </a:ext>
            </a:extLst>
          </p:cNvPr>
          <p:cNvSpPr txBox="1">
            <a:spLocks/>
          </p:cNvSpPr>
          <p:nvPr/>
        </p:nvSpPr>
        <p:spPr>
          <a:xfrm>
            <a:off x="646320" y="305117"/>
            <a:ext cx="3557769" cy="320601"/>
          </a:xfrm>
          <a:prstGeom prst="rect">
            <a:avLst/>
          </a:prstGeom>
        </p:spPr>
        <p:txBody>
          <a:bodyPr vert="horz" wrap="square" lIns="0" tIns="12700" rIns="0" bIns="0" rtlCol="0">
            <a:spAutoFit/>
          </a:bodyPr>
          <a:lstStyle>
            <a:lvl1pPr>
              <a:defRPr sz="1850" b="1" i="0">
                <a:solidFill>
                  <a:srgbClr val="431F20"/>
                </a:solidFill>
                <a:latin typeface="Century Gothic"/>
                <a:ea typeface="+mj-ea"/>
                <a:cs typeface="Century Gothic"/>
              </a:defRPr>
            </a:lvl1pPr>
          </a:lstStyle>
          <a:p>
            <a:pPr marL="12700">
              <a:spcBef>
                <a:spcPts val="100"/>
              </a:spcBef>
            </a:pPr>
            <a:r>
              <a:rPr lang="en-CA" sz="2000" kern="0" spc="95" dirty="0">
                <a:solidFill>
                  <a:srgbClr val="E1D2D2"/>
                </a:solidFill>
                <a:latin typeface="Montserrat" panose="00000500000000000000" pitchFamily="2" charset="0"/>
              </a:rPr>
              <a:t>Pillar</a:t>
            </a:r>
            <a:r>
              <a:rPr lang="en-CA" sz="2000" kern="0" spc="-5" dirty="0">
                <a:solidFill>
                  <a:srgbClr val="E1D2D2"/>
                </a:solidFill>
                <a:latin typeface="Montserrat" panose="00000500000000000000" pitchFamily="2" charset="0"/>
              </a:rPr>
              <a:t> </a:t>
            </a:r>
            <a:r>
              <a:rPr lang="en-CA" sz="2000" kern="0" spc="-25" dirty="0">
                <a:solidFill>
                  <a:srgbClr val="E1D2D2"/>
                </a:solidFill>
                <a:latin typeface="Montserrat" panose="00000500000000000000" pitchFamily="2" charset="0"/>
              </a:rPr>
              <a:t>Three</a:t>
            </a:r>
            <a:endParaRPr lang="en-CA" sz="2000" kern="0" dirty="0">
              <a:latin typeface="Montserrat" panose="00000500000000000000" pitchFamily="2" charset="0"/>
            </a:endParaRPr>
          </a:p>
        </p:txBody>
      </p:sp>
      <p:sp>
        <p:nvSpPr>
          <p:cNvPr id="8" name="Title 1">
            <a:extLst>
              <a:ext uri="{FF2B5EF4-FFF2-40B4-BE49-F238E27FC236}">
                <a16:creationId xmlns:a16="http://schemas.microsoft.com/office/drawing/2014/main" id="{2A6653C3-9388-AEF0-655B-B8DE10067157}"/>
              </a:ext>
            </a:extLst>
          </p:cNvPr>
          <p:cNvSpPr txBox="1">
            <a:spLocks/>
          </p:cNvSpPr>
          <p:nvPr/>
        </p:nvSpPr>
        <p:spPr>
          <a:xfrm>
            <a:off x="534390" y="649488"/>
            <a:ext cx="9496714" cy="959393"/>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90000"/>
              </a:lnSpc>
              <a:spcAft>
                <a:spcPts val="600"/>
              </a:spcAft>
            </a:pPr>
            <a:r>
              <a:rPr lang="en-US" sz="4000" dirty="0">
                <a:solidFill>
                  <a:srgbClr val="FFFFFF"/>
                </a:solidFill>
                <a:latin typeface="Montserrat" panose="00000500000000000000" pitchFamily="2" charset="0"/>
              </a:rPr>
              <a:t>Stories</a:t>
            </a:r>
          </a:p>
        </p:txBody>
      </p:sp>
      <p:sp>
        <p:nvSpPr>
          <p:cNvPr id="12" name="object 3">
            <a:extLst>
              <a:ext uri="{FF2B5EF4-FFF2-40B4-BE49-F238E27FC236}">
                <a16:creationId xmlns:a16="http://schemas.microsoft.com/office/drawing/2014/main" id="{07A5783C-FF70-DB5E-CBC6-42662990C6DE}"/>
              </a:ext>
            </a:extLst>
          </p:cNvPr>
          <p:cNvSpPr txBox="1"/>
          <p:nvPr/>
        </p:nvSpPr>
        <p:spPr>
          <a:xfrm>
            <a:off x="646321" y="1815361"/>
            <a:ext cx="9074622" cy="4189288"/>
          </a:xfrm>
          <a:prstGeom prst="rect">
            <a:avLst/>
          </a:prstGeom>
        </p:spPr>
        <p:txBody>
          <a:bodyPr vert="horz" wrap="square" lIns="0" tIns="12700" rIns="0" bIns="0" rtlCol="0">
            <a:spAutoFit/>
          </a:bodyPr>
          <a:lstStyle/>
          <a:p>
            <a:pPr marL="12700" marR="306705">
              <a:lnSpc>
                <a:spcPct val="103699"/>
              </a:lnSpc>
              <a:spcBef>
                <a:spcPts val="2145"/>
              </a:spcBef>
            </a:pPr>
            <a:r>
              <a:rPr sz="1550" spc="100" dirty="0">
                <a:solidFill>
                  <a:srgbClr val="F5F0F0"/>
                </a:solidFill>
                <a:latin typeface="Century Gothic"/>
                <a:cs typeface="Century Gothic"/>
              </a:rPr>
              <a:t>To</a:t>
            </a:r>
            <a:r>
              <a:rPr sz="1550" spc="35" dirty="0">
                <a:solidFill>
                  <a:srgbClr val="F5F0F0"/>
                </a:solidFill>
                <a:latin typeface="Century Gothic"/>
                <a:cs typeface="Century Gothic"/>
              </a:rPr>
              <a:t> </a:t>
            </a:r>
            <a:r>
              <a:rPr sz="1550" dirty="0">
                <a:solidFill>
                  <a:srgbClr val="F5F0F0"/>
                </a:solidFill>
                <a:latin typeface="Century Gothic"/>
                <a:cs typeface="Century Gothic"/>
              </a:rPr>
              <a:t>create a</a:t>
            </a:r>
            <a:r>
              <a:rPr sz="1550" spc="100" dirty="0">
                <a:solidFill>
                  <a:srgbClr val="F5F0F0"/>
                </a:solidFill>
                <a:latin typeface="Century Gothic"/>
                <a:cs typeface="Century Gothic"/>
              </a:rPr>
              <a:t> </a:t>
            </a:r>
            <a:r>
              <a:rPr sz="1550" dirty="0">
                <a:solidFill>
                  <a:srgbClr val="F5F0F0"/>
                </a:solidFill>
                <a:latin typeface="Century Gothic"/>
                <a:cs typeface="Century Gothic"/>
              </a:rPr>
              <a:t>deeper</a:t>
            </a:r>
            <a:r>
              <a:rPr sz="1550" spc="15" dirty="0">
                <a:solidFill>
                  <a:srgbClr val="F5F0F0"/>
                </a:solidFill>
                <a:latin typeface="Century Gothic"/>
                <a:cs typeface="Century Gothic"/>
              </a:rPr>
              <a:t> </a:t>
            </a:r>
            <a:r>
              <a:rPr sz="1550" spc="55" dirty="0">
                <a:solidFill>
                  <a:srgbClr val="F5F0F0"/>
                </a:solidFill>
                <a:latin typeface="Century Gothic"/>
                <a:cs typeface="Century Gothic"/>
              </a:rPr>
              <a:t>emotional</a:t>
            </a:r>
            <a:r>
              <a:rPr sz="1550" spc="5" dirty="0">
                <a:solidFill>
                  <a:srgbClr val="F5F0F0"/>
                </a:solidFill>
                <a:latin typeface="Century Gothic"/>
                <a:cs typeface="Century Gothic"/>
              </a:rPr>
              <a:t> </a:t>
            </a:r>
            <a:r>
              <a:rPr sz="1550" dirty="0">
                <a:solidFill>
                  <a:srgbClr val="F5F0F0"/>
                </a:solidFill>
                <a:latin typeface="Century Gothic"/>
                <a:cs typeface="Century Gothic"/>
              </a:rPr>
              <a:t>connection</a:t>
            </a:r>
            <a:r>
              <a:rPr sz="1550" spc="35" dirty="0">
                <a:solidFill>
                  <a:srgbClr val="F5F0F0"/>
                </a:solidFill>
                <a:latin typeface="Century Gothic"/>
                <a:cs typeface="Century Gothic"/>
              </a:rPr>
              <a:t> </a:t>
            </a:r>
            <a:r>
              <a:rPr sz="1550" spc="125" dirty="0">
                <a:solidFill>
                  <a:srgbClr val="F5F0F0"/>
                </a:solidFill>
                <a:latin typeface="Century Gothic"/>
                <a:cs typeface="Century Gothic"/>
              </a:rPr>
              <a:t>with</a:t>
            </a:r>
            <a:r>
              <a:rPr sz="1550" spc="35" dirty="0">
                <a:solidFill>
                  <a:srgbClr val="F5F0F0"/>
                </a:solidFill>
                <a:latin typeface="Century Gothic"/>
                <a:cs typeface="Century Gothic"/>
              </a:rPr>
              <a:t> </a:t>
            </a:r>
            <a:r>
              <a:rPr sz="1550" dirty="0">
                <a:solidFill>
                  <a:srgbClr val="F5F0F0"/>
                </a:solidFill>
                <a:latin typeface="Century Gothic"/>
                <a:cs typeface="Century Gothic"/>
              </a:rPr>
              <a:t>Canadians,</a:t>
            </a:r>
            <a:r>
              <a:rPr sz="1550" spc="10" dirty="0">
                <a:solidFill>
                  <a:srgbClr val="F5F0F0"/>
                </a:solidFill>
                <a:latin typeface="Century Gothic"/>
                <a:cs typeface="Century Gothic"/>
              </a:rPr>
              <a:t> </a:t>
            </a:r>
            <a:r>
              <a:rPr sz="1550" spc="105" dirty="0">
                <a:solidFill>
                  <a:srgbClr val="F5F0F0"/>
                </a:solidFill>
                <a:latin typeface="Century Gothic"/>
                <a:cs typeface="Century Gothic"/>
              </a:rPr>
              <a:t>it's</a:t>
            </a:r>
            <a:r>
              <a:rPr sz="1550" spc="30" dirty="0">
                <a:solidFill>
                  <a:srgbClr val="F5F0F0"/>
                </a:solidFill>
                <a:latin typeface="Century Gothic"/>
                <a:cs typeface="Century Gothic"/>
              </a:rPr>
              <a:t> </a:t>
            </a:r>
            <a:r>
              <a:rPr sz="1550" spc="75" dirty="0">
                <a:solidFill>
                  <a:srgbClr val="F5F0F0"/>
                </a:solidFill>
                <a:latin typeface="Century Gothic"/>
                <a:cs typeface="Century Gothic"/>
              </a:rPr>
              <a:t>important</a:t>
            </a:r>
            <a:r>
              <a:rPr sz="1550" spc="90" dirty="0">
                <a:solidFill>
                  <a:srgbClr val="F5F0F0"/>
                </a:solidFill>
                <a:latin typeface="Century Gothic"/>
                <a:cs typeface="Century Gothic"/>
              </a:rPr>
              <a:t> </a:t>
            </a:r>
            <a:r>
              <a:rPr sz="1550" dirty="0">
                <a:solidFill>
                  <a:srgbClr val="F5F0F0"/>
                </a:solidFill>
                <a:latin typeface="Century Gothic"/>
                <a:cs typeface="Century Gothic"/>
              </a:rPr>
              <a:t>we</a:t>
            </a:r>
            <a:r>
              <a:rPr sz="1550" spc="70" dirty="0">
                <a:solidFill>
                  <a:srgbClr val="F5F0F0"/>
                </a:solidFill>
                <a:latin typeface="Century Gothic"/>
                <a:cs typeface="Century Gothic"/>
              </a:rPr>
              <a:t> </a:t>
            </a:r>
            <a:r>
              <a:rPr sz="1550" dirty="0">
                <a:solidFill>
                  <a:srgbClr val="F5F0F0"/>
                </a:solidFill>
                <a:latin typeface="Century Gothic"/>
                <a:cs typeface="Century Gothic"/>
              </a:rPr>
              <a:t>showcase</a:t>
            </a:r>
            <a:r>
              <a:rPr sz="1550" spc="75" dirty="0">
                <a:solidFill>
                  <a:srgbClr val="F5F0F0"/>
                </a:solidFill>
                <a:latin typeface="Century Gothic"/>
                <a:cs typeface="Century Gothic"/>
              </a:rPr>
              <a:t> </a:t>
            </a:r>
            <a:r>
              <a:rPr sz="1550" spc="30" dirty="0">
                <a:solidFill>
                  <a:srgbClr val="F5F0F0"/>
                </a:solidFill>
                <a:latin typeface="Century Gothic"/>
                <a:cs typeface="Century Gothic"/>
              </a:rPr>
              <a:t>the </a:t>
            </a:r>
            <a:r>
              <a:rPr sz="1550" dirty="0">
                <a:solidFill>
                  <a:srgbClr val="F5F0F0"/>
                </a:solidFill>
                <a:latin typeface="Century Gothic"/>
                <a:cs typeface="Century Gothic"/>
              </a:rPr>
              <a:t>real</a:t>
            </a:r>
            <a:r>
              <a:rPr sz="1550" spc="15" dirty="0">
                <a:solidFill>
                  <a:srgbClr val="F5F0F0"/>
                </a:solidFill>
                <a:latin typeface="Century Gothic"/>
                <a:cs typeface="Century Gothic"/>
              </a:rPr>
              <a:t> </a:t>
            </a:r>
            <a:r>
              <a:rPr sz="1550" dirty="0">
                <a:solidFill>
                  <a:srgbClr val="F5F0F0"/>
                </a:solidFill>
                <a:latin typeface="Century Gothic"/>
                <a:cs typeface="Century Gothic"/>
              </a:rPr>
              <a:t>people</a:t>
            </a:r>
            <a:r>
              <a:rPr sz="1550" spc="90" dirty="0">
                <a:solidFill>
                  <a:srgbClr val="F5F0F0"/>
                </a:solidFill>
                <a:latin typeface="Century Gothic"/>
                <a:cs typeface="Century Gothic"/>
              </a:rPr>
              <a:t> </a:t>
            </a:r>
            <a:r>
              <a:rPr sz="1550" spc="60" dirty="0">
                <a:solidFill>
                  <a:srgbClr val="F5F0F0"/>
                </a:solidFill>
                <a:latin typeface="Century Gothic"/>
                <a:cs typeface="Century Gothic"/>
              </a:rPr>
              <a:t>who</a:t>
            </a:r>
            <a:r>
              <a:rPr sz="1550" spc="55" dirty="0">
                <a:solidFill>
                  <a:srgbClr val="F5F0F0"/>
                </a:solidFill>
                <a:latin typeface="Century Gothic"/>
                <a:cs typeface="Century Gothic"/>
              </a:rPr>
              <a:t> contribute</a:t>
            </a:r>
            <a:r>
              <a:rPr sz="1550" spc="90" dirty="0">
                <a:solidFill>
                  <a:srgbClr val="F5F0F0"/>
                </a:solidFill>
                <a:latin typeface="Century Gothic"/>
                <a:cs typeface="Century Gothic"/>
              </a:rPr>
              <a:t> </a:t>
            </a:r>
            <a:r>
              <a:rPr sz="1550" dirty="0">
                <a:solidFill>
                  <a:srgbClr val="F5F0F0"/>
                </a:solidFill>
                <a:latin typeface="Century Gothic"/>
                <a:cs typeface="Century Gothic"/>
              </a:rPr>
              <a:t>to</a:t>
            </a:r>
            <a:r>
              <a:rPr sz="1550" spc="60" dirty="0">
                <a:solidFill>
                  <a:srgbClr val="F5F0F0"/>
                </a:solidFill>
                <a:latin typeface="Century Gothic"/>
                <a:cs typeface="Century Gothic"/>
              </a:rPr>
              <a:t> </a:t>
            </a:r>
            <a:r>
              <a:rPr sz="1550" dirty="0">
                <a:solidFill>
                  <a:srgbClr val="F5F0F0"/>
                </a:solidFill>
                <a:latin typeface="Century Gothic"/>
                <a:cs typeface="Century Gothic"/>
              </a:rPr>
              <a:t>feeding</a:t>
            </a:r>
            <a:r>
              <a:rPr sz="1550" spc="35" dirty="0">
                <a:solidFill>
                  <a:srgbClr val="F5F0F0"/>
                </a:solidFill>
                <a:latin typeface="Century Gothic"/>
                <a:cs typeface="Century Gothic"/>
              </a:rPr>
              <a:t> </a:t>
            </a:r>
            <a:r>
              <a:rPr sz="1550" spc="170" dirty="0">
                <a:solidFill>
                  <a:srgbClr val="F5F0F0"/>
                </a:solidFill>
                <a:latin typeface="Century Gothic"/>
                <a:cs typeface="Century Gothic"/>
              </a:rPr>
              <a:t>us</a:t>
            </a:r>
            <a:r>
              <a:rPr sz="1550" spc="90" dirty="0">
                <a:solidFill>
                  <a:srgbClr val="F5F0F0"/>
                </a:solidFill>
                <a:latin typeface="Century Gothic"/>
                <a:cs typeface="Century Gothic"/>
              </a:rPr>
              <a:t> </a:t>
            </a:r>
            <a:r>
              <a:rPr sz="1550" dirty="0">
                <a:solidFill>
                  <a:srgbClr val="F5F0F0"/>
                </a:solidFill>
                <a:latin typeface="Century Gothic"/>
                <a:cs typeface="Century Gothic"/>
              </a:rPr>
              <a:t>–</a:t>
            </a:r>
            <a:r>
              <a:rPr sz="1550" spc="55" dirty="0">
                <a:solidFill>
                  <a:srgbClr val="F5F0F0"/>
                </a:solidFill>
                <a:latin typeface="Century Gothic"/>
                <a:cs typeface="Century Gothic"/>
              </a:rPr>
              <a:t> </a:t>
            </a:r>
            <a:r>
              <a:rPr sz="1550" spc="100" dirty="0">
                <a:solidFill>
                  <a:srgbClr val="F5F0F0"/>
                </a:solidFill>
                <a:latin typeface="Century Gothic"/>
                <a:cs typeface="Century Gothic"/>
              </a:rPr>
              <a:t>from</a:t>
            </a:r>
            <a:r>
              <a:rPr sz="1550" spc="50" dirty="0">
                <a:solidFill>
                  <a:srgbClr val="F5F0F0"/>
                </a:solidFill>
                <a:latin typeface="Century Gothic"/>
                <a:cs typeface="Century Gothic"/>
              </a:rPr>
              <a:t> </a:t>
            </a:r>
            <a:r>
              <a:rPr sz="1550" spc="95" dirty="0">
                <a:solidFill>
                  <a:srgbClr val="F5F0F0"/>
                </a:solidFill>
                <a:latin typeface="Century Gothic"/>
                <a:cs typeface="Century Gothic"/>
              </a:rPr>
              <a:t>farmers</a:t>
            </a:r>
            <a:r>
              <a:rPr sz="1550" spc="45" dirty="0">
                <a:solidFill>
                  <a:srgbClr val="F5F0F0"/>
                </a:solidFill>
                <a:latin typeface="Century Gothic"/>
                <a:cs typeface="Century Gothic"/>
              </a:rPr>
              <a:t> </a:t>
            </a:r>
            <a:r>
              <a:rPr sz="1550" dirty="0">
                <a:solidFill>
                  <a:srgbClr val="F5F0F0"/>
                </a:solidFill>
                <a:latin typeface="Century Gothic"/>
                <a:cs typeface="Century Gothic"/>
              </a:rPr>
              <a:t>and</a:t>
            </a:r>
            <a:r>
              <a:rPr sz="1550" spc="50" dirty="0">
                <a:solidFill>
                  <a:srgbClr val="F5F0F0"/>
                </a:solidFill>
                <a:latin typeface="Century Gothic"/>
                <a:cs typeface="Century Gothic"/>
              </a:rPr>
              <a:t> </a:t>
            </a:r>
            <a:r>
              <a:rPr sz="1550" dirty="0">
                <a:solidFill>
                  <a:srgbClr val="F5F0F0"/>
                </a:solidFill>
                <a:latin typeface="Century Gothic"/>
                <a:cs typeface="Century Gothic"/>
              </a:rPr>
              <a:t>grocery</a:t>
            </a:r>
            <a:r>
              <a:rPr sz="1550" spc="45" dirty="0">
                <a:solidFill>
                  <a:srgbClr val="F5F0F0"/>
                </a:solidFill>
                <a:latin typeface="Century Gothic"/>
                <a:cs typeface="Century Gothic"/>
              </a:rPr>
              <a:t> </a:t>
            </a:r>
            <a:r>
              <a:rPr sz="1550" spc="75" dirty="0">
                <a:solidFill>
                  <a:srgbClr val="F5F0F0"/>
                </a:solidFill>
                <a:latin typeface="Century Gothic"/>
                <a:cs typeface="Century Gothic"/>
              </a:rPr>
              <a:t>store</a:t>
            </a:r>
            <a:r>
              <a:rPr sz="1550" spc="90" dirty="0">
                <a:solidFill>
                  <a:srgbClr val="F5F0F0"/>
                </a:solidFill>
                <a:latin typeface="Century Gothic"/>
                <a:cs typeface="Century Gothic"/>
              </a:rPr>
              <a:t> </a:t>
            </a:r>
            <a:r>
              <a:rPr sz="1550" spc="105" dirty="0">
                <a:solidFill>
                  <a:srgbClr val="F5F0F0"/>
                </a:solidFill>
                <a:latin typeface="Century Gothic"/>
                <a:cs typeface="Century Gothic"/>
              </a:rPr>
              <a:t>workers</a:t>
            </a:r>
            <a:r>
              <a:rPr sz="1550" spc="45" dirty="0">
                <a:solidFill>
                  <a:srgbClr val="F5F0F0"/>
                </a:solidFill>
                <a:latin typeface="Century Gothic"/>
                <a:cs typeface="Century Gothic"/>
              </a:rPr>
              <a:t> </a:t>
            </a:r>
            <a:r>
              <a:rPr sz="1550" spc="-25" dirty="0">
                <a:solidFill>
                  <a:srgbClr val="F5F0F0"/>
                </a:solidFill>
                <a:latin typeface="Century Gothic"/>
                <a:cs typeface="Century Gothic"/>
              </a:rPr>
              <a:t>to </a:t>
            </a:r>
            <a:r>
              <a:rPr sz="1550" spc="60" dirty="0">
                <a:solidFill>
                  <a:srgbClr val="F5F0F0"/>
                </a:solidFill>
                <a:latin typeface="Century Gothic"/>
                <a:cs typeface="Century Gothic"/>
              </a:rPr>
              <a:t>parents</a:t>
            </a:r>
            <a:r>
              <a:rPr sz="1550" spc="5" dirty="0">
                <a:solidFill>
                  <a:srgbClr val="F5F0F0"/>
                </a:solidFill>
                <a:latin typeface="Century Gothic"/>
                <a:cs typeface="Century Gothic"/>
              </a:rPr>
              <a:t> </a:t>
            </a:r>
            <a:r>
              <a:rPr sz="1550" spc="90" dirty="0">
                <a:solidFill>
                  <a:srgbClr val="F5F0F0"/>
                </a:solidFill>
                <a:latin typeface="Century Gothic"/>
                <a:cs typeface="Century Gothic"/>
              </a:rPr>
              <a:t>making</a:t>
            </a:r>
            <a:r>
              <a:rPr sz="1550" spc="75" dirty="0">
                <a:solidFill>
                  <a:srgbClr val="F5F0F0"/>
                </a:solidFill>
                <a:latin typeface="Century Gothic"/>
                <a:cs typeface="Century Gothic"/>
              </a:rPr>
              <a:t> </a:t>
            </a:r>
            <a:r>
              <a:rPr sz="1550" dirty="0">
                <a:solidFill>
                  <a:srgbClr val="F5F0F0"/>
                </a:solidFill>
                <a:latin typeface="Century Gothic"/>
                <a:cs typeface="Century Gothic"/>
              </a:rPr>
              <a:t>food</a:t>
            </a:r>
            <a:r>
              <a:rPr sz="1550" spc="90" dirty="0">
                <a:solidFill>
                  <a:srgbClr val="F5F0F0"/>
                </a:solidFill>
                <a:latin typeface="Century Gothic"/>
                <a:cs typeface="Century Gothic"/>
              </a:rPr>
              <a:t> </a:t>
            </a:r>
            <a:r>
              <a:rPr sz="1550" dirty="0">
                <a:solidFill>
                  <a:srgbClr val="F5F0F0"/>
                </a:solidFill>
                <a:latin typeface="Century Gothic"/>
                <a:cs typeface="Century Gothic"/>
              </a:rPr>
              <a:t>choices</a:t>
            </a:r>
            <a:r>
              <a:rPr sz="1550" spc="5" dirty="0">
                <a:solidFill>
                  <a:srgbClr val="F5F0F0"/>
                </a:solidFill>
                <a:latin typeface="Century Gothic"/>
                <a:cs typeface="Century Gothic"/>
              </a:rPr>
              <a:t> </a:t>
            </a:r>
            <a:r>
              <a:rPr sz="1550" spc="75" dirty="0">
                <a:solidFill>
                  <a:srgbClr val="F5F0F0"/>
                </a:solidFill>
                <a:latin typeface="Century Gothic"/>
                <a:cs typeface="Century Gothic"/>
              </a:rPr>
              <a:t>for</a:t>
            </a:r>
            <a:r>
              <a:rPr sz="1550" dirty="0">
                <a:solidFill>
                  <a:srgbClr val="F5F0F0"/>
                </a:solidFill>
                <a:latin typeface="Century Gothic"/>
                <a:cs typeface="Century Gothic"/>
              </a:rPr>
              <a:t> </a:t>
            </a:r>
            <a:r>
              <a:rPr sz="1550" spc="80" dirty="0">
                <a:solidFill>
                  <a:srgbClr val="F5F0F0"/>
                </a:solidFill>
                <a:latin typeface="Century Gothic"/>
                <a:cs typeface="Century Gothic"/>
              </a:rPr>
              <a:t>their</a:t>
            </a:r>
            <a:r>
              <a:rPr sz="1550" spc="75" dirty="0">
                <a:solidFill>
                  <a:srgbClr val="F5F0F0"/>
                </a:solidFill>
                <a:latin typeface="Century Gothic"/>
                <a:cs typeface="Century Gothic"/>
              </a:rPr>
              <a:t> </a:t>
            </a:r>
            <a:r>
              <a:rPr sz="1550" spc="50" dirty="0">
                <a:solidFill>
                  <a:srgbClr val="F5F0F0"/>
                </a:solidFill>
                <a:latin typeface="Century Gothic"/>
                <a:cs typeface="Century Gothic"/>
              </a:rPr>
              <a:t>families.</a:t>
            </a:r>
            <a:r>
              <a:rPr sz="1550" spc="70" dirty="0">
                <a:solidFill>
                  <a:srgbClr val="F5F0F0"/>
                </a:solidFill>
                <a:latin typeface="Century Gothic"/>
                <a:cs typeface="Century Gothic"/>
              </a:rPr>
              <a:t> </a:t>
            </a:r>
            <a:r>
              <a:rPr sz="1550" spc="114" dirty="0">
                <a:solidFill>
                  <a:srgbClr val="F5F0F0"/>
                </a:solidFill>
                <a:latin typeface="Century Gothic"/>
                <a:cs typeface="Century Gothic"/>
              </a:rPr>
              <a:t>Their</a:t>
            </a:r>
            <a:r>
              <a:rPr sz="1550" dirty="0">
                <a:solidFill>
                  <a:srgbClr val="F5F0F0"/>
                </a:solidFill>
                <a:latin typeface="Century Gothic"/>
                <a:cs typeface="Century Gothic"/>
              </a:rPr>
              <a:t> </a:t>
            </a:r>
            <a:r>
              <a:rPr sz="1550" spc="85" dirty="0">
                <a:solidFill>
                  <a:srgbClr val="F5F0F0"/>
                </a:solidFill>
                <a:latin typeface="Century Gothic"/>
                <a:cs typeface="Century Gothic"/>
              </a:rPr>
              <a:t>stories </a:t>
            </a:r>
            <a:r>
              <a:rPr sz="1550" spc="105" dirty="0">
                <a:solidFill>
                  <a:srgbClr val="F5F0F0"/>
                </a:solidFill>
                <a:latin typeface="Century Gothic"/>
                <a:cs typeface="Century Gothic"/>
              </a:rPr>
              <a:t>will</a:t>
            </a:r>
            <a:r>
              <a:rPr sz="1550" spc="-15" dirty="0">
                <a:solidFill>
                  <a:srgbClr val="F5F0F0"/>
                </a:solidFill>
                <a:latin typeface="Century Gothic"/>
                <a:cs typeface="Century Gothic"/>
              </a:rPr>
              <a:t> </a:t>
            </a:r>
            <a:r>
              <a:rPr sz="1550" spc="90" dirty="0">
                <a:solidFill>
                  <a:srgbClr val="F5F0F0"/>
                </a:solidFill>
                <a:latin typeface="Century Gothic"/>
                <a:cs typeface="Century Gothic"/>
              </a:rPr>
              <a:t>bring</a:t>
            </a:r>
            <a:r>
              <a:rPr sz="1550" spc="75" dirty="0">
                <a:solidFill>
                  <a:srgbClr val="F5F0F0"/>
                </a:solidFill>
                <a:latin typeface="Century Gothic"/>
                <a:cs typeface="Century Gothic"/>
              </a:rPr>
              <a:t> </a:t>
            </a:r>
            <a:r>
              <a:rPr sz="1550" dirty="0">
                <a:solidFill>
                  <a:srgbClr val="F5F0F0"/>
                </a:solidFill>
                <a:latin typeface="Century Gothic"/>
                <a:cs typeface="Century Gothic"/>
              </a:rPr>
              <a:t>to</a:t>
            </a:r>
            <a:r>
              <a:rPr sz="1550" spc="20" dirty="0">
                <a:solidFill>
                  <a:srgbClr val="F5F0F0"/>
                </a:solidFill>
                <a:latin typeface="Century Gothic"/>
                <a:cs typeface="Century Gothic"/>
              </a:rPr>
              <a:t> </a:t>
            </a:r>
            <a:r>
              <a:rPr sz="1550" spc="55" dirty="0">
                <a:solidFill>
                  <a:srgbClr val="F5F0F0"/>
                </a:solidFill>
                <a:latin typeface="Century Gothic"/>
                <a:cs typeface="Century Gothic"/>
              </a:rPr>
              <a:t>life</a:t>
            </a:r>
            <a:r>
              <a:rPr sz="1550" spc="-20" dirty="0">
                <a:solidFill>
                  <a:srgbClr val="F5F0F0"/>
                </a:solidFill>
                <a:latin typeface="Century Gothic"/>
                <a:cs typeface="Century Gothic"/>
              </a:rPr>
              <a:t> </a:t>
            </a:r>
            <a:r>
              <a:rPr sz="1550" spc="50" dirty="0">
                <a:solidFill>
                  <a:srgbClr val="F5F0F0"/>
                </a:solidFill>
                <a:latin typeface="Century Gothic"/>
                <a:cs typeface="Century Gothic"/>
              </a:rPr>
              <a:t>the</a:t>
            </a:r>
            <a:r>
              <a:rPr sz="1550" spc="55" dirty="0">
                <a:solidFill>
                  <a:srgbClr val="F5F0F0"/>
                </a:solidFill>
                <a:latin typeface="Century Gothic"/>
                <a:cs typeface="Century Gothic"/>
              </a:rPr>
              <a:t> </a:t>
            </a:r>
            <a:r>
              <a:rPr sz="1550" spc="50" dirty="0">
                <a:solidFill>
                  <a:srgbClr val="F5F0F0"/>
                </a:solidFill>
                <a:latin typeface="Century Gothic"/>
                <a:cs typeface="Century Gothic"/>
              </a:rPr>
              <a:t>hard</a:t>
            </a:r>
            <a:r>
              <a:rPr sz="1550" spc="10" dirty="0">
                <a:solidFill>
                  <a:srgbClr val="F5F0F0"/>
                </a:solidFill>
                <a:latin typeface="Century Gothic"/>
                <a:cs typeface="Century Gothic"/>
              </a:rPr>
              <a:t> </a:t>
            </a:r>
            <a:r>
              <a:rPr sz="1550" spc="50" dirty="0">
                <a:solidFill>
                  <a:srgbClr val="F5F0F0"/>
                </a:solidFill>
                <a:latin typeface="Century Gothic"/>
                <a:cs typeface="Century Gothic"/>
              </a:rPr>
              <a:t>work, </a:t>
            </a:r>
            <a:r>
              <a:rPr sz="1550" dirty="0">
                <a:solidFill>
                  <a:srgbClr val="F5F0F0"/>
                </a:solidFill>
                <a:latin typeface="Century Gothic"/>
                <a:cs typeface="Century Gothic"/>
              </a:rPr>
              <a:t>dedication,</a:t>
            </a:r>
            <a:r>
              <a:rPr sz="1550" spc="120" dirty="0">
                <a:solidFill>
                  <a:srgbClr val="F5F0F0"/>
                </a:solidFill>
                <a:latin typeface="Century Gothic"/>
                <a:cs typeface="Century Gothic"/>
              </a:rPr>
              <a:t> </a:t>
            </a:r>
            <a:r>
              <a:rPr sz="1550" dirty="0">
                <a:solidFill>
                  <a:srgbClr val="F5F0F0"/>
                </a:solidFill>
                <a:latin typeface="Century Gothic"/>
                <a:cs typeface="Century Gothic"/>
              </a:rPr>
              <a:t>and</a:t>
            </a:r>
            <a:r>
              <a:rPr sz="1550" spc="60" dirty="0">
                <a:solidFill>
                  <a:srgbClr val="F5F0F0"/>
                </a:solidFill>
                <a:latin typeface="Century Gothic"/>
                <a:cs typeface="Century Gothic"/>
              </a:rPr>
              <a:t> </a:t>
            </a:r>
            <a:r>
              <a:rPr sz="1550" dirty="0">
                <a:solidFill>
                  <a:srgbClr val="F5F0F0"/>
                </a:solidFill>
                <a:latin typeface="Century Gothic"/>
                <a:cs typeface="Century Gothic"/>
              </a:rPr>
              <a:t>everyday</a:t>
            </a:r>
            <a:r>
              <a:rPr sz="1550" spc="45" dirty="0">
                <a:solidFill>
                  <a:srgbClr val="F5F0F0"/>
                </a:solidFill>
                <a:latin typeface="Century Gothic"/>
                <a:cs typeface="Century Gothic"/>
              </a:rPr>
              <a:t> </a:t>
            </a:r>
            <a:r>
              <a:rPr sz="1550" spc="55" dirty="0">
                <a:solidFill>
                  <a:srgbClr val="F5F0F0"/>
                </a:solidFill>
                <a:latin typeface="Century Gothic"/>
                <a:cs typeface="Century Gothic"/>
              </a:rPr>
              <a:t>decisions</a:t>
            </a:r>
            <a:r>
              <a:rPr sz="1550" spc="140" dirty="0">
                <a:solidFill>
                  <a:srgbClr val="F5F0F0"/>
                </a:solidFill>
                <a:latin typeface="Century Gothic"/>
                <a:cs typeface="Century Gothic"/>
              </a:rPr>
              <a:t> </a:t>
            </a:r>
            <a:r>
              <a:rPr sz="1550" dirty="0">
                <a:solidFill>
                  <a:srgbClr val="F5F0F0"/>
                </a:solidFill>
                <a:latin typeface="Century Gothic"/>
                <a:cs typeface="Century Gothic"/>
              </a:rPr>
              <a:t>that</a:t>
            </a:r>
            <a:r>
              <a:rPr sz="1550" spc="120" dirty="0">
                <a:solidFill>
                  <a:srgbClr val="F5F0F0"/>
                </a:solidFill>
                <a:latin typeface="Century Gothic"/>
                <a:cs typeface="Century Gothic"/>
              </a:rPr>
              <a:t> </a:t>
            </a:r>
            <a:r>
              <a:rPr sz="1550" dirty="0">
                <a:solidFill>
                  <a:srgbClr val="F5F0F0"/>
                </a:solidFill>
                <a:latin typeface="Century Gothic"/>
                <a:cs typeface="Century Gothic"/>
              </a:rPr>
              <a:t>shape</a:t>
            </a:r>
            <a:r>
              <a:rPr sz="1550" spc="20" dirty="0">
                <a:solidFill>
                  <a:srgbClr val="F5F0F0"/>
                </a:solidFill>
                <a:latin typeface="Century Gothic"/>
                <a:cs typeface="Century Gothic"/>
              </a:rPr>
              <a:t> </a:t>
            </a:r>
            <a:r>
              <a:rPr sz="1550" spc="-10" dirty="0">
                <a:solidFill>
                  <a:srgbClr val="F5F0F0"/>
                </a:solidFill>
                <a:latin typeface="Century Gothic"/>
                <a:cs typeface="Century Gothic"/>
              </a:rPr>
              <a:t>Canada's</a:t>
            </a:r>
            <a:r>
              <a:rPr sz="1550" spc="55" dirty="0">
                <a:solidFill>
                  <a:srgbClr val="F5F0F0"/>
                </a:solidFill>
                <a:latin typeface="Century Gothic"/>
                <a:cs typeface="Century Gothic"/>
              </a:rPr>
              <a:t> </a:t>
            </a:r>
            <a:r>
              <a:rPr sz="1550" dirty="0">
                <a:solidFill>
                  <a:srgbClr val="F5F0F0"/>
                </a:solidFill>
                <a:latin typeface="Century Gothic"/>
                <a:cs typeface="Century Gothic"/>
              </a:rPr>
              <a:t>Food</a:t>
            </a:r>
            <a:r>
              <a:rPr sz="1550" spc="140" dirty="0">
                <a:solidFill>
                  <a:srgbClr val="F5F0F0"/>
                </a:solidFill>
                <a:latin typeface="Century Gothic"/>
                <a:cs typeface="Century Gothic"/>
              </a:rPr>
              <a:t> </a:t>
            </a:r>
            <a:r>
              <a:rPr sz="1550" spc="70" dirty="0">
                <a:solidFill>
                  <a:srgbClr val="F5F0F0"/>
                </a:solidFill>
                <a:latin typeface="Century Gothic"/>
                <a:cs typeface="Century Gothic"/>
              </a:rPr>
              <a:t>System.</a:t>
            </a:r>
            <a:endParaRPr sz="1550" dirty="0">
              <a:latin typeface="Century Gothic"/>
              <a:cs typeface="Century Gothic"/>
            </a:endParaRPr>
          </a:p>
          <a:p>
            <a:pPr marL="12700" marR="59055">
              <a:lnSpc>
                <a:spcPct val="105000"/>
              </a:lnSpc>
              <a:spcBef>
                <a:spcPts val="1875"/>
              </a:spcBef>
            </a:pPr>
            <a:r>
              <a:rPr sz="1550" spc="114" dirty="0">
                <a:solidFill>
                  <a:srgbClr val="F5F0F0"/>
                </a:solidFill>
                <a:latin typeface="Century Gothic"/>
                <a:cs typeface="Century Gothic"/>
              </a:rPr>
              <a:t>We</a:t>
            </a:r>
            <a:r>
              <a:rPr sz="1550" spc="-45" dirty="0">
                <a:solidFill>
                  <a:srgbClr val="F5F0F0"/>
                </a:solidFill>
                <a:latin typeface="Century Gothic"/>
                <a:cs typeface="Century Gothic"/>
              </a:rPr>
              <a:t> </a:t>
            </a:r>
            <a:r>
              <a:rPr sz="1550" dirty="0">
                <a:solidFill>
                  <a:srgbClr val="F5F0F0"/>
                </a:solidFill>
                <a:latin typeface="Century Gothic"/>
                <a:cs typeface="Century Gothic"/>
              </a:rPr>
              <a:t>have</a:t>
            </a:r>
            <a:r>
              <a:rPr sz="1550" spc="-40" dirty="0">
                <a:solidFill>
                  <a:srgbClr val="F5F0F0"/>
                </a:solidFill>
                <a:latin typeface="Century Gothic"/>
                <a:cs typeface="Century Gothic"/>
              </a:rPr>
              <a:t> </a:t>
            </a:r>
            <a:r>
              <a:rPr sz="1550" dirty="0">
                <a:solidFill>
                  <a:srgbClr val="F5F0F0"/>
                </a:solidFill>
                <a:latin typeface="Century Gothic"/>
                <a:cs typeface="Century Gothic"/>
              </a:rPr>
              <a:t>a</a:t>
            </a:r>
            <a:r>
              <a:rPr sz="1550" spc="50" dirty="0">
                <a:solidFill>
                  <a:srgbClr val="F5F0F0"/>
                </a:solidFill>
                <a:latin typeface="Century Gothic"/>
                <a:cs typeface="Century Gothic"/>
              </a:rPr>
              <a:t> </a:t>
            </a:r>
            <a:r>
              <a:rPr sz="1550" spc="95" dirty="0">
                <a:solidFill>
                  <a:srgbClr val="F5F0F0"/>
                </a:solidFill>
                <a:latin typeface="Century Gothic"/>
                <a:cs typeface="Century Gothic"/>
              </a:rPr>
              <a:t>strong</a:t>
            </a:r>
            <a:r>
              <a:rPr sz="1550" spc="45" dirty="0">
                <a:solidFill>
                  <a:srgbClr val="F5F0F0"/>
                </a:solidFill>
                <a:latin typeface="Century Gothic"/>
                <a:cs typeface="Century Gothic"/>
              </a:rPr>
              <a:t> foundation</a:t>
            </a:r>
            <a:r>
              <a:rPr sz="1550" spc="-10" dirty="0">
                <a:solidFill>
                  <a:srgbClr val="F5F0F0"/>
                </a:solidFill>
                <a:latin typeface="Century Gothic"/>
                <a:cs typeface="Century Gothic"/>
              </a:rPr>
              <a:t> </a:t>
            </a:r>
            <a:r>
              <a:rPr sz="1550" spc="50" dirty="0">
                <a:solidFill>
                  <a:srgbClr val="F5F0F0"/>
                </a:solidFill>
                <a:latin typeface="Century Gothic"/>
                <a:cs typeface="Century Gothic"/>
              </a:rPr>
              <a:t>to</a:t>
            </a:r>
            <a:r>
              <a:rPr sz="1550" spc="-5" dirty="0">
                <a:solidFill>
                  <a:srgbClr val="F5F0F0"/>
                </a:solidFill>
                <a:latin typeface="Century Gothic"/>
                <a:cs typeface="Century Gothic"/>
              </a:rPr>
              <a:t> </a:t>
            </a:r>
            <a:r>
              <a:rPr sz="1550" spc="65" dirty="0">
                <a:solidFill>
                  <a:srgbClr val="F5F0F0"/>
                </a:solidFill>
                <a:latin typeface="Century Gothic"/>
                <a:cs typeface="Century Gothic"/>
              </a:rPr>
              <a:t>build</a:t>
            </a:r>
            <a:r>
              <a:rPr sz="1550" spc="-10" dirty="0">
                <a:solidFill>
                  <a:srgbClr val="F5F0F0"/>
                </a:solidFill>
                <a:latin typeface="Century Gothic"/>
                <a:cs typeface="Century Gothic"/>
              </a:rPr>
              <a:t> </a:t>
            </a:r>
            <a:r>
              <a:rPr sz="1550" dirty="0">
                <a:solidFill>
                  <a:srgbClr val="F5F0F0"/>
                </a:solidFill>
                <a:latin typeface="Century Gothic"/>
                <a:cs typeface="Century Gothic"/>
              </a:rPr>
              <a:t>on,</a:t>
            </a:r>
            <a:r>
              <a:rPr sz="1550" spc="-30" dirty="0">
                <a:solidFill>
                  <a:srgbClr val="F5F0F0"/>
                </a:solidFill>
                <a:latin typeface="Century Gothic"/>
                <a:cs typeface="Century Gothic"/>
              </a:rPr>
              <a:t> </a:t>
            </a:r>
            <a:r>
              <a:rPr sz="1550" spc="105" dirty="0">
                <a:solidFill>
                  <a:srgbClr val="F5F0F0"/>
                </a:solidFill>
                <a:latin typeface="Century Gothic"/>
                <a:cs typeface="Century Gothic"/>
              </a:rPr>
              <a:t>with</a:t>
            </a:r>
            <a:r>
              <a:rPr sz="1550" spc="-5" dirty="0">
                <a:solidFill>
                  <a:srgbClr val="F5F0F0"/>
                </a:solidFill>
                <a:latin typeface="Century Gothic"/>
                <a:cs typeface="Century Gothic"/>
              </a:rPr>
              <a:t> </a:t>
            </a:r>
            <a:r>
              <a:rPr sz="1550" spc="85" dirty="0">
                <a:solidFill>
                  <a:srgbClr val="F5F0F0"/>
                </a:solidFill>
                <a:latin typeface="Century Gothic"/>
                <a:cs typeface="Century Gothic"/>
              </a:rPr>
              <a:t>existing</a:t>
            </a:r>
            <a:r>
              <a:rPr sz="1550" spc="45" dirty="0">
                <a:solidFill>
                  <a:srgbClr val="F5F0F0"/>
                </a:solidFill>
                <a:latin typeface="Century Gothic"/>
                <a:cs typeface="Century Gothic"/>
              </a:rPr>
              <a:t> </a:t>
            </a:r>
            <a:r>
              <a:rPr sz="1550" spc="70" dirty="0">
                <a:solidFill>
                  <a:srgbClr val="F5F0F0"/>
                </a:solidFill>
                <a:latin typeface="Century Gothic"/>
                <a:cs typeface="Century Gothic"/>
              </a:rPr>
              <a:t>YouTube</a:t>
            </a:r>
            <a:r>
              <a:rPr sz="1550" spc="-45" dirty="0">
                <a:solidFill>
                  <a:srgbClr val="F5F0F0"/>
                </a:solidFill>
                <a:latin typeface="Century Gothic"/>
                <a:cs typeface="Century Gothic"/>
              </a:rPr>
              <a:t> </a:t>
            </a:r>
            <a:r>
              <a:rPr sz="1550" dirty="0">
                <a:solidFill>
                  <a:srgbClr val="F5F0F0"/>
                </a:solidFill>
                <a:latin typeface="Century Gothic"/>
                <a:cs typeface="Century Gothic"/>
              </a:rPr>
              <a:t>footage</a:t>
            </a:r>
            <a:r>
              <a:rPr sz="1550" spc="30" dirty="0">
                <a:solidFill>
                  <a:srgbClr val="F5F0F0"/>
                </a:solidFill>
                <a:latin typeface="Century Gothic"/>
                <a:cs typeface="Century Gothic"/>
              </a:rPr>
              <a:t> </a:t>
            </a:r>
            <a:r>
              <a:rPr sz="1550" spc="60" dirty="0">
                <a:solidFill>
                  <a:srgbClr val="F5F0F0"/>
                </a:solidFill>
                <a:latin typeface="Century Gothic"/>
                <a:cs typeface="Century Gothic"/>
              </a:rPr>
              <a:t>providing</a:t>
            </a:r>
            <a:r>
              <a:rPr sz="1550" spc="-25" dirty="0">
                <a:solidFill>
                  <a:srgbClr val="F5F0F0"/>
                </a:solidFill>
                <a:latin typeface="Century Gothic"/>
                <a:cs typeface="Century Gothic"/>
              </a:rPr>
              <a:t> </a:t>
            </a:r>
            <a:r>
              <a:rPr sz="1550" dirty="0">
                <a:solidFill>
                  <a:srgbClr val="F5F0F0"/>
                </a:solidFill>
                <a:latin typeface="Century Gothic"/>
                <a:cs typeface="Century Gothic"/>
              </a:rPr>
              <a:t>a</a:t>
            </a:r>
            <a:r>
              <a:rPr sz="1550" spc="50" dirty="0">
                <a:solidFill>
                  <a:srgbClr val="F5F0F0"/>
                </a:solidFill>
                <a:latin typeface="Century Gothic"/>
                <a:cs typeface="Century Gothic"/>
              </a:rPr>
              <a:t> </a:t>
            </a:r>
            <a:r>
              <a:rPr sz="1550" spc="80" dirty="0">
                <a:solidFill>
                  <a:srgbClr val="F5F0F0"/>
                </a:solidFill>
                <a:latin typeface="Century Gothic"/>
                <a:cs typeface="Century Gothic"/>
              </a:rPr>
              <a:t>starting </a:t>
            </a:r>
            <a:r>
              <a:rPr sz="1550" spc="65" dirty="0">
                <a:solidFill>
                  <a:srgbClr val="F5F0F0"/>
                </a:solidFill>
                <a:latin typeface="Century Gothic"/>
                <a:cs typeface="Century Gothic"/>
              </a:rPr>
              <a:t>point</a:t>
            </a:r>
            <a:r>
              <a:rPr sz="1550" spc="20" dirty="0">
                <a:solidFill>
                  <a:srgbClr val="F5F0F0"/>
                </a:solidFill>
                <a:latin typeface="Century Gothic"/>
                <a:cs typeface="Century Gothic"/>
              </a:rPr>
              <a:t> </a:t>
            </a:r>
            <a:r>
              <a:rPr sz="1550" spc="75" dirty="0">
                <a:solidFill>
                  <a:srgbClr val="F5F0F0"/>
                </a:solidFill>
                <a:latin typeface="Century Gothic"/>
                <a:cs typeface="Century Gothic"/>
              </a:rPr>
              <a:t>for</a:t>
            </a:r>
            <a:r>
              <a:rPr sz="1550" spc="35" dirty="0">
                <a:solidFill>
                  <a:srgbClr val="F5F0F0"/>
                </a:solidFill>
                <a:latin typeface="Century Gothic"/>
                <a:cs typeface="Century Gothic"/>
              </a:rPr>
              <a:t> </a:t>
            </a:r>
            <a:r>
              <a:rPr sz="1550" spc="70" dirty="0">
                <a:solidFill>
                  <a:srgbClr val="F5F0F0"/>
                </a:solidFill>
                <a:latin typeface="Century Gothic"/>
                <a:cs typeface="Century Gothic"/>
              </a:rPr>
              <a:t>storytelling.</a:t>
            </a:r>
            <a:r>
              <a:rPr sz="1550" spc="35" dirty="0">
                <a:solidFill>
                  <a:srgbClr val="F5F0F0"/>
                </a:solidFill>
                <a:latin typeface="Century Gothic"/>
                <a:cs typeface="Century Gothic"/>
              </a:rPr>
              <a:t> </a:t>
            </a:r>
            <a:r>
              <a:rPr sz="1550" spc="165" dirty="0">
                <a:solidFill>
                  <a:srgbClr val="F5F0F0"/>
                </a:solidFill>
                <a:latin typeface="Century Gothic"/>
                <a:cs typeface="Century Gothic"/>
              </a:rPr>
              <a:t>From</a:t>
            </a:r>
            <a:r>
              <a:rPr sz="1550" spc="45" dirty="0">
                <a:solidFill>
                  <a:srgbClr val="F5F0F0"/>
                </a:solidFill>
                <a:latin typeface="Century Gothic"/>
                <a:cs typeface="Century Gothic"/>
              </a:rPr>
              <a:t> </a:t>
            </a:r>
            <a:r>
              <a:rPr sz="1550" dirty="0">
                <a:solidFill>
                  <a:srgbClr val="F5F0F0"/>
                </a:solidFill>
                <a:latin typeface="Century Gothic"/>
                <a:cs typeface="Century Gothic"/>
              </a:rPr>
              <a:t>there,</a:t>
            </a:r>
            <a:r>
              <a:rPr sz="1550" spc="110" dirty="0">
                <a:solidFill>
                  <a:srgbClr val="F5F0F0"/>
                </a:solidFill>
                <a:latin typeface="Century Gothic"/>
                <a:cs typeface="Century Gothic"/>
              </a:rPr>
              <a:t> </a:t>
            </a:r>
            <a:r>
              <a:rPr sz="1550" dirty="0">
                <a:solidFill>
                  <a:srgbClr val="F5F0F0"/>
                </a:solidFill>
                <a:latin typeface="Century Gothic"/>
                <a:cs typeface="Century Gothic"/>
              </a:rPr>
              <a:t>we</a:t>
            </a:r>
            <a:r>
              <a:rPr sz="1550" spc="90" dirty="0">
                <a:solidFill>
                  <a:srgbClr val="F5F0F0"/>
                </a:solidFill>
                <a:latin typeface="Century Gothic"/>
                <a:cs typeface="Century Gothic"/>
              </a:rPr>
              <a:t> </a:t>
            </a:r>
            <a:r>
              <a:rPr sz="1550" dirty="0">
                <a:solidFill>
                  <a:srgbClr val="F5F0F0"/>
                </a:solidFill>
                <a:latin typeface="Century Gothic"/>
                <a:cs typeface="Century Gothic"/>
              </a:rPr>
              <a:t>can</a:t>
            </a:r>
            <a:r>
              <a:rPr sz="1550" spc="55" dirty="0">
                <a:solidFill>
                  <a:srgbClr val="F5F0F0"/>
                </a:solidFill>
                <a:latin typeface="Century Gothic"/>
                <a:cs typeface="Century Gothic"/>
              </a:rPr>
              <a:t> </a:t>
            </a:r>
            <a:r>
              <a:rPr sz="1550" dirty="0">
                <a:solidFill>
                  <a:srgbClr val="F5F0F0"/>
                </a:solidFill>
                <a:latin typeface="Century Gothic"/>
                <a:cs typeface="Century Gothic"/>
              </a:rPr>
              <a:t>expand</a:t>
            </a:r>
            <a:r>
              <a:rPr sz="1550" spc="50" dirty="0">
                <a:solidFill>
                  <a:srgbClr val="F5F0F0"/>
                </a:solidFill>
                <a:latin typeface="Century Gothic"/>
                <a:cs typeface="Century Gothic"/>
              </a:rPr>
              <a:t> </a:t>
            </a:r>
            <a:r>
              <a:rPr sz="1550" spc="55" dirty="0">
                <a:solidFill>
                  <a:srgbClr val="F5F0F0"/>
                </a:solidFill>
                <a:latin typeface="Century Gothic"/>
                <a:cs typeface="Century Gothic"/>
              </a:rPr>
              <a:t>the</a:t>
            </a:r>
            <a:r>
              <a:rPr sz="1550" spc="10" dirty="0">
                <a:solidFill>
                  <a:srgbClr val="F5F0F0"/>
                </a:solidFill>
                <a:latin typeface="Century Gothic"/>
                <a:cs typeface="Century Gothic"/>
              </a:rPr>
              <a:t> </a:t>
            </a:r>
            <a:r>
              <a:rPr sz="1550" dirty="0">
                <a:solidFill>
                  <a:srgbClr val="F5F0F0"/>
                </a:solidFill>
                <a:latin typeface="Century Gothic"/>
                <a:cs typeface="Century Gothic"/>
              </a:rPr>
              <a:t>narrative,</a:t>
            </a:r>
            <a:r>
              <a:rPr sz="1550" spc="30" dirty="0">
                <a:solidFill>
                  <a:srgbClr val="F5F0F0"/>
                </a:solidFill>
                <a:latin typeface="Century Gothic"/>
                <a:cs typeface="Century Gothic"/>
              </a:rPr>
              <a:t> </a:t>
            </a:r>
            <a:r>
              <a:rPr sz="1550" spc="55" dirty="0">
                <a:solidFill>
                  <a:srgbClr val="F5F0F0"/>
                </a:solidFill>
                <a:latin typeface="Century Gothic"/>
                <a:cs typeface="Century Gothic"/>
              </a:rPr>
              <a:t>capturing</a:t>
            </a:r>
            <a:r>
              <a:rPr sz="1550" spc="35" dirty="0">
                <a:solidFill>
                  <a:srgbClr val="F5F0F0"/>
                </a:solidFill>
                <a:latin typeface="Century Gothic"/>
                <a:cs typeface="Century Gothic"/>
              </a:rPr>
              <a:t> </a:t>
            </a:r>
            <a:r>
              <a:rPr sz="1550" spc="45" dirty="0">
                <a:solidFill>
                  <a:srgbClr val="F5F0F0"/>
                </a:solidFill>
                <a:latin typeface="Century Gothic"/>
                <a:cs typeface="Century Gothic"/>
              </a:rPr>
              <a:t>diverse</a:t>
            </a:r>
            <a:r>
              <a:rPr sz="1550" spc="500" dirty="0">
                <a:solidFill>
                  <a:srgbClr val="F5F0F0"/>
                </a:solidFill>
                <a:latin typeface="Century Gothic"/>
                <a:cs typeface="Century Gothic"/>
              </a:rPr>
              <a:t> </a:t>
            </a:r>
            <a:r>
              <a:rPr sz="1550" dirty="0">
                <a:solidFill>
                  <a:srgbClr val="F5F0F0"/>
                </a:solidFill>
                <a:latin typeface="Century Gothic"/>
                <a:cs typeface="Century Gothic"/>
              </a:rPr>
              <a:t>perspectives</a:t>
            </a:r>
            <a:r>
              <a:rPr sz="1550" spc="285" dirty="0">
                <a:solidFill>
                  <a:srgbClr val="F5F0F0"/>
                </a:solidFill>
                <a:latin typeface="Century Gothic"/>
                <a:cs typeface="Century Gothic"/>
              </a:rPr>
              <a:t> </a:t>
            </a:r>
            <a:r>
              <a:rPr sz="1550" dirty="0">
                <a:solidFill>
                  <a:srgbClr val="F5F0F0"/>
                </a:solidFill>
                <a:latin typeface="Century Gothic"/>
                <a:cs typeface="Century Gothic"/>
              </a:rPr>
              <a:t>across</a:t>
            </a:r>
            <a:r>
              <a:rPr sz="1550" spc="175" dirty="0">
                <a:solidFill>
                  <a:srgbClr val="F5F0F0"/>
                </a:solidFill>
                <a:latin typeface="Century Gothic"/>
                <a:cs typeface="Century Gothic"/>
              </a:rPr>
              <a:t> </a:t>
            </a:r>
            <a:r>
              <a:rPr sz="1550" spc="55" dirty="0">
                <a:solidFill>
                  <a:srgbClr val="F5F0F0"/>
                </a:solidFill>
                <a:latin typeface="Century Gothic"/>
                <a:cs typeface="Century Gothic"/>
              </a:rPr>
              <a:t>the</a:t>
            </a:r>
            <a:r>
              <a:rPr sz="1550" spc="135" dirty="0">
                <a:solidFill>
                  <a:srgbClr val="F5F0F0"/>
                </a:solidFill>
                <a:latin typeface="Century Gothic"/>
                <a:cs typeface="Century Gothic"/>
              </a:rPr>
              <a:t> </a:t>
            </a:r>
            <a:r>
              <a:rPr sz="1550" dirty="0">
                <a:solidFill>
                  <a:srgbClr val="F5F0F0"/>
                </a:solidFill>
                <a:latin typeface="Century Gothic"/>
                <a:cs typeface="Century Gothic"/>
              </a:rPr>
              <a:t>food</a:t>
            </a:r>
            <a:r>
              <a:rPr sz="1550" spc="185" dirty="0">
                <a:solidFill>
                  <a:srgbClr val="F5F0F0"/>
                </a:solidFill>
                <a:latin typeface="Century Gothic"/>
                <a:cs typeface="Century Gothic"/>
              </a:rPr>
              <a:t> </a:t>
            </a:r>
            <a:r>
              <a:rPr sz="1550" spc="75" dirty="0">
                <a:solidFill>
                  <a:srgbClr val="F5F0F0"/>
                </a:solidFill>
                <a:latin typeface="Century Gothic"/>
                <a:cs typeface="Century Gothic"/>
              </a:rPr>
              <a:t>system.</a:t>
            </a:r>
            <a:endParaRPr sz="1550" dirty="0">
              <a:latin typeface="Century Gothic"/>
              <a:cs typeface="Century Gothic"/>
            </a:endParaRPr>
          </a:p>
          <a:p>
            <a:pPr>
              <a:lnSpc>
                <a:spcPct val="100000"/>
              </a:lnSpc>
            </a:pPr>
            <a:endParaRPr sz="1550" dirty="0">
              <a:latin typeface="Century Gothic"/>
              <a:cs typeface="Century Gothic"/>
            </a:endParaRPr>
          </a:p>
          <a:p>
            <a:pPr marL="12700" marR="5080">
              <a:lnSpc>
                <a:spcPct val="103600"/>
              </a:lnSpc>
              <a:spcBef>
                <a:spcPts val="5"/>
              </a:spcBef>
            </a:pPr>
            <a:r>
              <a:rPr sz="1550" spc="120" dirty="0">
                <a:solidFill>
                  <a:srgbClr val="F5F0F0"/>
                </a:solidFill>
                <a:latin typeface="Century Gothic"/>
                <a:cs typeface="Century Gothic"/>
              </a:rPr>
              <a:t>Farmers</a:t>
            </a:r>
            <a:r>
              <a:rPr sz="1550" spc="50" dirty="0">
                <a:solidFill>
                  <a:srgbClr val="F5F0F0"/>
                </a:solidFill>
                <a:latin typeface="Century Gothic"/>
                <a:cs typeface="Century Gothic"/>
              </a:rPr>
              <a:t> </a:t>
            </a:r>
            <a:r>
              <a:rPr sz="1550" spc="105" dirty="0">
                <a:solidFill>
                  <a:srgbClr val="F5F0F0"/>
                </a:solidFill>
                <a:latin typeface="Century Gothic"/>
                <a:cs typeface="Century Gothic"/>
              </a:rPr>
              <a:t>will</a:t>
            </a:r>
            <a:r>
              <a:rPr sz="1550" spc="30" dirty="0">
                <a:solidFill>
                  <a:srgbClr val="F5F0F0"/>
                </a:solidFill>
                <a:latin typeface="Century Gothic"/>
                <a:cs typeface="Century Gothic"/>
              </a:rPr>
              <a:t> </a:t>
            </a:r>
            <a:r>
              <a:rPr sz="1550" spc="70" dirty="0">
                <a:solidFill>
                  <a:srgbClr val="F5F0F0"/>
                </a:solidFill>
                <a:latin typeface="Century Gothic"/>
                <a:cs typeface="Century Gothic"/>
              </a:rPr>
              <a:t>share</a:t>
            </a:r>
            <a:r>
              <a:rPr sz="1550" spc="20" dirty="0">
                <a:solidFill>
                  <a:srgbClr val="F5F0F0"/>
                </a:solidFill>
                <a:latin typeface="Century Gothic"/>
                <a:cs typeface="Century Gothic"/>
              </a:rPr>
              <a:t> </a:t>
            </a:r>
            <a:r>
              <a:rPr sz="1550" spc="95" dirty="0">
                <a:solidFill>
                  <a:srgbClr val="F5F0F0"/>
                </a:solidFill>
                <a:latin typeface="Century Gothic"/>
                <a:cs typeface="Century Gothic"/>
              </a:rPr>
              <a:t>their</a:t>
            </a:r>
            <a:r>
              <a:rPr sz="1550" spc="45" dirty="0">
                <a:solidFill>
                  <a:srgbClr val="F5F0F0"/>
                </a:solidFill>
                <a:latin typeface="Century Gothic"/>
                <a:cs typeface="Century Gothic"/>
              </a:rPr>
              <a:t> </a:t>
            </a:r>
            <a:r>
              <a:rPr sz="1550" dirty="0">
                <a:solidFill>
                  <a:srgbClr val="F5F0F0"/>
                </a:solidFill>
                <a:latin typeface="Century Gothic"/>
                <a:cs typeface="Century Gothic"/>
              </a:rPr>
              <a:t>experiences</a:t>
            </a:r>
            <a:r>
              <a:rPr sz="1550" spc="55" dirty="0">
                <a:solidFill>
                  <a:srgbClr val="F5F0F0"/>
                </a:solidFill>
                <a:latin typeface="Century Gothic"/>
                <a:cs typeface="Century Gothic"/>
              </a:rPr>
              <a:t> </a:t>
            </a:r>
            <a:r>
              <a:rPr sz="1550" spc="75" dirty="0">
                <a:solidFill>
                  <a:srgbClr val="F5F0F0"/>
                </a:solidFill>
                <a:latin typeface="Century Gothic"/>
                <a:cs typeface="Century Gothic"/>
              </a:rPr>
              <a:t>growing</a:t>
            </a:r>
            <a:r>
              <a:rPr sz="1550" spc="120" dirty="0">
                <a:solidFill>
                  <a:srgbClr val="F5F0F0"/>
                </a:solidFill>
                <a:latin typeface="Century Gothic"/>
                <a:cs typeface="Century Gothic"/>
              </a:rPr>
              <a:t> </a:t>
            </a:r>
            <a:r>
              <a:rPr sz="1550" spc="55" dirty="0">
                <a:solidFill>
                  <a:srgbClr val="F5F0F0"/>
                </a:solidFill>
                <a:latin typeface="Century Gothic"/>
                <a:cs typeface="Century Gothic"/>
              </a:rPr>
              <a:t>the</a:t>
            </a:r>
            <a:r>
              <a:rPr sz="1550" spc="20" dirty="0">
                <a:solidFill>
                  <a:srgbClr val="F5F0F0"/>
                </a:solidFill>
                <a:latin typeface="Century Gothic"/>
                <a:cs typeface="Century Gothic"/>
              </a:rPr>
              <a:t> </a:t>
            </a:r>
            <a:r>
              <a:rPr sz="1550" dirty="0">
                <a:solidFill>
                  <a:srgbClr val="F5F0F0"/>
                </a:solidFill>
                <a:latin typeface="Century Gothic"/>
                <a:cs typeface="Century Gothic"/>
              </a:rPr>
              <a:t>food</a:t>
            </a:r>
            <a:r>
              <a:rPr sz="1550" spc="60" dirty="0">
                <a:solidFill>
                  <a:srgbClr val="F5F0F0"/>
                </a:solidFill>
                <a:latin typeface="Century Gothic"/>
                <a:cs typeface="Century Gothic"/>
              </a:rPr>
              <a:t> </a:t>
            </a:r>
            <a:r>
              <a:rPr sz="1550" dirty="0">
                <a:solidFill>
                  <a:srgbClr val="F5F0F0"/>
                </a:solidFill>
                <a:latin typeface="Century Gothic"/>
                <a:cs typeface="Century Gothic"/>
              </a:rPr>
              <a:t>we</a:t>
            </a:r>
            <a:r>
              <a:rPr sz="1550" spc="105" dirty="0">
                <a:solidFill>
                  <a:srgbClr val="F5F0F0"/>
                </a:solidFill>
                <a:latin typeface="Century Gothic"/>
                <a:cs typeface="Century Gothic"/>
              </a:rPr>
              <a:t> </a:t>
            </a:r>
            <a:r>
              <a:rPr sz="1550" spc="-35" dirty="0">
                <a:solidFill>
                  <a:srgbClr val="F5F0F0"/>
                </a:solidFill>
                <a:latin typeface="Century Gothic"/>
                <a:cs typeface="Century Gothic"/>
              </a:rPr>
              <a:t>eat,</a:t>
            </a:r>
            <a:r>
              <a:rPr sz="1550" spc="35" dirty="0">
                <a:solidFill>
                  <a:srgbClr val="F5F0F0"/>
                </a:solidFill>
                <a:latin typeface="Century Gothic"/>
                <a:cs typeface="Century Gothic"/>
              </a:rPr>
              <a:t> </a:t>
            </a:r>
            <a:r>
              <a:rPr sz="1550" dirty="0">
                <a:solidFill>
                  <a:srgbClr val="F5F0F0"/>
                </a:solidFill>
                <a:latin typeface="Century Gothic"/>
                <a:cs typeface="Century Gothic"/>
              </a:rPr>
              <a:t>grocery</a:t>
            </a:r>
            <a:r>
              <a:rPr sz="1550" spc="45" dirty="0">
                <a:solidFill>
                  <a:srgbClr val="F5F0F0"/>
                </a:solidFill>
                <a:latin typeface="Century Gothic"/>
                <a:cs typeface="Century Gothic"/>
              </a:rPr>
              <a:t> </a:t>
            </a:r>
            <a:r>
              <a:rPr sz="1550" spc="75" dirty="0">
                <a:solidFill>
                  <a:srgbClr val="F5F0F0"/>
                </a:solidFill>
                <a:latin typeface="Century Gothic"/>
                <a:cs typeface="Century Gothic"/>
              </a:rPr>
              <a:t>store</a:t>
            </a:r>
            <a:r>
              <a:rPr sz="1550" spc="100" dirty="0">
                <a:solidFill>
                  <a:srgbClr val="F5F0F0"/>
                </a:solidFill>
                <a:latin typeface="Century Gothic"/>
                <a:cs typeface="Century Gothic"/>
              </a:rPr>
              <a:t> </a:t>
            </a:r>
            <a:r>
              <a:rPr sz="1550" spc="90" dirty="0">
                <a:solidFill>
                  <a:srgbClr val="F5F0F0"/>
                </a:solidFill>
                <a:latin typeface="Century Gothic"/>
                <a:cs typeface="Century Gothic"/>
              </a:rPr>
              <a:t>workers</a:t>
            </a:r>
            <a:r>
              <a:rPr sz="1550" spc="140" dirty="0">
                <a:solidFill>
                  <a:srgbClr val="F5F0F0"/>
                </a:solidFill>
                <a:latin typeface="Century Gothic"/>
                <a:cs typeface="Century Gothic"/>
              </a:rPr>
              <a:t> </a:t>
            </a:r>
            <a:r>
              <a:rPr sz="1550" spc="-25" dirty="0">
                <a:solidFill>
                  <a:srgbClr val="F5F0F0"/>
                </a:solidFill>
                <a:latin typeface="Century Gothic"/>
                <a:cs typeface="Century Gothic"/>
              </a:rPr>
              <a:t>can </a:t>
            </a:r>
            <a:r>
              <a:rPr sz="1550" dirty="0">
                <a:solidFill>
                  <a:srgbClr val="F5F0F0"/>
                </a:solidFill>
                <a:latin typeface="Century Gothic"/>
                <a:cs typeface="Century Gothic"/>
              </a:rPr>
              <a:t>speak</a:t>
            </a:r>
            <a:r>
              <a:rPr sz="1550" spc="10" dirty="0">
                <a:solidFill>
                  <a:srgbClr val="F5F0F0"/>
                </a:solidFill>
                <a:latin typeface="Century Gothic"/>
                <a:cs typeface="Century Gothic"/>
              </a:rPr>
              <a:t> </a:t>
            </a:r>
            <a:r>
              <a:rPr sz="1550" spc="50" dirty="0">
                <a:solidFill>
                  <a:srgbClr val="F5F0F0"/>
                </a:solidFill>
                <a:latin typeface="Century Gothic"/>
                <a:cs typeface="Century Gothic"/>
              </a:rPr>
              <a:t>to </a:t>
            </a:r>
            <a:r>
              <a:rPr sz="1550" spc="65" dirty="0">
                <a:solidFill>
                  <a:srgbClr val="F5F0F0"/>
                </a:solidFill>
                <a:latin typeface="Century Gothic"/>
                <a:cs typeface="Century Gothic"/>
              </a:rPr>
              <a:t>how</a:t>
            </a:r>
            <a:r>
              <a:rPr sz="1550" spc="20" dirty="0">
                <a:solidFill>
                  <a:srgbClr val="F5F0F0"/>
                </a:solidFill>
                <a:latin typeface="Century Gothic"/>
                <a:cs typeface="Century Gothic"/>
              </a:rPr>
              <a:t> </a:t>
            </a:r>
            <a:r>
              <a:rPr sz="1550" spc="50" dirty="0">
                <a:solidFill>
                  <a:srgbClr val="F5F0F0"/>
                </a:solidFill>
                <a:latin typeface="Century Gothic"/>
                <a:cs typeface="Century Gothic"/>
              </a:rPr>
              <a:t>they</a:t>
            </a:r>
            <a:r>
              <a:rPr sz="1550" spc="40" dirty="0">
                <a:solidFill>
                  <a:srgbClr val="F5F0F0"/>
                </a:solidFill>
                <a:latin typeface="Century Gothic"/>
                <a:cs typeface="Century Gothic"/>
              </a:rPr>
              <a:t> </a:t>
            </a:r>
            <a:r>
              <a:rPr sz="1550" spc="50" dirty="0">
                <a:solidFill>
                  <a:srgbClr val="F5F0F0"/>
                </a:solidFill>
                <a:latin typeface="Century Gothic"/>
                <a:cs typeface="Century Gothic"/>
              </a:rPr>
              <a:t>get</a:t>
            </a:r>
            <a:r>
              <a:rPr sz="1550" spc="15" dirty="0">
                <a:solidFill>
                  <a:srgbClr val="F5F0F0"/>
                </a:solidFill>
                <a:latin typeface="Century Gothic"/>
                <a:cs typeface="Century Gothic"/>
              </a:rPr>
              <a:t> </a:t>
            </a:r>
            <a:r>
              <a:rPr sz="1550" spc="60" dirty="0">
                <a:solidFill>
                  <a:srgbClr val="F5F0F0"/>
                </a:solidFill>
                <a:latin typeface="Century Gothic"/>
                <a:cs typeface="Century Gothic"/>
              </a:rPr>
              <a:t>that</a:t>
            </a:r>
            <a:r>
              <a:rPr sz="1550" spc="20" dirty="0">
                <a:solidFill>
                  <a:srgbClr val="F5F0F0"/>
                </a:solidFill>
                <a:latin typeface="Century Gothic"/>
                <a:cs typeface="Century Gothic"/>
              </a:rPr>
              <a:t> </a:t>
            </a:r>
            <a:r>
              <a:rPr sz="1550" dirty="0">
                <a:solidFill>
                  <a:srgbClr val="F5F0F0"/>
                </a:solidFill>
                <a:latin typeface="Century Gothic"/>
                <a:cs typeface="Century Gothic"/>
              </a:rPr>
              <a:t>food</a:t>
            </a:r>
            <a:r>
              <a:rPr sz="1550" spc="50" dirty="0">
                <a:solidFill>
                  <a:srgbClr val="F5F0F0"/>
                </a:solidFill>
                <a:latin typeface="Century Gothic"/>
                <a:cs typeface="Century Gothic"/>
              </a:rPr>
              <a:t> to</a:t>
            </a:r>
            <a:r>
              <a:rPr sz="1550" spc="45" dirty="0">
                <a:solidFill>
                  <a:srgbClr val="F5F0F0"/>
                </a:solidFill>
                <a:latin typeface="Century Gothic"/>
                <a:cs typeface="Century Gothic"/>
              </a:rPr>
              <a:t> </a:t>
            </a:r>
            <a:r>
              <a:rPr sz="1550" spc="100" dirty="0">
                <a:solidFill>
                  <a:srgbClr val="F5F0F0"/>
                </a:solidFill>
                <a:latin typeface="Century Gothic"/>
                <a:cs typeface="Century Gothic"/>
              </a:rPr>
              <a:t>our</a:t>
            </a:r>
            <a:r>
              <a:rPr sz="1550" spc="30" dirty="0">
                <a:solidFill>
                  <a:srgbClr val="F5F0F0"/>
                </a:solidFill>
                <a:latin typeface="Century Gothic"/>
                <a:cs typeface="Century Gothic"/>
              </a:rPr>
              <a:t> </a:t>
            </a:r>
            <a:r>
              <a:rPr sz="1550" dirty="0">
                <a:solidFill>
                  <a:srgbClr val="F5F0F0"/>
                </a:solidFill>
                <a:latin typeface="Century Gothic"/>
                <a:cs typeface="Century Gothic"/>
              </a:rPr>
              <a:t>tables,</a:t>
            </a:r>
            <a:r>
              <a:rPr sz="1550" spc="25" dirty="0">
                <a:solidFill>
                  <a:srgbClr val="F5F0F0"/>
                </a:solidFill>
                <a:latin typeface="Century Gothic"/>
                <a:cs typeface="Century Gothic"/>
              </a:rPr>
              <a:t> </a:t>
            </a:r>
            <a:r>
              <a:rPr sz="1550" dirty="0">
                <a:solidFill>
                  <a:srgbClr val="F5F0F0"/>
                </a:solidFill>
                <a:latin typeface="Century Gothic"/>
                <a:cs typeface="Century Gothic"/>
              </a:rPr>
              <a:t>and</a:t>
            </a:r>
            <a:r>
              <a:rPr sz="1550" spc="45" dirty="0">
                <a:solidFill>
                  <a:srgbClr val="F5F0F0"/>
                </a:solidFill>
                <a:latin typeface="Century Gothic"/>
                <a:cs typeface="Century Gothic"/>
              </a:rPr>
              <a:t> </a:t>
            </a:r>
            <a:r>
              <a:rPr sz="1550" spc="70" dirty="0">
                <a:solidFill>
                  <a:srgbClr val="F5F0F0"/>
                </a:solidFill>
                <a:latin typeface="Century Gothic"/>
                <a:cs typeface="Century Gothic"/>
              </a:rPr>
              <a:t>families</a:t>
            </a:r>
            <a:r>
              <a:rPr sz="1550" spc="125" dirty="0">
                <a:solidFill>
                  <a:srgbClr val="F5F0F0"/>
                </a:solidFill>
                <a:latin typeface="Century Gothic"/>
                <a:cs typeface="Century Gothic"/>
              </a:rPr>
              <a:t> </a:t>
            </a:r>
            <a:r>
              <a:rPr sz="1550" spc="-35" dirty="0">
                <a:solidFill>
                  <a:srgbClr val="F5F0F0"/>
                </a:solidFill>
                <a:latin typeface="Century Gothic"/>
                <a:cs typeface="Century Gothic"/>
              </a:rPr>
              <a:t>can</a:t>
            </a:r>
            <a:r>
              <a:rPr sz="1550" spc="50" dirty="0">
                <a:solidFill>
                  <a:srgbClr val="F5F0F0"/>
                </a:solidFill>
                <a:latin typeface="Century Gothic"/>
                <a:cs typeface="Century Gothic"/>
              </a:rPr>
              <a:t> </a:t>
            </a:r>
            <a:r>
              <a:rPr sz="1550" dirty="0">
                <a:solidFill>
                  <a:srgbClr val="F5F0F0"/>
                </a:solidFill>
                <a:latin typeface="Century Gothic"/>
                <a:cs typeface="Century Gothic"/>
              </a:rPr>
              <a:t>reflect</a:t>
            </a:r>
            <a:r>
              <a:rPr sz="1550" spc="100" dirty="0">
                <a:solidFill>
                  <a:srgbClr val="F5F0F0"/>
                </a:solidFill>
                <a:latin typeface="Century Gothic"/>
                <a:cs typeface="Century Gothic"/>
              </a:rPr>
              <a:t> </a:t>
            </a:r>
            <a:r>
              <a:rPr sz="1550" dirty="0">
                <a:solidFill>
                  <a:srgbClr val="F5F0F0"/>
                </a:solidFill>
                <a:latin typeface="Century Gothic"/>
                <a:cs typeface="Century Gothic"/>
              </a:rPr>
              <a:t>on</a:t>
            </a:r>
            <a:r>
              <a:rPr sz="1550" spc="45" dirty="0">
                <a:solidFill>
                  <a:srgbClr val="F5F0F0"/>
                </a:solidFill>
                <a:latin typeface="Century Gothic"/>
                <a:cs typeface="Century Gothic"/>
              </a:rPr>
              <a:t> </a:t>
            </a:r>
            <a:r>
              <a:rPr sz="1550" spc="55" dirty="0">
                <a:solidFill>
                  <a:srgbClr val="F5F0F0"/>
                </a:solidFill>
                <a:latin typeface="Century Gothic"/>
                <a:cs typeface="Century Gothic"/>
              </a:rPr>
              <a:t>the</a:t>
            </a:r>
            <a:r>
              <a:rPr sz="1550" spc="90" dirty="0">
                <a:solidFill>
                  <a:srgbClr val="F5F0F0"/>
                </a:solidFill>
                <a:latin typeface="Century Gothic"/>
                <a:cs typeface="Century Gothic"/>
              </a:rPr>
              <a:t> </a:t>
            </a:r>
            <a:r>
              <a:rPr sz="1550" dirty="0">
                <a:solidFill>
                  <a:srgbClr val="F5F0F0"/>
                </a:solidFill>
                <a:latin typeface="Century Gothic"/>
                <a:cs typeface="Century Gothic"/>
              </a:rPr>
              <a:t>choices</a:t>
            </a:r>
            <a:r>
              <a:rPr sz="1550" spc="40" dirty="0">
                <a:solidFill>
                  <a:srgbClr val="F5F0F0"/>
                </a:solidFill>
                <a:latin typeface="Century Gothic"/>
                <a:cs typeface="Century Gothic"/>
              </a:rPr>
              <a:t> </a:t>
            </a:r>
            <a:r>
              <a:rPr sz="1550" spc="30" dirty="0">
                <a:solidFill>
                  <a:srgbClr val="F5F0F0"/>
                </a:solidFill>
                <a:latin typeface="Century Gothic"/>
                <a:cs typeface="Century Gothic"/>
              </a:rPr>
              <a:t>they </a:t>
            </a:r>
            <a:r>
              <a:rPr sz="1550" spc="55" dirty="0">
                <a:solidFill>
                  <a:srgbClr val="F5F0F0"/>
                </a:solidFill>
                <a:latin typeface="Century Gothic"/>
                <a:cs typeface="Century Gothic"/>
              </a:rPr>
              <a:t>make</a:t>
            </a:r>
            <a:r>
              <a:rPr sz="1550" spc="145" dirty="0">
                <a:solidFill>
                  <a:srgbClr val="F5F0F0"/>
                </a:solidFill>
                <a:latin typeface="Century Gothic"/>
                <a:cs typeface="Century Gothic"/>
              </a:rPr>
              <a:t> </a:t>
            </a:r>
            <a:r>
              <a:rPr sz="1550" dirty="0">
                <a:solidFill>
                  <a:srgbClr val="F5F0F0"/>
                </a:solidFill>
                <a:latin typeface="Century Gothic"/>
                <a:cs typeface="Century Gothic"/>
              </a:rPr>
              <a:t>to</a:t>
            </a:r>
            <a:r>
              <a:rPr sz="1550" spc="110" dirty="0">
                <a:solidFill>
                  <a:srgbClr val="F5F0F0"/>
                </a:solidFill>
                <a:latin typeface="Century Gothic"/>
                <a:cs typeface="Century Gothic"/>
              </a:rPr>
              <a:t> </a:t>
            </a:r>
            <a:r>
              <a:rPr sz="1550" spc="85" dirty="0">
                <a:solidFill>
                  <a:srgbClr val="F5F0F0"/>
                </a:solidFill>
                <a:latin typeface="Century Gothic"/>
                <a:cs typeface="Century Gothic"/>
              </a:rPr>
              <a:t>support</a:t>
            </a:r>
            <a:r>
              <a:rPr sz="1550" spc="70" dirty="0">
                <a:solidFill>
                  <a:srgbClr val="F5F0F0"/>
                </a:solidFill>
                <a:latin typeface="Century Gothic"/>
                <a:cs typeface="Century Gothic"/>
              </a:rPr>
              <a:t> </a:t>
            </a:r>
            <a:r>
              <a:rPr sz="1550" dirty="0">
                <a:solidFill>
                  <a:srgbClr val="F5F0F0"/>
                </a:solidFill>
                <a:latin typeface="Century Gothic"/>
                <a:cs typeface="Century Gothic"/>
              </a:rPr>
              <a:t>Canadian</a:t>
            </a:r>
            <a:r>
              <a:rPr sz="1550" spc="190" dirty="0">
                <a:solidFill>
                  <a:srgbClr val="F5F0F0"/>
                </a:solidFill>
                <a:latin typeface="Century Gothic"/>
                <a:cs typeface="Century Gothic"/>
              </a:rPr>
              <a:t> </a:t>
            </a:r>
            <a:r>
              <a:rPr sz="1550" dirty="0">
                <a:solidFill>
                  <a:srgbClr val="F5F0F0"/>
                </a:solidFill>
                <a:latin typeface="Century Gothic"/>
                <a:cs typeface="Century Gothic"/>
              </a:rPr>
              <a:t>products.</a:t>
            </a:r>
            <a:r>
              <a:rPr sz="1550" spc="80" dirty="0">
                <a:solidFill>
                  <a:srgbClr val="F5F0F0"/>
                </a:solidFill>
                <a:latin typeface="Century Gothic"/>
                <a:cs typeface="Century Gothic"/>
              </a:rPr>
              <a:t> </a:t>
            </a:r>
            <a:r>
              <a:rPr sz="1550" dirty="0">
                <a:solidFill>
                  <a:srgbClr val="F5F0F0"/>
                </a:solidFill>
                <a:latin typeface="Century Gothic"/>
                <a:cs typeface="Century Gothic"/>
              </a:rPr>
              <a:t>We’ll</a:t>
            </a:r>
            <a:r>
              <a:rPr sz="1550" spc="65" dirty="0">
                <a:solidFill>
                  <a:srgbClr val="F5F0F0"/>
                </a:solidFill>
                <a:latin typeface="Century Gothic"/>
                <a:cs typeface="Century Gothic"/>
              </a:rPr>
              <a:t> </a:t>
            </a:r>
            <a:r>
              <a:rPr sz="1550" dirty="0">
                <a:solidFill>
                  <a:srgbClr val="F5F0F0"/>
                </a:solidFill>
                <a:latin typeface="Century Gothic"/>
                <a:cs typeface="Century Gothic"/>
              </a:rPr>
              <a:t>also</a:t>
            </a:r>
            <a:r>
              <a:rPr sz="1550" spc="105" dirty="0">
                <a:solidFill>
                  <a:srgbClr val="F5F0F0"/>
                </a:solidFill>
                <a:latin typeface="Century Gothic"/>
                <a:cs typeface="Century Gothic"/>
              </a:rPr>
              <a:t> </a:t>
            </a:r>
            <a:r>
              <a:rPr sz="1550" dirty="0">
                <a:solidFill>
                  <a:srgbClr val="F5F0F0"/>
                </a:solidFill>
                <a:latin typeface="Century Gothic"/>
                <a:cs typeface="Century Gothic"/>
              </a:rPr>
              <a:t>showcase</a:t>
            </a:r>
            <a:r>
              <a:rPr sz="1550" spc="145" dirty="0">
                <a:solidFill>
                  <a:srgbClr val="F5F0F0"/>
                </a:solidFill>
                <a:latin typeface="Century Gothic"/>
                <a:cs typeface="Century Gothic"/>
              </a:rPr>
              <a:t> </a:t>
            </a:r>
            <a:r>
              <a:rPr sz="1550" spc="55" dirty="0">
                <a:solidFill>
                  <a:srgbClr val="F5F0F0"/>
                </a:solidFill>
                <a:latin typeface="Century Gothic"/>
                <a:cs typeface="Century Gothic"/>
              </a:rPr>
              <a:t>the</a:t>
            </a:r>
            <a:r>
              <a:rPr sz="1550" spc="60" dirty="0">
                <a:solidFill>
                  <a:srgbClr val="F5F0F0"/>
                </a:solidFill>
                <a:latin typeface="Century Gothic"/>
                <a:cs typeface="Century Gothic"/>
              </a:rPr>
              <a:t> </a:t>
            </a:r>
            <a:r>
              <a:rPr sz="1550" spc="100" dirty="0">
                <a:solidFill>
                  <a:srgbClr val="F5F0F0"/>
                </a:solidFill>
                <a:latin typeface="Century Gothic"/>
                <a:cs typeface="Century Gothic"/>
              </a:rPr>
              <a:t>stories</a:t>
            </a:r>
            <a:r>
              <a:rPr sz="1550" spc="95" dirty="0">
                <a:solidFill>
                  <a:srgbClr val="F5F0F0"/>
                </a:solidFill>
                <a:latin typeface="Century Gothic"/>
                <a:cs typeface="Century Gothic"/>
              </a:rPr>
              <a:t> </a:t>
            </a:r>
            <a:r>
              <a:rPr sz="1550" spc="50" dirty="0">
                <a:solidFill>
                  <a:srgbClr val="F5F0F0"/>
                </a:solidFill>
                <a:latin typeface="Century Gothic"/>
                <a:cs typeface="Century Gothic"/>
              </a:rPr>
              <a:t>behind</a:t>
            </a:r>
            <a:r>
              <a:rPr sz="1550" spc="105" dirty="0">
                <a:solidFill>
                  <a:srgbClr val="F5F0F0"/>
                </a:solidFill>
                <a:latin typeface="Century Gothic"/>
                <a:cs typeface="Century Gothic"/>
              </a:rPr>
              <a:t> </a:t>
            </a:r>
            <a:r>
              <a:rPr sz="1550" dirty="0">
                <a:solidFill>
                  <a:srgbClr val="F5F0F0"/>
                </a:solidFill>
                <a:latin typeface="Century Gothic"/>
                <a:cs typeface="Century Gothic"/>
              </a:rPr>
              <a:t>classic</a:t>
            </a:r>
            <a:r>
              <a:rPr sz="1550" spc="135" dirty="0">
                <a:solidFill>
                  <a:srgbClr val="F5F0F0"/>
                </a:solidFill>
                <a:latin typeface="Century Gothic"/>
                <a:cs typeface="Century Gothic"/>
              </a:rPr>
              <a:t> </a:t>
            </a:r>
            <a:r>
              <a:rPr sz="1550" spc="-10" dirty="0">
                <a:solidFill>
                  <a:srgbClr val="F5F0F0"/>
                </a:solidFill>
                <a:latin typeface="Century Gothic"/>
                <a:cs typeface="Century Gothic"/>
              </a:rPr>
              <a:t>Canadian </a:t>
            </a:r>
            <a:r>
              <a:rPr sz="1550" spc="90" dirty="0">
                <a:solidFill>
                  <a:srgbClr val="F5F0F0"/>
                </a:solidFill>
                <a:latin typeface="Century Gothic"/>
                <a:cs typeface="Century Gothic"/>
              </a:rPr>
              <a:t>dishes</a:t>
            </a:r>
            <a:r>
              <a:rPr sz="1550" spc="25" dirty="0">
                <a:solidFill>
                  <a:srgbClr val="F5F0F0"/>
                </a:solidFill>
                <a:latin typeface="Century Gothic"/>
                <a:cs typeface="Century Gothic"/>
              </a:rPr>
              <a:t> </a:t>
            </a:r>
            <a:r>
              <a:rPr sz="1550" spc="85" dirty="0">
                <a:solidFill>
                  <a:srgbClr val="F5F0F0"/>
                </a:solidFill>
                <a:latin typeface="Century Gothic"/>
                <a:cs typeface="Century Gothic"/>
              </a:rPr>
              <a:t>-</a:t>
            </a:r>
            <a:r>
              <a:rPr sz="1550" spc="15" dirty="0">
                <a:solidFill>
                  <a:srgbClr val="F5F0F0"/>
                </a:solidFill>
                <a:latin typeface="Century Gothic"/>
                <a:cs typeface="Century Gothic"/>
              </a:rPr>
              <a:t> </a:t>
            </a:r>
            <a:r>
              <a:rPr sz="1550" spc="55" dirty="0">
                <a:solidFill>
                  <a:srgbClr val="F5F0F0"/>
                </a:solidFill>
                <a:latin typeface="Century Gothic"/>
                <a:cs typeface="Century Gothic"/>
              </a:rPr>
              <a:t>the</a:t>
            </a:r>
            <a:r>
              <a:rPr sz="1550" spc="45" dirty="0">
                <a:solidFill>
                  <a:srgbClr val="F5F0F0"/>
                </a:solidFill>
                <a:latin typeface="Century Gothic"/>
                <a:cs typeface="Century Gothic"/>
              </a:rPr>
              <a:t> </a:t>
            </a:r>
            <a:r>
              <a:rPr sz="1550" spc="65" dirty="0">
                <a:solidFill>
                  <a:srgbClr val="F5F0F0"/>
                </a:solidFill>
                <a:latin typeface="Century Gothic"/>
                <a:cs typeface="Century Gothic"/>
              </a:rPr>
              <a:t>journey</a:t>
            </a:r>
            <a:r>
              <a:rPr sz="1550" dirty="0">
                <a:solidFill>
                  <a:srgbClr val="F5F0F0"/>
                </a:solidFill>
                <a:latin typeface="Century Gothic"/>
                <a:cs typeface="Century Gothic"/>
              </a:rPr>
              <a:t> and</a:t>
            </a:r>
            <a:r>
              <a:rPr sz="1550" spc="85" dirty="0">
                <a:solidFill>
                  <a:srgbClr val="F5F0F0"/>
                </a:solidFill>
                <a:latin typeface="Century Gothic"/>
                <a:cs typeface="Century Gothic"/>
              </a:rPr>
              <a:t> </a:t>
            </a:r>
            <a:r>
              <a:rPr sz="1550" spc="95" dirty="0">
                <a:solidFill>
                  <a:srgbClr val="F5F0F0"/>
                </a:solidFill>
                <a:latin typeface="Century Gothic"/>
                <a:cs typeface="Century Gothic"/>
              </a:rPr>
              <a:t>origins</a:t>
            </a:r>
            <a:r>
              <a:rPr sz="1550" spc="5" dirty="0">
                <a:solidFill>
                  <a:srgbClr val="F5F0F0"/>
                </a:solidFill>
                <a:latin typeface="Century Gothic"/>
                <a:cs typeface="Century Gothic"/>
              </a:rPr>
              <a:t> </a:t>
            </a:r>
            <a:r>
              <a:rPr sz="1550" dirty="0">
                <a:solidFill>
                  <a:srgbClr val="F5F0F0"/>
                </a:solidFill>
                <a:latin typeface="Century Gothic"/>
                <a:cs typeface="Century Gothic"/>
              </a:rPr>
              <a:t>of</a:t>
            </a:r>
            <a:r>
              <a:rPr sz="1550" spc="15" dirty="0">
                <a:solidFill>
                  <a:srgbClr val="F5F0F0"/>
                </a:solidFill>
                <a:latin typeface="Century Gothic"/>
                <a:cs typeface="Century Gothic"/>
              </a:rPr>
              <a:t> </a:t>
            </a:r>
            <a:r>
              <a:rPr sz="1550" spc="55" dirty="0">
                <a:solidFill>
                  <a:srgbClr val="F5F0F0"/>
                </a:solidFill>
                <a:latin typeface="Century Gothic"/>
                <a:cs typeface="Century Gothic"/>
              </a:rPr>
              <a:t>the</a:t>
            </a:r>
            <a:r>
              <a:rPr sz="1550" spc="45" dirty="0">
                <a:solidFill>
                  <a:srgbClr val="F5F0F0"/>
                </a:solidFill>
                <a:latin typeface="Century Gothic"/>
                <a:cs typeface="Century Gothic"/>
              </a:rPr>
              <a:t> </a:t>
            </a:r>
            <a:r>
              <a:rPr sz="1550" spc="75" dirty="0">
                <a:solidFill>
                  <a:srgbClr val="F5F0F0"/>
                </a:solidFill>
                <a:latin typeface="Century Gothic"/>
                <a:cs typeface="Century Gothic"/>
              </a:rPr>
              <a:t>ingredients</a:t>
            </a:r>
            <a:r>
              <a:rPr sz="1550" spc="5" dirty="0">
                <a:solidFill>
                  <a:srgbClr val="F5F0F0"/>
                </a:solidFill>
                <a:latin typeface="Century Gothic"/>
                <a:cs typeface="Century Gothic"/>
              </a:rPr>
              <a:t> </a:t>
            </a:r>
            <a:r>
              <a:rPr sz="1550" spc="60" dirty="0">
                <a:solidFill>
                  <a:srgbClr val="F5F0F0"/>
                </a:solidFill>
                <a:latin typeface="Century Gothic"/>
                <a:cs typeface="Century Gothic"/>
              </a:rPr>
              <a:t>that</a:t>
            </a:r>
            <a:r>
              <a:rPr sz="1550" spc="65" dirty="0">
                <a:solidFill>
                  <a:srgbClr val="F5F0F0"/>
                </a:solidFill>
                <a:latin typeface="Century Gothic"/>
                <a:cs typeface="Century Gothic"/>
              </a:rPr>
              <a:t> </a:t>
            </a:r>
            <a:r>
              <a:rPr sz="1550" spc="90" dirty="0">
                <a:solidFill>
                  <a:srgbClr val="F5F0F0"/>
                </a:solidFill>
                <a:latin typeface="Century Gothic"/>
                <a:cs typeface="Century Gothic"/>
              </a:rPr>
              <a:t>bring</a:t>
            </a:r>
            <a:r>
              <a:rPr sz="1550" spc="-5" dirty="0">
                <a:solidFill>
                  <a:srgbClr val="F5F0F0"/>
                </a:solidFill>
                <a:latin typeface="Century Gothic"/>
                <a:cs typeface="Century Gothic"/>
              </a:rPr>
              <a:t> </a:t>
            </a:r>
            <a:r>
              <a:rPr sz="1550" spc="70" dirty="0">
                <a:solidFill>
                  <a:srgbClr val="F5F0F0"/>
                </a:solidFill>
                <a:latin typeface="Century Gothic"/>
                <a:cs typeface="Century Gothic"/>
              </a:rPr>
              <a:t>these</a:t>
            </a:r>
            <a:r>
              <a:rPr sz="1550" spc="-25" dirty="0">
                <a:solidFill>
                  <a:srgbClr val="F5F0F0"/>
                </a:solidFill>
                <a:latin typeface="Century Gothic"/>
                <a:cs typeface="Century Gothic"/>
              </a:rPr>
              <a:t> </a:t>
            </a:r>
            <a:r>
              <a:rPr sz="1550" spc="70" dirty="0">
                <a:solidFill>
                  <a:srgbClr val="F5F0F0"/>
                </a:solidFill>
                <a:latin typeface="Century Gothic"/>
                <a:cs typeface="Century Gothic"/>
              </a:rPr>
              <a:t>meals</a:t>
            </a:r>
            <a:r>
              <a:rPr sz="1550" spc="5" dirty="0">
                <a:solidFill>
                  <a:srgbClr val="F5F0F0"/>
                </a:solidFill>
                <a:latin typeface="Century Gothic"/>
                <a:cs typeface="Century Gothic"/>
              </a:rPr>
              <a:t> </a:t>
            </a:r>
            <a:r>
              <a:rPr sz="1550" spc="50" dirty="0">
                <a:solidFill>
                  <a:srgbClr val="F5F0F0"/>
                </a:solidFill>
                <a:latin typeface="Century Gothic"/>
                <a:cs typeface="Century Gothic"/>
              </a:rPr>
              <a:t>to</a:t>
            </a:r>
            <a:r>
              <a:rPr sz="1550" spc="10" dirty="0">
                <a:solidFill>
                  <a:srgbClr val="F5F0F0"/>
                </a:solidFill>
                <a:latin typeface="Century Gothic"/>
                <a:cs typeface="Century Gothic"/>
              </a:rPr>
              <a:t> </a:t>
            </a:r>
            <a:r>
              <a:rPr sz="1550" spc="-10" dirty="0">
                <a:solidFill>
                  <a:srgbClr val="F5F0F0"/>
                </a:solidFill>
                <a:latin typeface="Century Gothic"/>
                <a:cs typeface="Century Gothic"/>
              </a:rPr>
              <a:t>life.</a:t>
            </a:r>
            <a:endParaRPr sz="1550" dirty="0">
              <a:latin typeface="Century Gothic"/>
              <a:cs typeface="Century Gothic"/>
            </a:endParaRPr>
          </a:p>
          <a:p>
            <a:pPr>
              <a:lnSpc>
                <a:spcPct val="100000"/>
              </a:lnSpc>
              <a:spcBef>
                <a:spcPts val="10"/>
              </a:spcBef>
            </a:pPr>
            <a:endParaRPr sz="1550" dirty="0">
              <a:latin typeface="Century Gothic"/>
              <a:cs typeface="Century Gothic"/>
            </a:endParaRPr>
          </a:p>
          <a:p>
            <a:pPr marL="12700" marR="239395">
              <a:lnSpc>
                <a:spcPct val="103000"/>
              </a:lnSpc>
            </a:pPr>
            <a:r>
              <a:rPr sz="1550" spc="120" dirty="0">
                <a:solidFill>
                  <a:srgbClr val="F5F0F0"/>
                </a:solidFill>
                <a:latin typeface="Century Gothic"/>
                <a:cs typeface="Century Gothic"/>
              </a:rPr>
              <a:t>Through</a:t>
            </a:r>
            <a:r>
              <a:rPr sz="1550" spc="25" dirty="0">
                <a:solidFill>
                  <a:srgbClr val="F5F0F0"/>
                </a:solidFill>
                <a:latin typeface="Century Gothic"/>
                <a:cs typeface="Century Gothic"/>
              </a:rPr>
              <a:t> </a:t>
            </a:r>
            <a:r>
              <a:rPr sz="1550" spc="110" dirty="0">
                <a:solidFill>
                  <a:srgbClr val="F5F0F0"/>
                </a:solidFill>
                <a:latin typeface="Century Gothic"/>
                <a:cs typeface="Century Gothic"/>
              </a:rPr>
              <a:t>short-</a:t>
            </a:r>
            <a:r>
              <a:rPr sz="1550" spc="100" dirty="0">
                <a:solidFill>
                  <a:srgbClr val="F5F0F0"/>
                </a:solidFill>
                <a:latin typeface="Century Gothic"/>
                <a:cs typeface="Century Gothic"/>
              </a:rPr>
              <a:t>form</a:t>
            </a:r>
            <a:r>
              <a:rPr sz="1550" spc="25" dirty="0">
                <a:solidFill>
                  <a:srgbClr val="F5F0F0"/>
                </a:solidFill>
                <a:latin typeface="Century Gothic"/>
                <a:cs typeface="Century Gothic"/>
              </a:rPr>
              <a:t> </a:t>
            </a:r>
            <a:r>
              <a:rPr sz="1550" dirty="0">
                <a:solidFill>
                  <a:srgbClr val="F5F0F0"/>
                </a:solidFill>
                <a:latin typeface="Century Gothic"/>
                <a:cs typeface="Century Gothic"/>
              </a:rPr>
              <a:t>videos</a:t>
            </a:r>
            <a:r>
              <a:rPr sz="1550" spc="20" dirty="0">
                <a:solidFill>
                  <a:srgbClr val="F5F0F0"/>
                </a:solidFill>
                <a:latin typeface="Century Gothic"/>
                <a:cs typeface="Century Gothic"/>
              </a:rPr>
              <a:t> </a:t>
            </a:r>
            <a:r>
              <a:rPr sz="1550" dirty="0">
                <a:solidFill>
                  <a:srgbClr val="F5F0F0"/>
                </a:solidFill>
                <a:latin typeface="Century Gothic"/>
                <a:cs typeface="Century Gothic"/>
              </a:rPr>
              <a:t>and</a:t>
            </a:r>
            <a:r>
              <a:rPr sz="1550" spc="30" dirty="0">
                <a:solidFill>
                  <a:srgbClr val="F5F0F0"/>
                </a:solidFill>
                <a:latin typeface="Century Gothic"/>
                <a:cs typeface="Century Gothic"/>
              </a:rPr>
              <a:t> </a:t>
            </a:r>
            <a:r>
              <a:rPr sz="1550" spc="105" dirty="0">
                <a:solidFill>
                  <a:srgbClr val="F5F0F0"/>
                </a:solidFill>
                <a:latin typeface="Century Gothic"/>
                <a:cs typeface="Century Gothic"/>
              </a:rPr>
              <a:t>inspiring</a:t>
            </a:r>
            <a:r>
              <a:rPr sz="1550" spc="90" dirty="0">
                <a:solidFill>
                  <a:srgbClr val="F5F0F0"/>
                </a:solidFill>
                <a:latin typeface="Century Gothic"/>
                <a:cs typeface="Century Gothic"/>
              </a:rPr>
              <a:t> </a:t>
            </a:r>
            <a:r>
              <a:rPr sz="1550" spc="45" dirty="0">
                <a:solidFill>
                  <a:srgbClr val="F5F0F0"/>
                </a:solidFill>
                <a:latin typeface="Century Gothic"/>
                <a:cs typeface="Century Gothic"/>
              </a:rPr>
              <a:t>images,</a:t>
            </a:r>
            <a:r>
              <a:rPr sz="1550" spc="5" dirty="0">
                <a:solidFill>
                  <a:srgbClr val="F5F0F0"/>
                </a:solidFill>
                <a:latin typeface="Century Gothic"/>
                <a:cs typeface="Century Gothic"/>
              </a:rPr>
              <a:t> </a:t>
            </a:r>
            <a:r>
              <a:rPr sz="1550" dirty="0">
                <a:solidFill>
                  <a:srgbClr val="F5F0F0"/>
                </a:solidFill>
                <a:latin typeface="Century Gothic"/>
                <a:cs typeface="Century Gothic"/>
              </a:rPr>
              <a:t>we</a:t>
            </a:r>
            <a:r>
              <a:rPr sz="1550" spc="-10" dirty="0">
                <a:solidFill>
                  <a:srgbClr val="F5F0F0"/>
                </a:solidFill>
                <a:latin typeface="Century Gothic"/>
                <a:cs typeface="Century Gothic"/>
              </a:rPr>
              <a:t> </a:t>
            </a:r>
            <a:r>
              <a:rPr sz="1550" spc="105" dirty="0">
                <a:solidFill>
                  <a:srgbClr val="F5F0F0"/>
                </a:solidFill>
                <a:latin typeface="Century Gothic"/>
                <a:cs typeface="Century Gothic"/>
              </a:rPr>
              <a:t>will</a:t>
            </a:r>
            <a:r>
              <a:rPr sz="1550" spc="70" dirty="0">
                <a:solidFill>
                  <a:srgbClr val="F5F0F0"/>
                </a:solidFill>
                <a:latin typeface="Century Gothic"/>
                <a:cs typeface="Century Gothic"/>
              </a:rPr>
              <a:t> </a:t>
            </a:r>
            <a:r>
              <a:rPr sz="1550" dirty="0">
                <a:solidFill>
                  <a:srgbClr val="F5F0F0"/>
                </a:solidFill>
                <a:latin typeface="Century Gothic"/>
                <a:cs typeface="Century Gothic"/>
              </a:rPr>
              <a:t>create</a:t>
            </a:r>
            <a:r>
              <a:rPr sz="1550" spc="70" dirty="0">
                <a:solidFill>
                  <a:srgbClr val="F5F0F0"/>
                </a:solidFill>
                <a:latin typeface="Century Gothic"/>
                <a:cs typeface="Century Gothic"/>
              </a:rPr>
              <a:t> </a:t>
            </a:r>
            <a:r>
              <a:rPr sz="1550" spc="45" dirty="0">
                <a:solidFill>
                  <a:srgbClr val="F5F0F0"/>
                </a:solidFill>
                <a:latin typeface="Century Gothic"/>
                <a:cs typeface="Century Gothic"/>
              </a:rPr>
              <a:t>content</a:t>
            </a:r>
            <a:r>
              <a:rPr sz="1550" spc="5" dirty="0">
                <a:solidFill>
                  <a:srgbClr val="F5F0F0"/>
                </a:solidFill>
                <a:latin typeface="Century Gothic"/>
                <a:cs typeface="Century Gothic"/>
              </a:rPr>
              <a:t> </a:t>
            </a:r>
            <a:r>
              <a:rPr sz="1550" spc="60" dirty="0">
                <a:solidFill>
                  <a:srgbClr val="F5F0F0"/>
                </a:solidFill>
                <a:latin typeface="Century Gothic"/>
                <a:cs typeface="Century Gothic"/>
              </a:rPr>
              <a:t>that</a:t>
            </a:r>
            <a:r>
              <a:rPr sz="1550" dirty="0">
                <a:solidFill>
                  <a:srgbClr val="F5F0F0"/>
                </a:solidFill>
                <a:latin typeface="Century Gothic"/>
                <a:cs typeface="Century Gothic"/>
              </a:rPr>
              <a:t> </a:t>
            </a:r>
            <a:r>
              <a:rPr sz="1550" spc="145" dirty="0">
                <a:solidFill>
                  <a:srgbClr val="F5F0F0"/>
                </a:solidFill>
                <a:latin typeface="Century Gothic"/>
                <a:cs typeface="Century Gothic"/>
              </a:rPr>
              <a:t>is</a:t>
            </a:r>
            <a:r>
              <a:rPr sz="1550" spc="20" dirty="0">
                <a:solidFill>
                  <a:srgbClr val="F5F0F0"/>
                </a:solidFill>
                <a:latin typeface="Century Gothic"/>
                <a:cs typeface="Century Gothic"/>
              </a:rPr>
              <a:t> </a:t>
            </a:r>
            <a:r>
              <a:rPr sz="1550" spc="-10" dirty="0">
                <a:solidFill>
                  <a:srgbClr val="F5F0F0"/>
                </a:solidFill>
                <a:latin typeface="Century Gothic"/>
                <a:cs typeface="Century Gothic"/>
              </a:rPr>
              <a:t>engaging, </a:t>
            </a:r>
            <a:r>
              <a:rPr sz="1550" dirty="0">
                <a:solidFill>
                  <a:srgbClr val="F5F0F0"/>
                </a:solidFill>
                <a:latin typeface="Century Gothic"/>
                <a:cs typeface="Century Gothic"/>
              </a:rPr>
              <a:t>relatable</a:t>
            </a:r>
            <a:r>
              <a:rPr sz="1550" spc="95" dirty="0">
                <a:solidFill>
                  <a:srgbClr val="F5F0F0"/>
                </a:solidFill>
                <a:latin typeface="Century Gothic"/>
                <a:cs typeface="Century Gothic"/>
              </a:rPr>
              <a:t> </a:t>
            </a:r>
            <a:r>
              <a:rPr sz="1550" dirty="0">
                <a:solidFill>
                  <a:srgbClr val="F5F0F0"/>
                </a:solidFill>
                <a:latin typeface="Century Gothic"/>
                <a:cs typeface="Century Gothic"/>
              </a:rPr>
              <a:t>to</a:t>
            </a:r>
            <a:r>
              <a:rPr sz="1550" spc="70" dirty="0">
                <a:solidFill>
                  <a:srgbClr val="F5F0F0"/>
                </a:solidFill>
                <a:latin typeface="Century Gothic"/>
                <a:cs typeface="Century Gothic"/>
              </a:rPr>
              <a:t> </a:t>
            </a:r>
            <a:r>
              <a:rPr sz="1550" dirty="0">
                <a:solidFill>
                  <a:srgbClr val="F5F0F0"/>
                </a:solidFill>
                <a:latin typeface="Century Gothic"/>
                <a:cs typeface="Century Gothic"/>
              </a:rPr>
              <a:t>many,</a:t>
            </a:r>
            <a:r>
              <a:rPr sz="1550" spc="35" dirty="0">
                <a:solidFill>
                  <a:srgbClr val="F5F0F0"/>
                </a:solidFill>
                <a:latin typeface="Century Gothic"/>
                <a:cs typeface="Century Gothic"/>
              </a:rPr>
              <a:t> </a:t>
            </a:r>
            <a:r>
              <a:rPr sz="1550" dirty="0">
                <a:solidFill>
                  <a:srgbClr val="F5F0F0"/>
                </a:solidFill>
                <a:latin typeface="Century Gothic"/>
                <a:cs typeface="Century Gothic"/>
              </a:rPr>
              <a:t>and</a:t>
            </a:r>
            <a:r>
              <a:rPr sz="1550" spc="60" dirty="0">
                <a:solidFill>
                  <a:srgbClr val="F5F0F0"/>
                </a:solidFill>
                <a:latin typeface="Century Gothic"/>
                <a:cs typeface="Century Gothic"/>
              </a:rPr>
              <a:t> </a:t>
            </a:r>
            <a:r>
              <a:rPr sz="1550" dirty="0">
                <a:solidFill>
                  <a:srgbClr val="F5F0F0"/>
                </a:solidFill>
                <a:latin typeface="Century Gothic"/>
                <a:cs typeface="Century Gothic"/>
              </a:rPr>
              <a:t>shareable.</a:t>
            </a:r>
            <a:r>
              <a:rPr sz="1550" spc="35" dirty="0">
                <a:solidFill>
                  <a:srgbClr val="F5F0F0"/>
                </a:solidFill>
                <a:latin typeface="Century Gothic"/>
                <a:cs typeface="Century Gothic"/>
              </a:rPr>
              <a:t> </a:t>
            </a:r>
            <a:r>
              <a:rPr sz="1550" spc="70" dirty="0">
                <a:solidFill>
                  <a:srgbClr val="F5F0F0"/>
                </a:solidFill>
                <a:latin typeface="Century Gothic"/>
                <a:cs typeface="Century Gothic"/>
              </a:rPr>
              <a:t>Ultimately,</a:t>
            </a:r>
            <a:r>
              <a:rPr sz="1550" spc="40" dirty="0">
                <a:solidFill>
                  <a:srgbClr val="F5F0F0"/>
                </a:solidFill>
                <a:latin typeface="Century Gothic"/>
                <a:cs typeface="Century Gothic"/>
              </a:rPr>
              <a:t> </a:t>
            </a:r>
            <a:r>
              <a:rPr sz="1550" dirty="0">
                <a:solidFill>
                  <a:srgbClr val="F5F0F0"/>
                </a:solidFill>
                <a:latin typeface="Century Gothic"/>
                <a:cs typeface="Century Gothic"/>
              </a:rPr>
              <a:t>we</a:t>
            </a:r>
            <a:r>
              <a:rPr sz="1550" spc="20" dirty="0">
                <a:solidFill>
                  <a:srgbClr val="F5F0F0"/>
                </a:solidFill>
                <a:latin typeface="Century Gothic"/>
                <a:cs typeface="Century Gothic"/>
              </a:rPr>
              <a:t> </a:t>
            </a:r>
            <a:r>
              <a:rPr sz="1550" dirty="0">
                <a:solidFill>
                  <a:srgbClr val="F5F0F0"/>
                </a:solidFill>
                <a:latin typeface="Century Gothic"/>
                <a:cs typeface="Century Gothic"/>
              </a:rPr>
              <a:t>are</a:t>
            </a:r>
            <a:r>
              <a:rPr sz="1550" spc="20" dirty="0">
                <a:solidFill>
                  <a:srgbClr val="F5F0F0"/>
                </a:solidFill>
                <a:latin typeface="Century Gothic"/>
                <a:cs typeface="Century Gothic"/>
              </a:rPr>
              <a:t> </a:t>
            </a:r>
            <a:r>
              <a:rPr sz="1550" spc="100" dirty="0">
                <a:solidFill>
                  <a:srgbClr val="F5F0F0"/>
                </a:solidFill>
                <a:latin typeface="Century Gothic"/>
                <a:cs typeface="Century Gothic"/>
              </a:rPr>
              <a:t>reminding</a:t>
            </a:r>
            <a:r>
              <a:rPr sz="1550" spc="40" dirty="0">
                <a:solidFill>
                  <a:srgbClr val="F5F0F0"/>
                </a:solidFill>
                <a:latin typeface="Century Gothic"/>
                <a:cs typeface="Century Gothic"/>
              </a:rPr>
              <a:t> </a:t>
            </a:r>
            <a:r>
              <a:rPr sz="1550" dirty="0">
                <a:solidFill>
                  <a:srgbClr val="F5F0F0"/>
                </a:solidFill>
                <a:latin typeface="Century Gothic"/>
                <a:cs typeface="Century Gothic"/>
              </a:rPr>
              <a:t>people</a:t>
            </a:r>
            <a:r>
              <a:rPr sz="1550" spc="100" dirty="0">
                <a:solidFill>
                  <a:srgbClr val="F5F0F0"/>
                </a:solidFill>
                <a:latin typeface="Century Gothic"/>
                <a:cs typeface="Century Gothic"/>
              </a:rPr>
              <a:t> </a:t>
            </a:r>
            <a:r>
              <a:rPr sz="1550" dirty="0">
                <a:solidFill>
                  <a:srgbClr val="F5F0F0"/>
                </a:solidFill>
                <a:latin typeface="Century Gothic"/>
                <a:cs typeface="Century Gothic"/>
              </a:rPr>
              <a:t>of</a:t>
            </a:r>
            <a:r>
              <a:rPr sz="1550" spc="65" dirty="0">
                <a:solidFill>
                  <a:srgbClr val="F5F0F0"/>
                </a:solidFill>
                <a:latin typeface="Century Gothic"/>
                <a:cs typeface="Century Gothic"/>
              </a:rPr>
              <a:t> </a:t>
            </a:r>
            <a:r>
              <a:rPr sz="1550" spc="55" dirty="0">
                <a:solidFill>
                  <a:srgbClr val="F5F0F0"/>
                </a:solidFill>
                <a:latin typeface="Century Gothic"/>
                <a:cs typeface="Century Gothic"/>
              </a:rPr>
              <a:t>the</a:t>
            </a:r>
            <a:r>
              <a:rPr sz="1550" spc="20" dirty="0">
                <a:solidFill>
                  <a:srgbClr val="F5F0F0"/>
                </a:solidFill>
                <a:latin typeface="Century Gothic"/>
                <a:cs typeface="Century Gothic"/>
              </a:rPr>
              <a:t> </a:t>
            </a:r>
            <a:r>
              <a:rPr sz="1550" spc="110" dirty="0">
                <a:solidFill>
                  <a:srgbClr val="F5F0F0"/>
                </a:solidFill>
                <a:latin typeface="Century Gothic"/>
                <a:cs typeface="Century Gothic"/>
              </a:rPr>
              <a:t>human</a:t>
            </a:r>
            <a:r>
              <a:rPr sz="1550" spc="60" dirty="0">
                <a:solidFill>
                  <a:srgbClr val="F5F0F0"/>
                </a:solidFill>
                <a:latin typeface="Century Gothic"/>
                <a:cs typeface="Century Gothic"/>
              </a:rPr>
              <a:t> </a:t>
            </a:r>
            <a:r>
              <a:rPr sz="1550" spc="-10" dirty="0">
                <a:solidFill>
                  <a:srgbClr val="F5F0F0"/>
                </a:solidFill>
                <a:latin typeface="Century Gothic"/>
                <a:cs typeface="Century Gothic"/>
              </a:rPr>
              <a:t>effort </a:t>
            </a:r>
            <a:r>
              <a:rPr sz="1550" spc="50" dirty="0">
                <a:solidFill>
                  <a:srgbClr val="F5F0F0"/>
                </a:solidFill>
                <a:latin typeface="Century Gothic"/>
                <a:cs typeface="Century Gothic"/>
              </a:rPr>
              <a:t>behind</a:t>
            </a:r>
            <a:r>
              <a:rPr sz="1550" spc="65" dirty="0">
                <a:solidFill>
                  <a:srgbClr val="F5F0F0"/>
                </a:solidFill>
                <a:latin typeface="Century Gothic"/>
                <a:cs typeface="Century Gothic"/>
              </a:rPr>
              <a:t> </a:t>
            </a:r>
            <a:r>
              <a:rPr sz="1550" dirty="0">
                <a:solidFill>
                  <a:srgbClr val="F5F0F0"/>
                </a:solidFill>
                <a:latin typeface="Century Gothic"/>
                <a:cs typeface="Century Gothic"/>
              </a:rPr>
              <a:t>every</a:t>
            </a:r>
            <a:r>
              <a:rPr sz="1550" spc="50" dirty="0">
                <a:solidFill>
                  <a:srgbClr val="F5F0F0"/>
                </a:solidFill>
                <a:latin typeface="Century Gothic"/>
                <a:cs typeface="Century Gothic"/>
              </a:rPr>
              <a:t> </a:t>
            </a:r>
            <a:r>
              <a:rPr sz="1550" spc="-10" dirty="0">
                <a:solidFill>
                  <a:srgbClr val="F5F0F0"/>
                </a:solidFill>
                <a:latin typeface="Century Gothic"/>
                <a:cs typeface="Century Gothic"/>
              </a:rPr>
              <a:t>meal.</a:t>
            </a:r>
            <a:endParaRPr sz="1550" dirty="0">
              <a:latin typeface="Century Gothic"/>
              <a:cs typeface="Century Gothic"/>
            </a:endParaRPr>
          </a:p>
        </p:txBody>
      </p:sp>
    </p:spTree>
    <p:extLst>
      <p:ext uri="{BB962C8B-B14F-4D97-AF65-F5344CB8AC3E}">
        <p14:creationId xmlns:p14="http://schemas.microsoft.com/office/powerpoint/2010/main" val="3147522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920EE2-ECB1-A8C6-EAB2-09C0B57EE389}"/>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27143D5-83E6-0D22-0CAF-B511BDE13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hidden="1">
            <a:extLst>
              <a:ext uri="{FF2B5EF4-FFF2-40B4-BE49-F238E27FC236}">
                <a16:creationId xmlns:a16="http://schemas.microsoft.com/office/drawing/2014/main" id="{6038602C-C8C8-9FA7-E7A2-F44125F0E6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30" name="Rectangle 29">
              <a:extLst>
                <a:ext uri="{FF2B5EF4-FFF2-40B4-BE49-F238E27FC236}">
                  <a16:creationId xmlns:a16="http://schemas.microsoft.com/office/drawing/2014/main" id="{C24BB72D-7F03-5E34-3179-1405F608E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2" charset="0"/>
              </a:endParaRPr>
            </a:p>
          </p:txBody>
        </p:sp>
        <p:sp>
          <p:nvSpPr>
            <p:cNvPr id="31" name="Rectangle 30">
              <a:extLst>
                <a:ext uri="{FF2B5EF4-FFF2-40B4-BE49-F238E27FC236}">
                  <a16:creationId xmlns:a16="http://schemas.microsoft.com/office/drawing/2014/main" id="{5AACB117-0FCE-A60F-2E79-9DCD72F7A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2" charset="0"/>
              </a:endParaRPr>
            </a:p>
          </p:txBody>
        </p:sp>
        <p:sp>
          <p:nvSpPr>
            <p:cNvPr id="32" name="Rectangle 31">
              <a:extLst>
                <a:ext uri="{FF2B5EF4-FFF2-40B4-BE49-F238E27FC236}">
                  <a16:creationId xmlns:a16="http://schemas.microsoft.com/office/drawing/2014/main" id="{C607A02E-E4B2-F920-B9AF-5B6B0B799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2" charset="0"/>
              </a:endParaRPr>
            </a:p>
          </p:txBody>
        </p:sp>
      </p:grpSp>
      <p:pic>
        <p:nvPicPr>
          <p:cNvPr id="3" name="Picture 2">
            <a:extLst>
              <a:ext uri="{FF2B5EF4-FFF2-40B4-BE49-F238E27FC236}">
                <a16:creationId xmlns:a16="http://schemas.microsoft.com/office/drawing/2014/main" id="{ECB113E5-2DCA-00EB-DFDD-FF39180CA827}"/>
              </a:ext>
            </a:extLst>
          </p:cNvPr>
          <p:cNvPicPr>
            <a:picLocks noChangeAspect="1"/>
          </p:cNvPicPr>
          <p:nvPr/>
        </p:nvPicPr>
        <p:blipFill>
          <a:blip r:embed="rId3"/>
          <a:stretch>
            <a:fillRect/>
          </a:stretch>
        </p:blipFill>
        <p:spPr>
          <a:xfrm>
            <a:off x="870427" y="2035941"/>
            <a:ext cx="10220325" cy="4029075"/>
          </a:xfrm>
          <a:prstGeom prst="rect">
            <a:avLst/>
          </a:prstGeom>
        </p:spPr>
      </p:pic>
      <p:grpSp>
        <p:nvGrpSpPr>
          <p:cNvPr id="2" name="Group 1">
            <a:extLst>
              <a:ext uri="{FF2B5EF4-FFF2-40B4-BE49-F238E27FC236}">
                <a16:creationId xmlns:a16="http://schemas.microsoft.com/office/drawing/2014/main" id="{DE4CE312-CC44-323D-53D8-F045905B6923}"/>
              </a:ext>
            </a:extLst>
          </p:cNvPr>
          <p:cNvGrpSpPr/>
          <p:nvPr/>
        </p:nvGrpSpPr>
        <p:grpSpPr>
          <a:xfrm>
            <a:off x="3652" y="-1"/>
            <a:ext cx="12184743" cy="1575461"/>
            <a:chOff x="14285" y="-1"/>
            <a:chExt cx="12184743" cy="1575461"/>
          </a:xfrm>
        </p:grpSpPr>
        <p:pic>
          <p:nvPicPr>
            <p:cNvPr id="5" name="Picture 4" descr="A red and white logo&#10;&#10;AI-generated content may be incorrect.">
              <a:extLst>
                <a:ext uri="{FF2B5EF4-FFF2-40B4-BE49-F238E27FC236}">
                  <a16:creationId xmlns:a16="http://schemas.microsoft.com/office/drawing/2014/main" id="{CB95F713-F4AB-B815-12B5-4A0692F626E2}"/>
                </a:ext>
              </a:extLst>
            </p:cNvPr>
            <p:cNvPicPr>
              <a:picLocks noChangeAspect="1"/>
            </p:cNvPicPr>
            <p:nvPr/>
          </p:nvPicPr>
          <p:blipFill>
            <a:blip r:embed="rId4"/>
            <a:stretch>
              <a:fillRect/>
            </a:stretch>
          </p:blipFill>
          <p:spPr>
            <a:xfrm>
              <a:off x="9398208" y="-1"/>
              <a:ext cx="2800820" cy="1575461"/>
            </a:xfrm>
            <a:prstGeom prst="rect">
              <a:avLst/>
            </a:prstGeom>
          </p:spPr>
        </p:pic>
        <p:sp>
          <p:nvSpPr>
            <p:cNvPr id="6" name="Rectangle 5">
              <a:extLst>
                <a:ext uri="{FF2B5EF4-FFF2-40B4-BE49-F238E27FC236}">
                  <a16:creationId xmlns:a16="http://schemas.microsoft.com/office/drawing/2014/main" id="{16D4A7DC-4865-463D-6E81-5C5B21A46FD6}"/>
                </a:ext>
              </a:extLst>
            </p:cNvPr>
            <p:cNvSpPr/>
            <p:nvPr/>
          </p:nvSpPr>
          <p:spPr>
            <a:xfrm>
              <a:off x="14285" y="0"/>
              <a:ext cx="9383921" cy="1575460"/>
            </a:xfrm>
            <a:prstGeom prst="rect">
              <a:avLst/>
            </a:prstGeom>
            <a:solidFill>
              <a:srgbClr val="AE21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itle 1">
            <a:extLst>
              <a:ext uri="{FF2B5EF4-FFF2-40B4-BE49-F238E27FC236}">
                <a16:creationId xmlns:a16="http://schemas.microsoft.com/office/drawing/2014/main" id="{B2D3E895-C1F3-3398-7FBA-7253A7375036}"/>
              </a:ext>
            </a:extLst>
          </p:cNvPr>
          <p:cNvSpPr txBox="1">
            <a:spLocks/>
          </p:cNvSpPr>
          <p:nvPr/>
        </p:nvSpPr>
        <p:spPr>
          <a:xfrm>
            <a:off x="534390" y="319314"/>
            <a:ext cx="11643324" cy="1030515"/>
          </a:xfrm>
          <a:prstGeom prst="rect">
            <a:avLst/>
          </a:prstGeom>
        </p:spPr>
        <p:txBody>
          <a:bodyPr vert="horz" lIns="91440" tIns="45720" rIns="91440" bIns="45720" rtlCol="0" anchor="ctr">
            <a:norm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90000"/>
              </a:lnSpc>
              <a:spcAft>
                <a:spcPts val="600"/>
              </a:spcAft>
            </a:pPr>
            <a:r>
              <a:rPr lang="en-US" sz="4000" dirty="0">
                <a:solidFill>
                  <a:srgbClr val="FFFFFF"/>
                </a:solidFill>
                <a:latin typeface="Montserrat" panose="00000500000000000000" pitchFamily="2" charset="0"/>
              </a:rPr>
              <a:t>Why Hadn’t Our Efforts Worked?</a:t>
            </a:r>
          </a:p>
        </p:txBody>
      </p:sp>
    </p:spTree>
    <p:extLst>
      <p:ext uri="{BB962C8B-B14F-4D97-AF65-F5344CB8AC3E}">
        <p14:creationId xmlns:p14="http://schemas.microsoft.com/office/powerpoint/2010/main" val="1733980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endParaRPr/>
          </a:p>
        </p:txBody>
      </p:sp>
      <p:sp>
        <p:nvSpPr>
          <p:cNvPr id="9" name="object 9"/>
          <p:cNvSpPr txBox="1"/>
          <p:nvPr/>
        </p:nvSpPr>
        <p:spPr>
          <a:xfrm>
            <a:off x="427037" y="1549463"/>
            <a:ext cx="3507740" cy="2398605"/>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431F20"/>
                </a:solidFill>
                <a:latin typeface="Montserrat" pitchFamily="2" charset="77"/>
                <a:cs typeface="Century Gothic"/>
              </a:rPr>
              <a:t>In-feed Post Copy:</a:t>
            </a:r>
            <a:endParaRPr sz="1200" dirty="0">
              <a:latin typeface="Montserrat" pitchFamily="2" charset="77"/>
              <a:cs typeface="Century Gothic"/>
            </a:endParaRPr>
          </a:p>
          <a:p>
            <a:pPr>
              <a:lnSpc>
                <a:spcPct val="100000"/>
              </a:lnSpc>
              <a:spcBef>
                <a:spcPts val="30"/>
              </a:spcBef>
            </a:pPr>
            <a:endParaRPr sz="1200" dirty="0">
              <a:latin typeface="Montserrat" pitchFamily="2" charset="77"/>
              <a:cs typeface="Century Gothic"/>
            </a:endParaRPr>
          </a:p>
          <a:p>
            <a:pPr marL="12700" marR="5080">
              <a:lnSpc>
                <a:spcPct val="99100"/>
              </a:lnSpc>
              <a:spcBef>
                <a:spcPts val="5"/>
              </a:spcBef>
            </a:pPr>
            <a:r>
              <a:rPr sz="1200" dirty="0">
                <a:solidFill>
                  <a:srgbClr val="431F20"/>
                </a:solidFill>
                <a:latin typeface="Montserrat" pitchFamily="2" charset="77"/>
                <a:cs typeface="Century Gothic"/>
              </a:rPr>
              <a:t>In Canada, 90% of farms are family-owned, meaning farming isn’t just an industry, it’s a legacy. Kathryn Doan from Norwich, Ontario's Doan Family Turkey Farm shares her passion for farming and its importance to her family.</a:t>
            </a:r>
            <a:endParaRPr sz="1200" dirty="0">
              <a:latin typeface="Montserrat" pitchFamily="2" charset="77"/>
              <a:cs typeface="Century Gothic"/>
            </a:endParaRPr>
          </a:p>
          <a:p>
            <a:pPr>
              <a:lnSpc>
                <a:spcPct val="100000"/>
              </a:lnSpc>
              <a:spcBef>
                <a:spcPts val="30"/>
              </a:spcBef>
            </a:pPr>
            <a:endParaRPr sz="1200" dirty="0">
              <a:latin typeface="Montserrat" pitchFamily="2" charset="77"/>
              <a:cs typeface="Century Gothic"/>
            </a:endParaRPr>
          </a:p>
          <a:p>
            <a:pPr marL="12700" marR="339090">
              <a:lnSpc>
                <a:spcPct val="99100"/>
              </a:lnSpc>
            </a:pPr>
            <a:r>
              <a:rPr sz="1200" dirty="0">
                <a:solidFill>
                  <a:srgbClr val="431F20"/>
                </a:solidFill>
                <a:latin typeface="Montserrat" pitchFamily="2" charset="77"/>
                <a:cs typeface="Century Gothic"/>
              </a:rPr>
              <a:t>Hear more stories from the hard-working people behind Canada's Food System at </a:t>
            </a:r>
            <a:r>
              <a:rPr sz="1200" dirty="0" err="1">
                <a:solidFill>
                  <a:srgbClr val="431F20"/>
                </a:solidFill>
                <a:latin typeface="Montserrat" pitchFamily="2" charset="77"/>
                <a:cs typeface="Century Gothic"/>
              </a:rPr>
              <a:t>CanadasFoodSystem.ca</a:t>
            </a:r>
            <a:endParaRPr sz="1200" dirty="0">
              <a:latin typeface="Montserrat" pitchFamily="2" charset="77"/>
              <a:cs typeface="Century Gothic"/>
            </a:endParaRPr>
          </a:p>
          <a:p>
            <a:pPr>
              <a:lnSpc>
                <a:spcPct val="100000"/>
              </a:lnSpc>
              <a:spcBef>
                <a:spcPts val="15"/>
              </a:spcBef>
            </a:pPr>
            <a:endParaRPr sz="1200" dirty="0">
              <a:latin typeface="Montserrat" pitchFamily="2" charset="77"/>
              <a:cs typeface="Century Gothic"/>
            </a:endParaRPr>
          </a:p>
          <a:p>
            <a:pPr marL="12700">
              <a:lnSpc>
                <a:spcPct val="100000"/>
              </a:lnSpc>
            </a:pPr>
            <a:r>
              <a:rPr sz="1200" dirty="0">
                <a:solidFill>
                  <a:srgbClr val="431F20"/>
                </a:solidFill>
                <a:latin typeface="Montserrat" pitchFamily="2" charset="77"/>
                <a:cs typeface="Century Gothic"/>
              </a:rPr>
              <a:t>#</a:t>
            </a:r>
            <a:r>
              <a:rPr sz="1200" dirty="0" err="1">
                <a:solidFill>
                  <a:srgbClr val="431F20"/>
                </a:solidFill>
                <a:latin typeface="Montserrat" pitchFamily="2" charset="77"/>
                <a:cs typeface="Century Gothic"/>
              </a:rPr>
              <a:t>OurFoodOurFuture</a:t>
            </a:r>
            <a:endParaRPr sz="1200" dirty="0">
              <a:latin typeface="Montserrat" pitchFamily="2" charset="77"/>
              <a:cs typeface="Century Gothic"/>
            </a:endParaRPr>
          </a:p>
        </p:txBody>
      </p:sp>
      <p:sp>
        <p:nvSpPr>
          <p:cNvPr id="10" name="object 10"/>
          <p:cNvSpPr txBox="1"/>
          <p:nvPr/>
        </p:nvSpPr>
        <p:spPr>
          <a:xfrm>
            <a:off x="427037" y="4560189"/>
            <a:ext cx="3894592" cy="1308050"/>
          </a:xfrm>
          <a:prstGeom prst="rect">
            <a:avLst/>
          </a:prstGeom>
        </p:spPr>
        <p:txBody>
          <a:bodyPr vert="horz" wrap="square" lIns="0" tIns="12700" rIns="0" bIns="0" rtlCol="0">
            <a:spAutoFit/>
          </a:bodyPr>
          <a:lstStyle/>
          <a:p>
            <a:pPr marL="12700">
              <a:lnSpc>
                <a:spcPts val="1435"/>
              </a:lnSpc>
              <a:spcBef>
                <a:spcPts val="100"/>
              </a:spcBef>
            </a:pPr>
            <a:r>
              <a:rPr sz="1200" b="1" dirty="0">
                <a:solidFill>
                  <a:srgbClr val="431F20"/>
                </a:solidFill>
                <a:latin typeface="Montserrat" pitchFamily="2" charset="77"/>
                <a:cs typeface="Century Gothic"/>
              </a:rPr>
              <a:t>Video Clip 0:00-0:24</a:t>
            </a:r>
            <a:endParaRPr sz="1200" dirty="0">
              <a:latin typeface="Montserrat" pitchFamily="2" charset="77"/>
              <a:cs typeface="Century Gothic"/>
            </a:endParaRPr>
          </a:p>
          <a:p>
            <a:pPr marL="12700">
              <a:lnSpc>
                <a:spcPts val="1435"/>
              </a:lnSpc>
            </a:pPr>
            <a:r>
              <a:rPr sz="1200" dirty="0">
                <a:solidFill>
                  <a:srgbClr val="431F20"/>
                </a:solidFill>
                <a:latin typeface="Montserrat" pitchFamily="2" charset="77"/>
                <a:cs typeface="Century Gothic"/>
              </a:rPr>
              <a:t>“Welcome to Doan Family Turkey Farm. I'm</a:t>
            </a:r>
            <a:endParaRPr sz="1200" dirty="0">
              <a:latin typeface="Montserrat" pitchFamily="2" charset="77"/>
              <a:cs typeface="Century Gothic"/>
            </a:endParaRPr>
          </a:p>
          <a:p>
            <a:pPr marL="12700" marR="5080">
              <a:lnSpc>
                <a:spcPct val="100099"/>
              </a:lnSpc>
              <a:spcBef>
                <a:spcPts val="60"/>
              </a:spcBef>
            </a:pPr>
            <a:r>
              <a:rPr sz="1200" dirty="0">
                <a:solidFill>
                  <a:srgbClr val="431F20"/>
                </a:solidFill>
                <a:latin typeface="Montserrat" pitchFamily="2" charset="77"/>
                <a:cs typeface="Century Gothic"/>
              </a:rPr>
              <a:t>Kathryn Doan I am a mother of four and a first- generation turkey farmer. As a mother and a turkey farmer, I care about having safe, quality, nutritious food to be able to choose in the grocery store and for my family to eat just like yours.”</a:t>
            </a:r>
            <a:endParaRPr sz="1200" dirty="0">
              <a:latin typeface="Montserrat" pitchFamily="2" charset="77"/>
              <a:cs typeface="Century Gothic"/>
            </a:endParaRPr>
          </a:p>
        </p:txBody>
      </p:sp>
      <p:grpSp>
        <p:nvGrpSpPr>
          <p:cNvPr id="20" name="Group 19">
            <a:extLst>
              <a:ext uri="{FF2B5EF4-FFF2-40B4-BE49-F238E27FC236}">
                <a16:creationId xmlns:a16="http://schemas.microsoft.com/office/drawing/2014/main" id="{A57A0FCF-9D5C-6007-8351-C0739116766E}"/>
              </a:ext>
            </a:extLst>
          </p:cNvPr>
          <p:cNvGrpSpPr/>
          <p:nvPr/>
        </p:nvGrpSpPr>
        <p:grpSpPr>
          <a:xfrm>
            <a:off x="4681601" y="1121407"/>
            <a:ext cx="6741973" cy="5727062"/>
            <a:chOff x="4681601" y="1121407"/>
            <a:chExt cx="6741973" cy="5727062"/>
          </a:xfrm>
        </p:grpSpPr>
        <p:pic>
          <p:nvPicPr>
            <p:cNvPr id="21" name="Picture 20">
              <a:extLst>
                <a:ext uri="{FF2B5EF4-FFF2-40B4-BE49-F238E27FC236}">
                  <a16:creationId xmlns:a16="http://schemas.microsoft.com/office/drawing/2014/main" id="{4B4D1561-5A11-75FF-45B7-99BF8DDB71E1}"/>
                </a:ext>
              </a:extLst>
            </p:cNvPr>
            <p:cNvPicPr/>
            <p:nvPr/>
          </p:nvPicPr>
          <p:blipFill>
            <a:blip r:embed="rId3"/>
            <a:srcRect/>
            <a:stretch/>
          </p:blipFill>
          <p:spPr>
            <a:xfrm>
              <a:off x="7388299" y="1121407"/>
              <a:ext cx="4035275" cy="5727062"/>
            </a:xfrm>
            <a:prstGeom prst="rect">
              <a:avLst/>
            </a:prstGeom>
          </p:spPr>
        </p:pic>
        <p:sp>
          <p:nvSpPr>
            <p:cNvPr id="22" name="object 7">
              <a:extLst>
                <a:ext uri="{FF2B5EF4-FFF2-40B4-BE49-F238E27FC236}">
                  <a16:creationId xmlns:a16="http://schemas.microsoft.com/office/drawing/2014/main" id="{A295C0FC-F681-AB47-1501-B7426E77ACA4}"/>
                </a:ext>
              </a:extLst>
            </p:cNvPr>
            <p:cNvSpPr txBox="1"/>
            <p:nvPr/>
          </p:nvSpPr>
          <p:spPr>
            <a:xfrm>
              <a:off x="4681601" y="5013007"/>
              <a:ext cx="186690" cy="151323"/>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431F20"/>
                  </a:solidFill>
                  <a:latin typeface="Montserrat" pitchFamily="2" charset="77"/>
                  <a:cs typeface="Century Gothic"/>
                </a:rPr>
                <a:t>Alt</a:t>
              </a:r>
              <a:endParaRPr sz="900">
                <a:latin typeface="Montserrat" pitchFamily="2" charset="77"/>
                <a:cs typeface="Century Gothic"/>
              </a:endParaRPr>
            </a:p>
          </p:txBody>
        </p:sp>
        <p:sp>
          <p:nvSpPr>
            <p:cNvPr id="23" name="object 11">
              <a:extLst>
                <a:ext uri="{FF2B5EF4-FFF2-40B4-BE49-F238E27FC236}">
                  <a16:creationId xmlns:a16="http://schemas.microsoft.com/office/drawing/2014/main" id="{9AA4BBFA-B15C-E7AC-0706-F7F853A1E4FD}"/>
                </a:ext>
              </a:extLst>
            </p:cNvPr>
            <p:cNvSpPr txBox="1"/>
            <p:nvPr/>
          </p:nvSpPr>
          <p:spPr>
            <a:xfrm>
              <a:off x="7775193" y="6266179"/>
              <a:ext cx="3330575" cy="462627"/>
            </a:xfrm>
            <a:prstGeom prst="rect">
              <a:avLst/>
            </a:prstGeom>
          </p:spPr>
          <p:txBody>
            <a:bodyPr vert="horz" wrap="square" lIns="0" tIns="8255" rIns="0" bIns="0" rtlCol="0">
              <a:spAutoFit/>
            </a:bodyPr>
            <a:lstStyle/>
            <a:p>
              <a:pPr marL="12700" marR="5080">
                <a:lnSpc>
                  <a:spcPct val="105400"/>
                </a:lnSpc>
                <a:spcBef>
                  <a:spcPts val="65"/>
                </a:spcBef>
              </a:pPr>
              <a:r>
                <a:rPr sz="950" dirty="0">
                  <a:solidFill>
                    <a:srgbClr val="431F20"/>
                  </a:solidFill>
                  <a:latin typeface="Calibri" panose="020F0502020204030204" pitchFamily="34" charset="0"/>
                  <a:cs typeface="Calibri" panose="020F0502020204030204" pitchFamily="34" charset="0"/>
                </a:rPr>
                <a:t>In Canada, 90% of farms are family-owned, meaning farming isn’t just an industry, it’s a legacy. Kathryn Doan from Norwich, Ontario's Doan Family Turkey Farm shares her passion for farming and its</a:t>
              </a:r>
              <a:r>
                <a:rPr lang="en-CA" sz="950" dirty="0">
                  <a:solidFill>
                    <a:srgbClr val="431F20"/>
                  </a:solidFill>
                  <a:latin typeface="Calibri" panose="020F0502020204030204" pitchFamily="34" charset="0"/>
                  <a:cs typeface="Calibri" panose="020F0502020204030204" pitchFamily="34" charset="0"/>
                </a:rPr>
                <a:t>…</a:t>
              </a:r>
              <a:endParaRPr sz="950" dirty="0">
                <a:latin typeface="Calibri" panose="020F0502020204030204" pitchFamily="34" charset="0"/>
                <a:cs typeface="Calibri" panose="020F0502020204030204" pitchFamily="34" charset="0"/>
              </a:endParaRPr>
            </a:p>
          </p:txBody>
        </p:sp>
        <p:pic>
          <p:nvPicPr>
            <p:cNvPr id="24" name="object 14">
              <a:extLst>
                <a:ext uri="{FF2B5EF4-FFF2-40B4-BE49-F238E27FC236}">
                  <a16:creationId xmlns:a16="http://schemas.microsoft.com/office/drawing/2014/main" id="{0B8420E6-E564-A3EC-A0ED-9FAC8BB7DBED}"/>
                </a:ext>
              </a:extLst>
            </p:cNvPr>
            <p:cNvPicPr/>
            <p:nvPr/>
          </p:nvPicPr>
          <p:blipFill>
            <a:blip r:embed="rId4" cstate="print"/>
            <a:stretch>
              <a:fillRect/>
            </a:stretch>
          </p:blipFill>
          <p:spPr>
            <a:xfrm>
              <a:off x="4695825" y="2438400"/>
              <a:ext cx="2505075" cy="2466975"/>
            </a:xfrm>
            <a:prstGeom prst="rect">
              <a:avLst/>
            </a:prstGeom>
          </p:spPr>
        </p:pic>
      </p:grpSp>
      <p:sp>
        <p:nvSpPr>
          <p:cNvPr id="25" name="TextBox 24">
            <a:extLst>
              <a:ext uri="{FF2B5EF4-FFF2-40B4-BE49-F238E27FC236}">
                <a16:creationId xmlns:a16="http://schemas.microsoft.com/office/drawing/2014/main" id="{C97E158F-7904-5FD1-EF9A-65FD47871F3E}"/>
              </a:ext>
            </a:extLst>
          </p:cNvPr>
          <p:cNvSpPr txBox="1"/>
          <p:nvPr/>
        </p:nvSpPr>
        <p:spPr>
          <a:xfrm>
            <a:off x="396092" y="703275"/>
            <a:ext cx="4491594" cy="659155"/>
          </a:xfrm>
          <a:prstGeom prst="rect">
            <a:avLst/>
          </a:prstGeom>
          <a:noFill/>
        </p:spPr>
        <p:txBody>
          <a:bodyPr wrap="square">
            <a:spAutoFit/>
          </a:bodyPr>
          <a:lstStyle/>
          <a:p>
            <a:pPr marL="12700">
              <a:lnSpc>
                <a:spcPct val="100000"/>
              </a:lnSpc>
              <a:spcBef>
                <a:spcPts val="100"/>
              </a:spcBef>
            </a:pPr>
            <a:r>
              <a:rPr lang="en-CA" sz="1800" b="1" dirty="0">
                <a:solidFill>
                  <a:srgbClr val="431F20"/>
                </a:solidFill>
                <a:latin typeface="Montserrat" panose="00000500000000000000" pitchFamily="2" charset="0"/>
                <a:cs typeface="Century Gothic"/>
              </a:rPr>
              <a:t>Sample Post – Stories from</a:t>
            </a:r>
          </a:p>
          <a:p>
            <a:pPr marL="12700">
              <a:lnSpc>
                <a:spcPct val="100000"/>
              </a:lnSpc>
              <a:spcBef>
                <a:spcPts val="100"/>
              </a:spcBef>
            </a:pPr>
            <a:r>
              <a:rPr lang="en-CA" sz="1800" b="1" dirty="0">
                <a:solidFill>
                  <a:srgbClr val="431F20"/>
                </a:solidFill>
                <a:latin typeface="Montserrat" panose="00000500000000000000" pitchFamily="2" charset="0"/>
                <a:cs typeface="Century Gothic"/>
              </a:rPr>
              <a:t>Canada’s Food System</a:t>
            </a:r>
            <a:endParaRPr lang="en-CA" sz="1800" dirty="0">
              <a:latin typeface="Montserrat" panose="00000500000000000000" pitchFamily="2" charset="0"/>
              <a:cs typeface="Century Gothic"/>
            </a:endParaRPr>
          </a:p>
        </p:txBody>
      </p:sp>
    </p:spTree>
    <p:extLst>
      <p:ext uri="{BB962C8B-B14F-4D97-AF65-F5344CB8AC3E}">
        <p14:creationId xmlns:p14="http://schemas.microsoft.com/office/powerpoint/2010/main" val="4217074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endParaRPr/>
          </a:p>
        </p:txBody>
      </p:sp>
      <p:sp>
        <p:nvSpPr>
          <p:cNvPr id="9" name="object 9"/>
          <p:cNvSpPr txBox="1"/>
          <p:nvPr/>
        </p:nvSpPr>
        <p:spPr>
          <a:xfrm>
            <a:off x="494231" y="1617373"/>
            <a:ext cx="3183890" cy="1200785"/>
          </a:xfrm>
          <a:prstGeom prst="rect">
            <a:avLst/>
          </a:prstGeom>
        </p:spPr>
        <p:txBody>
          <a:bodyPr vert="horz" wrap="square" lIns="0" tIns="12700" rIns="0" bIns="0" rtlCol="0">
            <a:spAutoFit/>
          </a:bodyPr>
          <a:lstStyle/>
          <a:p>
            <a:pPr marL="12700">
              <a:lnSpc>
                <a:spcPts val="1395"/>
              </a:lnSpc>
              <a:spcBef>
                <a:spcPts val="100"/>
              </a:spcBef>
            </a:pPr>
            <a:r>
              <a:rPr sz="1200" b="1" dirty="0">
                <a:solidFill>
                  <a:srgbClr val="431F20"/>
                </a:solidFill>
                <a:latin typeface="Montserrat" pitchFamily="2" charset="77"/>
                <a:cs typeface="Century Gothic"/>
              </a:rPr>
              <a:t>Text on Image:</a:t>
            </a:r>
            <a:endParaRPr sz="1200" dirty="0">
              <a:latin typeface="Montserrat" pitchFamily="2" charset="77"/>
              <a:cs typeface="Century Gothic"/>
            </a:endParaRPr>
          </a:p>
          <a:p>
            <a:pPr marL="12700">
              <a:lnSpc>
                <a:spcPts val="1395"/>
              </a:lnSpc>
            </a:pPr>
            <a:r>
              <a:rPr sz="1200" dirty="0">
                <a:solidFill>
                  <a:srgbClr val="431F20"/>
                </a:solidFill>
                <a:latin typeface="Montserrat" pitchFamily="2" charset="77"/>
                <a:cs typeface="Century Gothic"/>
              </a:rPr>
              <a:t>In Canada 90% of farms are family owned</a:t>
            </a:r>
            <a:endParaRPr sz="1200" dirty="0">
              <a:latin typeface="Montserrat" pitchFamily="2" charset="77"/>
              <a:cs typeface="Century Gothic"/>
            </a:endParaRPr>
          </a:p>
          <a:p>
            <a:pPr marL="12700">
              <a:lnSpc>
                <a:spcPct val="100000"/>
              </a:lnSpc>
              <a:spcBef>
                <a:spcPts val="1115"/>
              </a:spcBef>
            </a:pPr>
            <a:r>
              <a:rPr sz="1200" dirty="0">
                <a:solidFill>
                  <a:srgbClr val="431F20"/>
                </a:solidFill>
                <a:latin typeface="Montserrat" pitchFamily="2" charset="77"/>
                <a:cs typeface="Century Gothic"/>
              </a:rPr>
              <a:t>Our Food. Our Future.</a:t>
            </a:r>
            <a:endParaRPr sz="1200" dirty="0">
              <a:latin typeface="Montserrat" pitchFamily="2" charset="77"/>
              <a:cs typeface="Century Gothic"/>
            </a:endParaRPr>
          </a:p>
          <a:p>
            <a:pPr marL="12700">
              <a:lnSpc>
                <a:spcPts val="1355"/>
              </a:lnSpc>
              <a:spcBef>
                <a:spcPts val="1190"/>
              </a:spcBef>
            </a:pPr>
            <a:r>
              <a:rPr sz="1200" dirty="0">
                <a:solidFill>
                  <a:srgbClr val="431F20"/>
                </a:solidFill>
                <a:latin typeface="Montserrat" pitchFamily="2" charset="77"/>
                <a:cs typeface="Century Gothic"/>
              </a:rPr>
              <a:t>Kathryn Doan</a:t>
            </a:r>
            <a:endParaRPr sz="1200" dirty="0">
              <a:latin typeface="Montserrat" pitchFamily="2" charset="77"/>
              <a:cs typeface="Century Gothic"/>
            </a:endParaRPr>
          </a:p>
          <a:p>
            <a:pPr marL="12700">
              <a:lnSpc>
                <a:spcPts val="1355"/>
              </a:lnSpc>
            </a:pPr>
            <a:r>
              <a:rPr sz="1200" dirty="0">
                <a:solidFill>
                  <a:srgbClr val="431F20"/>
                </a:solidFill>
                <a:latin typeface="Montserrat" pitchFamily="2" charset="77"/>
                <a:cs typeface="Century Gothic"/>
              </a:rPr>
              <a:t>Turkey Farmer – Norwich, Ont.</a:t>
            </a:r>
            <a:endParaRPr sz="1200" dirty="0">
              <a:latin typeface="Montserrat" pitchFamily="2" charset="77"/>
              <a:cs typeface="Century Gothic"/>
            </a:endParaRPr>
          </a:p>
        </p:txBody>
      </p:sp>
      <p:grpSp>
        <p:nvGrpSpPr>
          <p:cNvPr id="10" name="Group 9">
            <a:extLst>
              <a:ext uri="{FF2B5EF4-FFF2-40B4-BE49-F238E27FC236}">
                <a16:creationId xmlns:a16="http://schemas.microsoft.com/office/drawing/2014/main" id="{98326A7B-23E5-FF35-5260-1A4DDDD2269C}"/>
              </a:ext>
            </a:extLst>
          </p:cNvPr>
          <p:cNvGrpSpPr/>
          <p:nvPr/>
        </p:nvGrpSpPr>
        <p:grpSpPr>
          <a:xfrm>
            <a:off x="4819650" y="508000"/>
            <a:ext cx="6324600" cy="6207125"/>
            <a:chOff x="4819650" y="508000"/>
            <a:chExt cx="6324600" cy="6207125"/>
          </a:xfrm>
        </p:grpSpPr>
        <p:pic>
          <p:nvPicPr>
            <p:cNvPr id="11" name="Picture 10" descr="A person taking a selfie&#10;&#10;AI-generated content may be incorrect.">
              <a:extLst>
                <a:ext uri="{FF2B5EF4-FFF2-40B4-BE49-F238E27FC236}">
                  <a16:creationId xmlns:a16="http://schemas.microsoft.com/office/drawing/2014/main" id="{92E34AB1-D387-1676-B5B8-7E8F91163C14}"/>
                </a:ext>
              </a:extLst>
            </p:cNvPr>
            <p:cNvPicPr/>
            <p:nvPr/>
          </p:nvPicPr>
          <p:blipFill>
            <a:blip r:embed="rId3"/>
            <a:stretch>
              <a:fillRect/>
            </a:stretch>
          </p:blipFill>
          <p:spPr>
            <a:xfrm>
              <a:off x="7236060" y="508000"/>
              <a:ext cx="3908190" cy="6207125"/>
            </a:xfrm>
            <a:prstGeom prst="rect">
              <a:avLst/>
            </a:prstGeom>
          </p:spPr>
        </p:pic>
        <p:pic>
          <p:nvPicPr>
            <p:cNvPr id="12" name="object 7">
              <a:extLst>
                <a:ext uri="{FF2B5EF4-FFF2-40B4-BE49-F238E27FC236}">
                  <a16:creationId xmlns:a16="http://schemas.microsoft.com/office/drawing/2014/main" id="{181B660D-3CE3-8ABD-F41D-CE665F8AF9D6}"/>
                </a:ext>
              </a:extLst>
            </p:cNvPr>
            <p:cNvPicPr/>
            <p:nvPr/>
          </p:nvPicPr>
          <p:blipFill>
            <a:blip r:embed="rId4" cstate="print"/>
            <a:stretch>
              <a:fillRect/>
            </a:stretch>
          </p:blipFill>
          <p:spPr>
            <a:xfrm>
              <a:off x="4819650" y="1152525"/>
              <a:ext cx="2628900" cy="4657725"/>
            </a:xfrm>
            <a:prstGeom prst="rect">
              <a:avLst/>
            </a:prstGeom>
          </p:spPr>
        </p:pic>
      </p:grpSp>
      <p:sp>
        <p:nvSpPr>
          <p:cNvPr id="13" name="TextBox 12">
            <a:extLst>
              <a:ext uri="{FF2B5EF4-FFF2-40B4-BE49-F238E27FC236}">
                <a16:creationId xmlns:a16="http://schemas.microsoft.com/office/drawing/2014/main" id="{096E442B-11F3-9832-0012-ECF0BE7AE0AE}"/>
              </a:ext>
            </a:extLst>
          </p:cNvPr>
          <p:cNvSpPr txBox="1"/>
          <p:nvPr/>
        </p:nvSpPr>
        <p:spPr>
          <a:xfrm>
            <a:off x="396092" y="703275"/>
            <a:ext cx="4491594" cy="659155"/>
          </a:xfrm>
          <a:prstGeom prst="rect">
            <a:avLst/>
          </a:prstGeom>
          <a:noFill/>
        </p:spPr>
        <p:txBody>
          <a:bodyPr wrap="square">
            <a:spAutoFit/>
          </a:bodyPr>
          <a:lstStyle/>
          <a:p>
            <a:pPr marL="12700">
              <a:lnSpc>
                <a:spcPct val="100000"/>
              </a:lnSpc>
              <a:spcBef>
                <a:spcPts val="100"/>
              </a:spcBef>
            </a:pPr>
            <a:r>
              <a:rPr lang="en-CA" sz="1800" b="1" dirty="0">
                <a:solidFill>
                  <a:srgbClr val="431F20"/>
                </a:solidFill>
                <a:latin typeface="Montserrat" panose="00000500000000000000" pitchFamily="2" charset="0"/>
                <a:cs typeface="Century Gothic"/>
              </a:rPr>
              <a:t>Sample Post – Stories from</a:t>
            </a:r>
          </a:p>
          <a:p>
            <a:pPr marL="12700">
              <a:lnSpc>
                <a:spcPct val="100000"/>
              </a:lnSpc>
              <a:spcBef>
                <a:spcPts val="100"/>
              </a:spcBef>
            </a:pPr>
            <a:r>
              <a:rPr lang="en-CA" sz="1800" b="1" dirty="0">
                <a:solidFill>
                  <a:srgbClr val="431F20"/>
                </a:solidFill>
                <a:latin typeface="Montserrat" panose="00000500000000000000" pitchFamily="2" charset="0"/>
                <a:cs typeface="Century Gothic"/>
              </a:rPr>
              <a:t>Canada’s Food System</a:t>
            </a:r>
            <a:endParaRPr lang="en-CA" sz="1800" dirty="0">
              <a:latin typeface="Montserrat" panose="00000500000000000000" pitchFamily="2" charset="0"/>
              <a:cs typeface="Century Gothic"/>
            </a:endParaRPr>
          </a:p>
        </p:txBody>
      </p:sp>
    </p:spTree>
    <p:extLst>
      <p:ext uri="{BB962C8B-B14F-4D97-AF65-F5344CB8AC3E}">
        <p14:creationId xmlns:p14="http://schemas.microsoft.com/office/powerpoint/2010/main" val="1852365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endParaRPr/>
          </a:p>
        </p:txBody>
      </p:sp>
      <p:sp>
        <p:nvSpPr>
          <p:cNvPr id="9" name="object 9"/>
          <p:cNvSpPr txBox="1"/>
          <p:nvPr/>
        </p:nvSpPr>
        <p:spPr>
          <a:xfrm>
            <a:off x="427037" y="1921573"/>
            <a:ext cx="2893060" cy="2582758"/>
          </a:xfrm>
          <a:prstGeom prst="rect">
            <a:avLst/>
          </a:prstGeom>
        </p:spPr>
        <p:txBody>
          <a:bodyPr vert="horz" wrap="square" lIns="0" tIns="12700" rIns="0" bIns="0" rtlCol="0">
            <a:spAutoFit/>
          </a:bodyPr>
          <a:lstStyle/>
          <a:p>
            <a:pPr marL="12700">
              <a:lnSpc>
                <a:spcPts val="1435"/>
              </a:lnSpc>
              <a:spcBef>
                <a:spcPts val="100"/>
              </a:spcBef>
            </a:pPr>
            <a:r>
              <a:rPr sz="1200" b="1" dirty="0">
                <a:solidFill>
                  <a:srgbClr val="431F20"/>
                </a:solidFill>
                <a:latin typeface="Montserrat" pitchFamily="2" charset="77"/>
                <a:cs typeface="Century Gothic"/>
              </a:rPr>
              <a:t>Text on Image:</a:t>
            </a:r>
            <a:endParaRPr sz="1200" dirty="0">
              <a:latin typeface="Montserrat" pitchFamily="2" charset="77"/>
              <a:cs typeface="Century Gothic"/>
            </a:endParaRPr>
          </a:p>
          <a:p>
            <a:pPr marL="12700">
              <a:lnSpc>
                <a:spcPts val="1435"/>
              </a:lnSpc>
            </a:pPr>
            <a:r>
              <a:rPr sz="1200" b="1" dirty="0">
                <a:solidFill>
                  <a:srgbClr val="431F20"/>
                </a:solidFill>
                <a:latin typeface="Montserrat" pitchFamily="2" charset="77"/>
                <a:cs typeface="Century Gothic"/>
              </a:rPr>
              <a:t>Gravy</a:t>
            </a:r>
            <a:endParaRPr sz="1200" dirty="0">
              <a:latin typeface="Montserrat" pitchFamily="2" charset="77"/>
              <a:cs typeface="Century Gothic"/>
            </a:endParaRPr>
          </a:p>
          <a:p>
            <a:pPr marL="12700">
              <a:lnSpc>
                <a:spcPct val="100000"/>
              </a:lnSpc>
              <a:spcBef>
                <a:spcPts val="65"/>
              </a:spcBef>
            </a:pPr>
            <a:r>
              <a:rPr sz="1200" dirty="0">
                <a:solidFill>
                  <a:srgbClr val="431F20"/>
                </a:solidFill>
                <a:latin typeface="Montserrat" pitchFamily="2" charset="77"/>
                <a:cs typeface="Century Gothic"/>
              </a:rPr>
              <a:t>It all starts with Canadian-raised beef.</a:t>
            </a:r>
            <a:endParaRPr sz="1200" dirty="0">
              <a:latin typeface="Montserrat" pitchFamily="2" charset="77"/>
              <a:cs typeface="Century Gothic"/>
            </a:endParaRPr>
          </a:p>
          <a:p>
            <a:pPr marL="12700">
              <a:lnSpc>
                <a:spcPts val="1435"/>
              </a:lnSpc>
              <a:spcBef>
                <a:spcPts val="1410"/>
              </a:spcBef>
            </a:pPr>
            <a:r>
              <a:rPr sz="1200" b="1" dirty="0">
                <a:solidFill>
                  <a:srgbClr val="431F20"/>
                </a:solidFill>
                <a:latin typeface="Montserrat" pitchFamily="2" charset="77"/>
                <a:cs typeface="Century Gothic"/>
              </a:rPr>
              <a:t>Cheese Curds</a:t>
            </a:r>
            <a:endParaRPr sz="1200" dirty="0">
              <a:latin typeface="Montserrat" pitchFamily="2" charset="77"/>
              <a:cs typeface="Century Gothic"/>
            </a:endParaRPr>
          </a:p>
          <a:p>
            <a:pPr marL="12700" marR="227965">
              <a:lnSpc>
                <a:spcPts val="1430"/>
              </a:lnSpc>
              <a:spcBef>
                <a:spcPts val="50"/>
              </a:spcBef>
            </a:pPr>
            <a:r>
              <a:rPr sz="1200" dirty="0">
                <a:solidFill>
                  <a:srgbClr val="431F20"/>
                </a:solidFill>
                <a:latin typeface="Montserrat" pitchFamily="2" charset="77"/>
                <a:cs typeface="Century Gothic"/>
              </a:rPr>
              <a:t>From the dairy farm, everything is processed, shipped, and packaged</a:t>
            </a:r>
            <a:endParaRPr sz="1200" dirty="0">
              <a:latin typeface="Montserrat" pitchFamily="2" charset="77"/>
              <a:cs typeface="Century Gothic"/>
            </a:endParaRPr>
          </a:p>
          <a:p>
            <a:pPr marL="12700" marR="504825">
              <a:lnSpc>
                <a:spcPts val="1430"/>
              </a:lnSpc>
              <a:spcBef>
                <a:spcPts val="70"/>
              </a:spcBef>
            </a:pPr>
            <a:r>
              <a:rPr sz="1200" dirty="0">
                <a:solidFill>
                  <a:srgbClr val="431F20"/>
                </a:solidFill>
                <a:latin typeface="Montserrat" pitchFamily="2" charset="77"/>
                <a:cs typeface="Century Gothic"/>
              </a:rPr>
              <a:t>fresh for the squeakiest cheese possible.</a:t>
            </a:r>
            <a:endParaRPr sz="1200" dirty="0">
              <a:latin typeface="Montserrat" pitchFamily="2" charset="77"/>
              <a:cs typeface="Century Gothic"/>
            </a:endParaRPr>
          </a:p>
          <a:p>
            <a:pPr marL="12700">
              <a:lnSpc>
                <a:spcPts val="1435"/>
              </a:lnSpc>
              <a:spcBef>
                <a:spcPts val="1365"/>
              </a:spcBef>
            </a:pPr>
            <a:r>
              <a:rPr sz="1200" b="1" dirty="0">
                <a:solidFill>
                  <a:srgbClr val="431F20"/>
                </a:solidFill>
                <a:latin typeface="Montserrat" pitchFamily="2" charset="77"/>
                <a:cs typeface="Century Gothic"/>
              </a:rPr>
              <a:t>Fries</a:t>
            </a:r>
            <a:endParaRPr sz="1200" dirty="0">
              <a:latin typeface="Montserrat" pitchFamily="2" charset="77"/>
              <a:cs typeface="Century Gothic"/>
            </a:endParaRPr>
          </a:p>
          <a:p>
            <a:pPr marL="12700">
              <a:lnSpc>
                <a:spcPts val="1435"/>
              </a:lnSpc>
            </a:pPr>
            <a:r>
              <a:rPr sz="1200" dirty="0">
                <a:solidFill>
                  <a:srgbClr val="431F20"/>
                </a:solidFill>
                <a:latin typeface="Montserrat" pitchFamily="2" charset="77"/>
                <a:cs typeface="Century Gothic"/>
              </a:rPr>
              <a:t>Once harvested, those classic P.E.I.</a:t>
            </a:r>
            <a:endParaRPr sz="1200" dirty="0">
              <a:latin typeface="Montserrat" pitchFamily="2" charset="77"/>
              <a:cs typeface="Century Gothic"/>
            </a:endParaRPr>
          </a:p>
          <a:p>
            <a:pPr marL="12700">
              <a:lnSpc>
                <a:spcPts val="1435"/>
              </a:lnSpc>
              <a:spcBef>
                <a:spcPts val="60"/>
              </a:spcBef>
            </a:pPr>
            <a:r>
              <a:rPr sz="1200" dirty="0">
                <a:solidFill>
                  <a:srgbClr val="431F20"/>
                </a:solidFill>
                <a:latin typeface="Montserrat" pitchFamily="2" charset="77"/>
                <a:cs typeface="Century Gothic"/>
              </a:rPr>
              <a:t>Russet potatoes are washed, peeled,</a:t>
            </a:r>
            <a:endParaRPr sz="1200" dirty="0">
              <a:latin typeface="Montserrat" pitchFamily="2" charset="77"/>
              <a:cs typeface="Century Gothic"/>
            </a:endParaRPr>
          </a:p>
          <a:p>
            <a:pPr marL="12700">
              <a:lnSpc>
                <a:spcPts val="1435"/>
              </a:lnSpc>
            </a:pPr>
            <a:r>
              <a:rPr sz="1200" dirty="0">
                <a:solidFill>
                  <a:srgbClr val="431F20"/>
                </a:solidFill>
                <a:latin typeface="Montserrat" pitchFamily="2" charset="77"/>
                <a:cs typeface="Century Gothic"/>
              </a:rPr>
              <a:t>and cut into fries.</a:t>
            </a:r>
            <a:endParaRPr sz="1200" dirty="0">
              <a:latin typeface="Montserrat" pitchFamily="2" charset="77"/>
              <a:cs typeface="Century Gothic"/>
            </a:endParaRPr>
          </a:p>
        </p:txBody>
      </p:sp>
      <p:grpSp>
        <p:nvGrpSpPr>
          <p:cNvPr id="12" name="Group 11">
            <a:extLst>
              <a:ext uri="{FF2B5EF4-FFF2-40B4-BE49-F238E27FC236}">
                <a16:creationId xmlns:a16="http://schemas.microsoft.com/office/drawing/2014/main" id="{1ADB3E8D-3F4D-5313-4873-0D0AC5C58454}"/>
              </a:ext>
            </a:extLst>
          </p:cNvPr>
          <p:cNvGrpSpPr/>
          <p:nvPr/>
        </p:nvGrpSpPr>
        <p:grpSpPr>
          <a:xfrm>
            <a:off x="3914775" y="1310640"/>
            <a:ext cx="7753350" cy="4366260"/>
            <a:chOff x="3914775" y="1310640"/>
            <a:chExt cx="7753350" cy="4366260"/>
          </a:xfrm>
        </p:grpSpPr>
        <p:pic>
          <p:nvPicPr>
            <p:cNvPr id="13" name="Picture 12" descr="A screen shot of a phone&#10;&#10;AI-generated content may be incorrect.">
              <a:extLst>
                <a:ext uri="{FF2B5EF4-FFF2-40B4-BE49-F238E27FC236}">
                  <a16:creationId xmlns:a16="http://schemas.microsoft.com/office/drawing/2014/main" id="{A92C845F-2CC2-4309-65F1-C9C598864BC6}"/>
                </a:ext>
              </a:extLst>
            </p:cNvPr>
            <p:cNvPicPr/>
            <p:nvPr/>
          </p:nvPicPr>
          <p:blipFill>
            <a:blip r:embed="rId3"/>
            <a:stretch>
              <a:fillRect/>
            </a:stretch>
          </p:blipFill>
          <p:spPr>
            <a:xfrm>
              <a:off x="7394998" y="1310640"/>
              <a:ext cx="2749127" cy="4366260"/>
            </a:xfrm>
            <a:prstGeom prst="rect">
              <a:avLst/>
            </a:prstGeom>
          </p:spPr>
        </p:pic>
        <p:pic>
          <p:nvPicPr>
            <p:cNvPr id="14" name="object 6">
              <a:extLst>
                <a:ext uri="{FF2B5EF4-FFF2-40B4-BE49-F238E27FC236}">
                  <a16:creationId xmlns:a16="http://schemas.microsoft.com/office/drawing/2014/main" id="{91D62194-1D6F-58B2-648A-F569F1F84E7A}"/>
                </a:ext>
              </a:extLst>
            </p:cNvPr>
            <p:cNvPicPr/>
            <p:nvPr/>
          </p:nvPicPr>
          <p:blipFill>
            <a:blip r:embed="rId4" cstate="print"/>
            <a:stretch>
              <a:fillRect/>
            </a:stretch>
          </p:blipFill>
          <p:spPr>
            <a:xfrm>
              <a:off x="5753100" y="1876424"/>
              <a:ext cx="1847850" cy="3200400"/>
            </a:xfrm>
            <a:prstGeom prst="rect">
              <a:avLst/>
            </a:prstGeom>
          </p:spPr>
        </p:pic>
        <p:pic>
          <p:nvPicPr>
            <p:cNvPr id="15" name="object 8">
              <a:extLst>
                <a:ext uri="{FF2B5EF4-FFF2-40B4-BE49-F238E27FC236}">
                  <a16:creationId xmlns:a16="http://schemas.microsoft.com/office/drawing/2014/main" id="{B4AF67BB-6C2C-15B3-E2EB-032EFD672570}"/>
                </a:ext>
              </a:extLst>
            </p:cNvPr>
            <p:cNvPicPr/>
            <p:nvPr/>
          </p:nvPicPr>
          <p:blipFill>
            <a:blip r:embed="rId5" cstate="print"/>
            <a:stretch>
              <a:fillRect/>
            </a:stretch>
          </p:blipFill>
          <p:spPr>
            <a:xfrm>
              <a:off x="9820275" y="1847849"/>
              <a:ext cx="1847850" cy="3257550"/>
            </a:xfrm>
            <a:prstGeom prst="rect">
              <a:avLst/>
            </a:prstGeom>
          </p:spPr>
        </p:pic>
        <p:pic>
          <p:nvPicPr>
            <p:cNvPr id="16" name="object 11">
              <a:extLst>
                <a:ext uri="{FF2B5EF4-FFF2-40B4-BE49-F238E27FC236}">
                  <a16:creationId xmlns:a16="http://schemas.microsoft.com/office/drawing/2014/main" id="{ADBC7B91-12A5-5A14-FAF4-C2FA171E8F86}"/>
                </a:ext>
              </a:extLst>
            </p:cNvPr>
            <p:cNvPicPr/>
            <p:nvPr/>
          </p:nvPicPr>
          <p:blipFill>
            <a:blip r:embed="rId6" cstate="print"/>
            <a:stretch>
              <a:fillRect/>
            </a:stretch>
          </p:blipFill>
          <p:spPr>
            <a:xfrm>
              <a:off x="3914775" y="1885950"/>
              <a:ext cx="1771650" cy="3181350"/>
            </a:xfrm>
            <a:prstGeom prst="rect">
              <a:avLst/>
            </a:prstGeom>
          </p:spPr>
        </p:pic>
      </p:grpSp>
      <p:sp>
        <p:nvSpPr>
          <p:cNvPr id="19" name="TextBox 18">
            <a:extLst>
              <a:ext uri="{FF2B5EF4-FFF2-40B4-BE49-F238E27FC236}">
                <a16:creationId xmlns:a16="http://schemas.microsoft.com/office/drawing/2014/main" id="{FCE64B67-12DB-D501-64C7-8AA61D7C0879}"/>
              </a:ext>
            </a:extLst>
          </p:cNvPr>
          <p:cNvSpPr txBox="1"/>
          <p:nvPr/>
        </p:nvSpPr>
        <p:spPr>
          <a:xfrm>
            <a:off x="396092" y="703275"/>
            <a:ext cx="4491594" cy="659155"/>
          </a:xfrm>
          <a:prstGeom prst="rect">
            <a:avLst/>
          </a:prstGeom>
          <a:noFill/>
        </p:spPr>
        <p:txBody>
          <a:bodyPr wrap="square">
            <a:spAutoFit/>
          </a:bodyPr>
          <a:lstStyle/>
          <a:p>
            <a:pPr marL="12700">
              <a:lnSpc>
                <a:spcPct val="100000"/>
              </a:lnSpc>
              <a:spcBef>
                <a:spcPts val="100"/>
              </a:spcBef>
            </a:pPr>
            <a:r>
              <a:rPr lang="en-CA" sz="1800" b="1" dirty="0">
                <a:solidFill>
                  <a:srgbClr val="431F20"/>
                </a:solidFill>
                <a:latin typeface="Montserrat" panose="00000500000000000000" pitchFamily="2" charset="0"/>
                <a:cs typeface="Century Gothic"/>
              </a:rPr>
              <a:t>Sample Post – Stories from</a:t>
            </a:r>
          </a:p>
          <a:p>
            <a:pPr marL="12700">
              <a:lnSpc>
                <a:spcPct val="100000"/>
              </a:lnSpc>
              <a:spcBef>
                <a:spcPts val="100"/>
              </a:spcBef>
            </a:pPr>
            <a:r>
              <a:rPr lang="en-CA" sz="1800" b="1" dirty="0">
                <a:solidFill>
                  <a:srgbClr val="431F20"/>
                </a:solidFill>
                <a:latin typeface="Montserrat" panose="00000500000000000000" pitchFamily="2" charset="0"/>
                <a:cs typeface="Century Gothic"/>
              </a:rPr>
              <a:t>Canada’s Food System</a:t>
            </a:r>
            <a:endParaRPr lang="en-CA" sz="1800" dirty="0">
              <a:latin typeface="Montserrat" panose="00000500000000000000" pitchFamily="2" charset="0"/>
              <a:cs typeface="Century Gothic"/>
            </a:endParaRPr>
          </a:p>
        </p:txBody>
      </p:sp>
      <p:sp>
        <p:nvSpPr>
          <p:cNvPr id="3" name="TextBox 2">
            <a:extLst>
              <a:ext uri="{FF2B5EF4-FFF2-40B4-BE49-F238E27FC236}">
                <a16:creationId xmlns:a16="http://schemas.microsoft.com/office/drawing/2014/main" id="{7D8466C8-0CFF-4C21-ECAE-D6F3D62D1DBF}"/>
              </a:ext>
            </a:extLst>
          </p:cNvPr>
          <p:cNvSpPr txBox="1"/>
          <p:nvPr/>
        </p:nvSpPr>
        <p:spPr>
          <a:xfrm>
            <a:off x="467025" y="6369608"/>
            <a:ext cx="6235020" cy="276999"/>
          </a:xfrm>
          <a:prstGeom prst="rect">
            <a:avLst/>
          </a:prstGeom>
          <a:noFill/>
        </p:spPr>
        <p:txBody>
          <a:bodyPr wrap="square" rtlCol="0">
            <a:spAutoFit/>
          </a:bodyPr>
          <a:lstStyle/>
          <a:p>
            <a:r>
              <a:rPr lang="en-US" sz="1200" dirty="0"/>
              <a:t>*stock images will be replaced by industry-provided images</a:t>
            </a:r>
          </a:p>
        </p:txBody>
      </p:sp>
    </p:spTree>
    <p:extLst>
      <p:ext uri="{BB962C8B-B14F-4D97-AF65-F5344CB8AC3E}">
        <p14:creationId xmlns:p14="http://schemas.microsoft.com/office/powerpoint/2010/main" val="823265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endParaRPr/>
          </a:p>
        </p:txBody>
      </p:sp>
      <p:grpSp>
        <p:nvGrpSpPr>
          <p:cNvPr id="3" name="object 3"/>
          <p:cNvGrpSpPr/>
          <p:nvPr/>
        </p:nvGrpSpPr>
        <p:grpSpPr>
          <a:xfrm>
            <a:off x="3269599" y="1815278"/>
            <a:ext cx="814705" cy="328930"/>
            <a:chOff x="1543050" y="1885886"/>
            <a:chExt cx="814705" cy="328930"/>
          </a:xfrm>
        </p:grpSpPr>
        <p:pic>
          <p:nvPicPr>
            <p:cNvPr id="4" name="object 4"/>
            <p:cNvPicPr/>
            <p:nvPr/>
          </p:nvPicPr>
          <p:blipFill>
            <a:blip r:embed="rId3" cstate="print"/>
            <a:stretch>
              <a:fillRect/>
            </a:stretch>
          </p:blipFill>
          <p:spPr>
            <a:xfrm>
              <a:off x="1543050" y="1885886"/>
              <a:ext cx="395287" cy="328612"/>
            </a:xfrm>
            <a:prstGeom prst="rect">
              <a:avLst/>
            </a:prstGeom>
          </p:spPr>
        </p:pic>
        <p:pic>
          <p:nvPicPr>
            <p:cNvPr id="5" name="object 5"/>
            <p:cNvPicPr/>
            <p:nvPr/>
          </p:nvPicPr>
          <p:blipFill>
            <a:blip r:embed="rId4" cstate="print"/>
            <a:stretch>
              <a:fillRect/>
            </a:stretch>
          </p:blipFill>
          <p:spPr>
            <a:xfrm>
              <a:off x="1752600" y="1885886"/>
              <a:ext cx="395287" cy="328612"/>
            </a:xfrm>
            <a:prstGeom prst="rect">
              <a:avLst/>
            </a:prstGeom>
          </p:spPr>
        </p:pic>
        <p:pic>
          <p:nvPicPr>
            <p:cNvPr id="6" name="object 6"/>
            <p:cNvPicPr/>
            <p:nvPr/>
          </p:nvPicPr>
          <p:blipFill>
            <a:blip r:embed="rId5" cstate="print"/>
            <a:stretch>
              <a:fillRect/>
            </a:stretch>
          </p:blipFill>
          <p:spPr>
            <a:xfrm>
              <a:off x="1962150" y="1885886"/>
              <a:ext cx="395287" cy="328612"/>
            </a:xfrm>
            <a:prstGeom prst="rect">
              <a:avLst/>
            </a:prstGeom>
          </p:spPr>
        </p:pic>
      </p:grpSp>
      <p:grpSp>
        <p:nvGrpSpPr>
          <p:cNvPr id="23" name="Group 22">
            <a:extLst>
              <a:ext uri="{FF2B5EF4-FFF2-40B4-BE49-F238E27FC236}">
                <a16:creationId xmlns:a16="http://schemas.microsoft.com/office/drawing/2014/main" id="{B9A31C82-CC57-7BA7-DFD2-A9E9BE535032}"/>
              </a:ext>
            </a:extLst>
          </p:cNvPr>
          <p:cNvGrpSpPr/>
          <p:nvPr/>
        </p:nvGrpSpPr>
        <p:grpSpPr>
          <a:xfrm>
            <a:off x="438150" y="1369123"/>
            <a:ext cx="11090198" cy="5488877"/>
            <a:chOff x="438150" y="1369123"/>
            <a:chExt cx="11090198" cy="5488877"/>
          </a:xfrm>
        </p:grpSpPr>
        <p:pic>
          <p:nvPicPr>
            <p:cNvPr id="24" name="Picture 23">
              <a:extLst>
                <a:ext uri="{FF2B5EF4-FFF2-40B4-BE49-F238E27FC236}">
                  <a16:creationId xmlns:a16="http://schemas.microsoft.com/office/drawing/2014/main" id="{783CCFDD-43AD-DE05-0F7B-3412BFC6F6D9}"/>
                </a:ext>
              </a:extLst>
            </p:cNvPr>
            <p:cNvPicPr/>
            <p:nvPr/>
          </p:nvPicPr>
          <p:blipFill>
            <a:blip r:embed="rId6"/>
            <a:srcRect b="4159"/>
            <a:stretch/>
          </p:blipFill>
          <p:spPr>
            <a:xfrm>
              <a:off x="7493074" y="1369123"/>
              <a:ext cx="4035274" cy="5488877"/>
            </a:xfrm>
            <a:prstGeom prst="rect">
              <a:avLst/>
            </a:prstGeom>
          </p:spPr>
        </p:pic>
        <p:sp>
          <p:nvSpPr>
            <p:cNvPr id="25" name="object 14">
              <a:extLst>
                <a:ext uri="{FF2B5EF4-FFF2-40B4-BE49-F238E27FC236}">
                  <a16:creationId xmlns:a16="http://schemas.microsoft.com/office/drawing/2014/main" id="{BB8AA2C0-408A-88BB-10F7-B93C18511B79}"/>
                </a:ext>
              </a:extLst>
            </p:cNvPr>
            <p:cNvSpPr txBox="1"/>
            <p:nvPr/>
          </p:nvSpPr>
          <p:spPr>
            <a:xfrm>
              <a:off x="7862951" y="6369608"/>
              <a:ext cx="3309620" cy="303160"/>
            </a:xfrm>
            <a:prstGeom prst="rect">
              <a:avLst/>
            </a:prstGeom>
          </p:spPr>
          <p:txBody>
            <a:bodyPr vert="horz" wrap="square" lIns="0" tIns="22225" rIns="0" bIns="0" rtlCol="0">
              <a:spAutoFit/>
            </a:bodyPr>
            <a:lstStyle/>
            <a:p>
              <a:pPr marL="12700" marR="5080">
                <a:lnSpc>
                  <a:spcPct val="95500"/>
                </a:lnSpc>
                <a:spcBef>
                  <a:spcPts val="175"/>
                </a:spcBef>
              </a:pPr>
              <a:r>
                <a:rPr sz="950" dirty="0">
                  <a:solidFill>
                    <a:srgbClr val="431F20"/>
                  </a:solidFill>
                  <a:latin typeface="Calibri" panose="020F0502020204030204" pitchFamily="34" charset="0"/>
                  <a:cs typeface="Calibri" panose="020F0502020204030204" pitchFamily="34" charset="0"/>
                </a:rPr>
                <a:t>Ever wonder how your favourite meal makes its way to your plate? There may be more that goes into it than you think!</a:t>
              </a:r>
              <a:endParaRPr sz="950" dirty="0">
                <a:latin typeface="Calibri" panose="020F0502020204030204" pitchFamily="34" charset="0"/>
                <a:cs typeface="Calibri" panose="020F0502020204030204" pitchFamily="34" charset="0"/>
              </a:endParaRPr>
            </a:p>
          </p:txBody>
        </p:sp>
        <p:grpSp>
          <p:nvGrpSpPr>
            <p:cNvPr id="26" name="object 15">
              <a:extLst>
                <a:ext uri="{FF2B5EF4-FFF2-40B4-BE49-F238E27FC236}">
                  <a16:creationId xmlns:a16="http://schemas.microsoft.com/office/drawing/2014/main" id="{EAA92C36-8DB9-B6AA-85DE-717BCC25F1BB}"/>
                </a:ext>
              </a:extLst>
            </p:cNvPr>
            <p:cNvGrpSpPr/>
            <p:nvPr/>
          </p:nvGrpSpPr>
          <p:grpSpPr>
            <a:xfrm>
              <a:off x="10365498" y="6508831"/>
              <a:ext cx="520805" cy="207740"/>
              <a:chOff x="8782050" y="6572250"/>
              <a:chExt cx="681355" cy="271780"/>
            </a:xfrm>
          </p:grpSpPr>
          <p:pic>
            <p:nvPicPr>
              <p:cNvPr id="29" name="object 16">
                <a:extLst>
                  <a:ext uri="{FF2B5EF4-FFF2-40B4-BE49-F238E27FC236}">
                    <a16:creationId xmlns:a16="http://schemas.microsoft.com/office/drawing/2014/main" id="{E8AEDA0A-E890-ADB1-067A-E7AD8F514BC6}"/>
                  </a:ext>
                </a:extLst>
              </p:cNvPr>
              <p:cNvPicPr/>
              <p:nvPr/>
            </p:nvPicPr>
            <p:blipFill>
              <a:blip r:embed="rId7" cstate="print"/>
              <a:stretch>
                <a:fillRect/>
              </a:stretch>
            </p:blipFill>
            <p:spPr>
              <a:xfrm>
                <a:off x="8782050" y="6572250"/>
                <a:ext cx="338137" cy="271462"/>
              </a:xfrm>
              <a:prstGeom prst="rect">
                <a:avLst/>
              </a:prstGeom>
            </p:spPr>
          </p:pic>
          <p:pic>
            <p:nvPicPr>
              <p:cNvPr id="30" name="object 17">
                <a:extLst>
                  <a:ext uri="{FF2B5EF4-FFF2-40B4-BE49-F238E27FC236}">
                    <a16:creationId xmlns:a16="http://schemas.microsoft.com/office/drawing/2014/main" id="{B41FC0AC-56C6-B23F-A0B8-887C3781C23F}"/>
                  </a:ext>
                </a:extLst>
              </p:cNvPr>
              <p:cNvPicPr/>
              <p:nvPr/>
            </p:nvPicPr>
            <p:blipFill>
              <a:blip r:embed="rId8" cstate="print"/>
              <a:stretch>
                <a:fillRect/>
              </a:stretch>
            </p:blipFill>
            <p:spPr>
              <a:xfrm>
                <a:off x="8963025" y="6572250"/>
                <a:ext cx="328612" cy="271462"/>
              </a:xfrm>
              <a:prstGeom prst="rect">
                <a:avLst/>
              </a:prstGeom>
            </p:spPr>
          </p:pic>
          <p:pic>
            <p:nvPicPr>
              <p:cNvPr id="31" name="object 18">
                <a:extLst>
                  <a:ext uri="{FF2B5EF4-FFF2-40B4-BE49-F238E27FC236}">
                    <a16:creationId xmlns:a16="http://schemas.microsoft.com/office/drawing/2014/main" id="{8C2A63F4-22C0-ACF7-E9D9-52AC9970FB9F}"/>
                  </a:ext>
                </a:extLst>
              </p:cNvPr>
              <p:cNvPicPr/>
              <p:nvPr/>
            </p:nvPicPr>
            <p:blipFill>
              <a:blip r:embed="rId9" cstate="print"/>
              <a:stretch>
                <a:fillRect/>
              </a:stretch>
            </p:blipFill>
            <p:spPr>
              <a:xfrm>
                <a:off x="9134475" y="6572250"/>
                <a:ext cx="328612" cy="271462"/>
              </a:xfrm>
              <a:prstGeom prst="rect">
                <a:avLst/>
              </a:prstGeom>
            </p:spPr>
          </p:pic>
        </p:grpSp>
        <p:pic>
          <p:nvPicPr>
            <p:cNvPr id="27" name="object 19">
              <a:extLst>
                <a:ext uri="{FF2B5EF4-FFF2-40B4-BE49-F238E27FC236}">
                  <a16:creationId xmlns:a16="http://schemas.microsoft.com/office/drawing/2014/main" id="{EB638120-4238-4D45-23AD-B4463DDFF514}"/>
                </a:ext>
              </a:extLst>
            </p:cNvPr>
            <p:cNvPicPr/>
            <p:nvPr/>
          </p:nvPicPr>
          <p:blipFill>
            <a:blip r:embed="rId10" cstate="print"/>
            <a:stretch>
              <a:fillRect/>
            </a:stretch>
          </p:blipFill>
          <p:spPr>
            <a:xfrm>
              <a:off x="438150" y="2581275"/>
              <a:ext cx="3419475" cy="3409950"/>
            </a:xfrm>
            <a:prstGeom prst="rect">
              <a:avLst/>
            </a:prstGeom>
          </p:spPr>
        </p:pic>
        <p:pic>
          <p:nvPicPr>
            <p:cNvPr id="28" name="object 22">
              <a:extLst>
                <a:ext uri="{FF2B5EF4-FFF2-40B4-BE49-F238E27FC236}">
                  <a16:creationId xmlns:a16="http://schemas.microsoft.com/office/drawing/2014/main" id="{7EC33098-952C-F427-889C-CB2A1289AC77}"/>
                </a:ext>
              </a:extLst>
            </p:cNvPr>
            <p:cNvPicPr/>
            <p:nvPr/>
          </p:nvPicPr>
          <p:blipFill>
            <a:blip r:embed="rId11" cstate="print"/>
            <a:stretch>
              <a:fillRect/>
            </a:stretch>
          </p:blipFill>
          <p:spPr>
            <a:xfrm>
              <a:off x="3971925" y="2581275"/>
              <a:ext cx="3438525" cy="3429000"/>
            </a:xfrm>
            <a:prstGeom prst="rect">
              <a:avLst/>
            </a:prstGeom>
          </p:spPr>
        </p:pic>
      </p:grpSp>
      <p:sp>
        <p:nvSpPr>
          <p:cNvPr id="34" name="TextBox 33">
            <a:extLst>
              <a:ext uri="{FF2B5EF4-FFF2-40B4-BE49-F238E27FC236}">
                <a16:creationId xmlns:a16="http://schemas.microsoft.com/office/drawing/2014/main" id="{D49D2F55-07C7-6D8A-AEC7-2EA32DE10B8C}"/>
              </a:ext>
            </a:extLst>
          </p:cNvPr>
          <p:cNvSpPr txBox="1"/>
          <p:nvPr/>
        </p:nvSpPr>
        <p:spPr>
          <a:xfrm>
            <a:off x="396092" y="703275"/>
            <a:ext cx="4491594" cy="659155"/>
          </a:xfrm>
          <a:prstGeom prst="rect">
            <a:avLst/>
          </a:prstGeom>
          <a:noFill/>
        </p:spPr>
        <p:txBody>
          <a:bodyPr wrap="square">
            <a:spAutoFit/>
          </a:bodyPr>
          <a:lstStyle/>
          <a:p>
            <a:pPr marL="12700">
              <a:lnSpc>
                <a:spcPct val="100000"/>
              </a:lnSpc>
              <a:spcBef>
                <a:spcPts val="100"/>
              </a:spcBef>
            </a:pPr>
            <a:r>
              <a:rPr lang="en-CA" sz="1800" b="1" dirty="0">
                <a:solidFill>
                  <a:srgbClr val="431F20"/>
                </a:solidFill>
                <a:latin typeface="Montserrat" panose="00000500000000000000" pitchFamily="2" charset="0"/>
                <a:cs typeface="Century Gothic"/>
              </a:rPr>
              <a:t>Sample Post – Stories from</a:t>
            </a:r>
          </a:p>
          <a:p>
            <a:pPr marL="12700">
              <a:lnSpc>
                <a:spcPct val="100000"/>
              </a:lnSpc>
              <a:spcBef>
                <a:spcPts val="100"/>
              </a:spcBef>
            </a:pPr>
            <a:r>
              <a:rPr lang="en-CA" sz="1800" b="1" dirty="0">
                <a:solidFill>
                  <a:srgbClr val="431F20"/>
                </a:solidFill>
                <a:latin typeface="Montserrat" panose="00000500000000000000" pitchFamily="2" charset="0"/>
                <a:cs typeface="Century Gothic"/>
              </a:rPr>
              <a:t>Canada’s Food System</a:t>
            </a:r>
            <a:endParaRPr lang="en-CA" sz="1800" dirty="0">
              <a:latin typeface="Montserrat" panose="00000500000000000000" pitchFamily="2" charset="0"/>
              <a:cs typeface="Century Gothic"/>
            </a:endParaRPr>
          </a:p>
        </p:txBody>
      </p:sp>
      <p:sp>
        <p:nvSpPr>
          <p:cNvPr id="35" name="object 7">
            <a:extLst>
              <a:ext uri="{FF2B5EF4-FFF2-40B4-BE49-F238E27FC236}">
                <a16:creationId xmlns:a16="http://schemas.microsoft.com/office/drawing/2014/main" id="{29EDE9D8-DCB1-7BEB-909F-F449E89EB329}"/>
              </a:ext>
            </a:extLst>
          </p:cNvPr>
          <p:cNvSpPr txBox="1"/>
          <p:nvPr/>
        </p:nvSpPr>
        <p:spPr>
          <a:xfrm>
            <a:off x="467025" y="1514035"/>
            <a:ext cx="6235020" cy="915635"/>
          </a:xfrm>
          <a:prstGeom prst="rect">
            <a:avLst/>
          </a:prstGeom>
        </p:spPr>
        <p:txBody>
          <a:bodyPr vert="horz" wrap="square" lIns="0" tIns="12700" rIns="0" bIns="0" rtlCol="0">
            <a:spAutoFit/>
          </a:bodyPr>
          <a:lstStyle/>
          <a:p>
            <a:pPr marL="12700">
              <a:lnSpc>
                <a:spcPts val="1435"/>
              </a:lnSpc>
              <a:spcBef>
                <a:spcPts val="100"/>
              </a:spcBef>
            </a:pPr>
            <a:r>
              <a:rPr sz="1200" b="1" dirty="0">
                <a:solidFill>
                  <a:srgbClr val="431F20"/>
                </a:solidFill>
                <a:latin typeface="Montserrat" pitchFamily="2" charset="77"/>
                <a:cs typeface="Century Gothic"/>
              </a:rPr>
              <a:t>Post Copy:</a:t>
            </a:r>
            <a:endParaRPr sz="1200" dirty="0">
              <a:latin typeface="Montserrat" pitchFamily="2" charset="77"/>
              <a:cs typeface="Century Gothic"/>
            </a:endParaRPr>
          </a:p>
          <a:p>
            <a:pPr marL="12700">
              <a:lnSpc>
                <a:spcPts val="1435"/>
              </a:lnSpc>
            </a:pPr>
            <a:r>
              <a:rPr sz="1200" dirty="0">
                <a:solidFill>
                  <a:srgbClr val="431F20"/>
                </a:solidFill>
                <a:latin typeface="Montserrat" pitchFamily="2" charset="77"/>
                <a:cs typeface="Century Gothic"/>
              </a:rPr>
              <a:t>Ever wonder how your </a:t>
            </a:r>
            <a:r>
              <a:rPr sz="1200" dirty="0" err="1">
                <a:solidFill>
                  <a:srgbClr val="431F20"/>
                </a:solidFill>
                <a:latin typeface="Montserrat" pitchFamily="2" charset="77"/>
                <a:cs typeface="Century Gothic"/>
              </a:rPr>
              <a:t>favourite</a:t>
            </a:r>
            <a:r>
              <a:rPr sz="1200" dirty="0">
                <a:solidFill>
                  <a:srgbClr val="431F20"/>
                </a:solidFill>
                <a:latin typeface="Montserrat" pitchFamily="2" charset="77"/>
                <a:cs typeface="Century Gothic"/>
              </a:rPr>
              <a:t> meal makes its way</a:t>
            </a:r>
            <a:r>
              <a:rPr lang="en-CA" sz="1200" dirty="0">
                <a:latin typeface="Montserrat" pitchFamily="2" charset="77"/>
                <a:cs typeface="Century Gothic"/>
              </a:rPr>
              <a:t> </a:t>
            </a:r>
            <a:r>
              <a:rPr sz="1200" dirty="0">
                <a:solidFill>
                  <a:srgbClr val="431F20"/>
                </a:solidFill>
                <a:latin typeface="Montserrat" pitchFamily="2" charset="77"/>
                <a:cs typeface="Century Gothic"/>
              </a:rPr>
              <a:t>to your plate? There may be more that goes into it</a:t>
            </a:r>
            <a:r>
              <a:rPr lang="en-CA" sz="1200" dirty="0">
                <a:latin typeface="Montserrat" pitchFamily="2" charset="77"/>
                <a:cs typeface="Century Gothic"/>
              </a:rPr>
              <a:t> </a:t>
            </a:r>
            <a:r>
              <a:rPr sz="1200" dirty="0">
                <a:solidFill>
                  <a:srgbClr val="431F20"/>
                </a:solidFill>
                <a:latin typeface="Montserrat" pitchFamily="2" charset="77"/>
                <a:cs typeface="Century Gothic"/>
              </a:rPr>
              <a:t>than you think!</a:t>
            </a:r>
            <a:endParaRPr sz="1200" dirty="0">
              <a:latin typeface="Montserrat" pitchFamily="2" charset="77"/>
              <a:cs typeface="Century Gothic"/>
            </a:endParaRPr>
          </a:p>
          <a:p>
            <a:pPr marL="12700">
              <a:lnSpc>
                <a:spcPct val="100000"/>
              </a:lnSpc>
              <a:spcBef>
                <a:spcPts val="1410"/>
              </a:spcBef>
            </a:pPr>
            <a:r>
              <a:rPr sz="1200" dirty="0">
                <a:solidFill>
                  <a:srgbClr val="431F20"/>
                </a:solidFill>
                <a:latin typeface="Montserrat" pitchFamily="2" charset="77"/>
                <a:cs typeface="Century Gothic"/>
              </a:rPr>
              <a:t>#</a:t>
            </a:r>
            <a:r>
              <a:rPr sz="1200" dirty="0" err="1">
                <a:solidFill>
                  <a:srgbClr val="431F20"/>
                </a:solidFill>
                <a:latin typeface="Montserrat" pitchFamily="2" charset="77"/>
                <a:cs typeface="Century Gothic"/>
              </a:rPr>
              <a:t>OurFoodOurFuture</a:t>
            </a:r>
            <a:endParaRPr sz="1200" dirty="0">
              <a:latin typeface="Montserrat" pitchFamily="2" charset="77"/>
              <a:cs typeface="Century Gothic"/>
            </a:endParaRPr>
          </a:p>
        </p:txBody>
      </p:sp>
      <p:sp>
        <p:nvSpPr>
          <p:cNvPr id="7" name="TextBox 6">
            <a:extLst>
              <a:ext uri="{FF2B5EF4-FFF2-40B4-BE49-F238E27FC236}">
                <a16:creationId xmlns:a16="http://schemas.microsoft.com/office/drawing/2014/main" id="{8CC4B875-8561-E52C-1472-C08FA9478F09}"/>
              </a:ext>
            </a:extLst>
          </p:cNvPr>
          <p:cNvSpPr txBox="1"/>
          <p:nvPr/>
        </p:nvSpPr>
        <p:spPr>
          <a:xfrm>
            <a:off x="467025" y="6369608"/>
            <a:ext cx="6235020" cy="276999"/>
          </a:xfrm>
          <a:prstGeom prst="rect">
            <a:avLst/>
          </a:prstGeom>
          <a:noFill/>
        </p:spPr>
        <p:txBody>
          <a:bodyPr wrap="square" rtlCol="0">
            <a:spAutoFit/>
          </a:bodyPr>
          <a:lstStyle/>
          <a:p>
            <a:r>
              <a:rPr lang="en-US" sz="1200" dirty="0"/>
              <a:t>*stock images will be replaced by industry-provided images</a:t>
            </a:r>
          </a:p>
        </p:txBody>
      </p:sp>
    </p:spTree>
    <p:extLst>
      <p:ext uri="{BB962C8B-B14F-4D97-AF65-F5344CB8AC3E}">
        <p14:creationId xmlns:p14="http://schemas.microsoft.com/office/powerpoint/2010/main" val="1303544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7999"/>
          </a:xfrm>
          <a:prstGeom prst="rect">
            <a:avLst/>
          </a:prstGeom>
        </p:spPr>
      </p:pic>
      <p:sp>
        <p:nvSpPr>
          <p:cNvPr id="3" name="object 3"/>
          <p:cNvSpPr txBox="1"/>
          <p:nvPr/>
        </p:nvSpPr>
        <p:spPr>
          <a:xfrm>
            <a:off x="646320" y="1815361"/>
            <a:ext cx="9765030" cy="3933706"/>
          </a:xfrm>
          <a:prstGeom prst="rect">
            <a:avLst/>
          </a:prstGeom>
        </p:spPr>
        <p:txBody>
          <a:bodyPr vert="horz" wrap="square" lIns="0" tIns="12700" rIns="0" bIns="0" rtlCol="0">
            <a:spAutoFit/>
          </a:bodyPr>
          <a:lstStyle/>
          <a:p>
            <a:pPr marL="12700" marR="377825">
              <a:lnSpc>
                <a:spcPct val="105000"/>
              </a:lnSpc>
              <a:spcBef>
                <a:spcPts val="2120"/>
              </a:spcBef>
            </a:pPr>
            <a:r>
              <a:rPr sz="1550" spc="-10" dirty="0">
                <a:solidFill>
                  <a:srgbClr val="F5F0F0"/>
                </a:solidFill>
                <a:latin typeface="Century Gothic"/>
                <a:cs typeface="Century Gothic"/>
              </a:rPr>
              <a:t>Canada's</a:t>
            </a:r>
            <a:r>
              <a:rPr sz="1550" spc="20" dirty="0">
                <a:solidFill>
                  <a:srgbClr val="F5F0F0"/>
                </a:solidFill>
                <a:latin typeface="Century Gothic"/>
                <a:cs typeface="Century Gothic"/>
              </a:rPr>
              <a:t> </a:t>
            </a:r>
            <a:r>
              <a:rPr sz="1550" spc="50" dirty="0">
                <a:solidFill>
                  <a:srgbClr val="F5F0F0"/>
                </a:solidFill>
                <a:latin typeface="Century Gothic"/>
                <a:cs typeface="Century Gothic"/>
              </a:rPr>
              <a:t>Food</a:t>
            </a:r>
            <a:r>
              <a:rPr sz="1550" spc="30" dirty="0">
                <a:solidFill>
                  <a:srgbClr val="F5F0F0"/>
                </a:solidFill>
                <a:latin typeface="Century Gothic"/>
                <a:cs typeface="Century Gothic"/>
              </a:rPr>
              <a:t> </a:t>
            </a:r>
            <a:r>
              <a:rPr sz="1550" spc="105" dirty="0">
                <a:solidFill>
                  <a:srgbClr val="F5F0F0"/>
                </a:solidFill>
                <a:latin typeface="Century Gothic"/>
                <a:cs typeface="Century Gothic"/>
              </a:rPr>
              <a:t>System</a:t>
            </a:r>
            <a:r>
              <a:rPr sz="1550" spc="20" dirty="0">
                <a:solidFill>
                  <a:srgbClr val="F5F0F0"/>
                </a:solidFill>
                <a:latin typeface="Century Gothic"/>
                <a:cs typeface="Century Gothic"/>
              </a:rPr>
              <a:t> </a:t>
            </a:r>
            <a:r>
              <a:rPr sz="1550" spc="145" dirty="0">
                <a:solidFill>
                  <a:srgbClr val="F5F0F0"/>
                </a:solidFill>
                <a:latin typeface="Century Gothic"/>
                <a:cs typeface="Century Gothic"/>
              </a:rPr>
              <a:t>is</a:t>
            </a:r>
            <a:r>
              <a:rPr sz="1550" spc="25" dirty="0">
                <a:solidFill>
                  <a:srgbClr val="F5F0F0"/>
                </a:solidFill>
                <a:latin typeface="Century Gothic"/>
                <a:cs typeface="Century Gothic"/>
              </a:rPr>
              <a:t> </a:t>
            </a:r>
            <a:r>
              <a:rPr sz="1550" spc="70" dirty="0">
                <a:solidFill>
                  <a:srgbClr val="F5F0F0"/>
                </a:solidFill>
                <a:latin typeface="Century Gothic"/>
                <a:cs typeface="Century Gothic"/>
              </a:rPr>
              <a:t>more</a:t>
            </a:r>
            <a:r>
              <a:rPr sz="1550" spc="65" dirty="0">
                <a:solidFill>
                  <a:srgbClr val="F5F0F0"/>
                </a:solidFill>
                <a:latin typeface="Century Gothic"/>
                <a:cs typeface="Century Gothic"/>
              </a:rPr>
              <a:t> </a:t>
            </a:r>
            <a:r>
              <a:rPr sz="1550" spc="60" dirty="0">
                <a:solidFill>
                  <a:srgbClr val="F5F0F0"/>
                </a:solidFill>
                <a:latin typeface="Century Gothic"/>
                <a:cs typeface="Century Gothic"/>
              </a:rPr>
              <a:t>than</a:t>
            </a:r>
            <a:r>
              <a:rPr sz="1550" spc="30" dirty="0">
                <a:solidFill>
                  <a:srgbClr val="F5F0F0"/>
                </a:solidFill>
                <a:latin typeface="Century Gothic"/>
                <a:cs typeface="Century Gothic"/>
              </a:rPr>
              <a:t> </a:t>
            </a:r>
            <a:r>
              <a:rPr sz="1550" spc="85" dirty="0">
                <a:solidFill>
                  <a:srgbClr val="F5F0F0"/>
                </a:solidFill>
                <a:latin typeface="Century Gothic"/>
                <a:cs typeface="Century Gothic"/>
              </a:rPr>
              <a:t>farms</a:t>
            </a:r>
            <a:r>
              <a:rPr sz="1550" spc="105" dirty="0">
                <a:solidFill>
                  <a:srgbClr val="F5F0F0"/>
                </a:solidFill>
                <a:latin typeface="Century Gothic"/>
                <a:cs typeface="Century Gothic"/>
              </a:rPr>
              <a:t> </a:t>
            </a:r>
            <a:r>
              <a:rPr sz="1550" dirty="0">
                <a:solidFill>
                  <a:srgbClr val="F5F0F0"/>
                </a:solidFill>
                <a:latin typeface="Century Gothic"/>
                <a:cs typeface="Century Gothic"/>
              </a:rPr>
              <a:t>and</a:t>
            </a:r>
            <a:r>
              <a:rPr sz="1550" spc="25" dirty="0">
                <a:solidFill>
                  <a:srgbClr val="F5F0F0"/>
                </a:solidFill>
                <a:latin typeface="Century Gothic"/>
                <a:cs typeface="Century Gothic"/>
              </a:rPr>
              <a:t> </a:t>
            </a:r>
            <a:r>
              <a:rPr sz="1550" dirty="0">
                <a:solidFill>
                  <a:srgbClr val="F5F0F0"/>
                </a:solidFill>
                <a:latin typeface="Century Gothic"/>
                <a:cs typeface="Century Gothic"/>
              </a:rPr>
              <a:t>grocery</a:t>
            </a:r>
            <a:r>
              <a:rPr sz="1550" spc="15" dirty="0">
                <a:solidFill>
                  <a:srgbClr val="F5F0F0"/>
                </a:solidFill>
                <a:latin typeface="Century Gothic"/>
                <a:cs typeface="Century Gothic"/>
              </a:rPr>
              <a:t> </a:t>
            </a:r>
            <a:r>
              <a:rPr sz="1550" spc="60" dirty="0">
                <a:solidFill>
                  <a:srgbClr val="F5F0F0"/>
                </a:solidFill>
                <a:latin typeface="Century Gothic"/>
                <a:cs typeface="Century Gothic"/>
              </a:rPr>
              <a:t>stores,</a:t>
            </a:r>
            <a:r>
              <a:rPr sz="1550" spc="5" dirty="0">
                <a:solidFill>
                  <a:srgbClr val="F5F0F0"/>
                </a:solidFill>
                <a:latin typeface="Century Gothic"/>
                <a:cs typeface="Century Gothic"/>
              </a:rPr>
              <a:t> </a:t>
            </a:r>
            <a:r>
              <a:rPr sz="1550" spc="105" dirty="0">
                <a:solidFill>
                  <a:srgbClr val="F5F0F0"/>
                </a:solidFill>
                <a:latin typeface="Century Gothic"/>
                <a:cs typeface="Century Gothic"/>
              </a:rPr>
              <a:t>it's</a:t>
            </a:r>
            <a:r>
              <a:rPr sz="1550" spc="25" dirty="0">
                <a:solidFill>
                  <a:srgbClr val="F5F0F0"/>
                </a:solidFill>
                <a:latin typeface="Century Gothic"/>
                <a:cs typeface="Century Gothic"/>
              </a:rPr>
              <a:t> </a:t>
            </a:r>
            <a:r>
              <a:rPr sz="1550" spc="-145" dirty="0">
                <a:solidFill>
                  <a:srgbClr val="F5F0F0"/>
                </a:solidFill>
                <a:latin typeface="Century Gothic"/>
                <a:cs typeface="Century Gothic"/>
              </a:rPr>
              <a:t>a</a:t>
            </a:r>
            <a:r>
              <a:rPr sz="1550" spc="10" dirty="0">
                <a:solidFill>
                  <a:srgbClr val="F5F0F0"/>
                </a:solidFill>
                <a:latin typeface="Century Gothic"/>
                <a:cs typeface="Century Gothic"/>
              </a:rPr>
              <a:t> </a:t>
            </a:r>
            <a:r>
              <a:rPr sz="1550" spc="70" dirty="0">
                <a:solidFill>
                  <a:srgbClr val="F5F0F0"/>
                </a:solidFill>
                <a:latin typeface="Century Gothic"/>
                <a:cs typeface="Century Gothic"/>
              </a:rPr>
              <a:t>massive</a:t>
            </a:r>
            <a:r>
              <a:rPr sz="1550" spc="65" dirty="0">
                <a:solidFill>
                  <a:srgbClr val="F5F0F0"/>
                </a:solidFill>
                <a:latin typeface="Century Gothic"/>
                <a:cs typeface="Century Gothic"/>
              </a:rPr>
              <a:t> </a:t>
            </a:r>
            <a:r>
              <a:rPr sz="1550" dirty="0">
                <a:solidFill>
                  <a:srgbClr val="F5F0F0"/>
                </a:solidFill>
                <a:latin typeface="Century Gothic"/>
                <a:cs typeface="Century Gothic"/>
              </a:rPr>
              <a:t>economic</a:t>
            </a:r>
            <a:r>
              <a:rPr sz="1550" spc="55" dirty="0">
                <a:solidFill>
                  <a:srgbClr val="F5F0F0"/>
                </a:solidFill>
                <a:latin typeface="Century Gothic"/>
                <a:cs typeface="Century Gothic"/>
              </a:rPr>
              <a:t> </a:t>
            </a:r>
            <a:r>
              <a:rPr sz="1550" spc="-10" dirty="0">
                <a:solidFill>
                  <a:srgbClr val="F5F0F0"/>
                </a:solidFill>
                <a:latin typeface="Century Gothic"/>
                <a:cs typeface="Century Gothic"/>
              </a:rPr>
              <a:t>driver, </a:t>
            </a:r>
            <a:r>
              <a:rPr sz="1550" spc="90" dirty="0">
                <a:solidFill>
                  <a:srgbClr val="F5F0F0"/>
                </a:solidFill>
                <a:latin typeface="Century Gothic"/>
                <a:cs typeface="Century Gothic"/>
              </a:rPr>
              <a:t>supporting</a:t>
            </a:r>
            <a:r>
              <a:rPr sz="1550" spc="30" dirty="0">
                <a:solidFill>
                  <a:srgbClr val="F5F0F0"/>
                </a:solidFill>
                <a:latin typeface="Century Gothic"/>
                <a:cs typeface="Century Gothic"/>
              </a:rPr>
              <a:t> </a:t>
            </a:r>
            <a:r>
              <a:rPr sz="1550" spc="114" dirty="0">
                <a:solidFill>
                  <a:srgbClr val="F5F0F0"/>
                </a:solidFill>
                <a:latin typeface="Century Gothic"/>
                <a:cs typeface="Century Gothic"/>
              </a:rPr>
              <a:t>millions</a:t>
            </a:r>
            <a:r>
              <a:rPr sz="1550" spc="120" dirty="0">
                <a:solidFill>
                  <a:srgbClr val="F5F0F0"/>
                </a:solidFill>
                <a:latin typeface="Century Gothic"/>
                <a:cs typeface="Century Gothic"/>
              </a:rPr>
              <a:t> </a:t>
            </a:r>
            <a:r>
              <a:rPr sz="1550" dirty="0">
                <a:solidFill>
                  <a:srgbClr val="F5F0F0"/>
                </a:solidFill>
                <a:latin typeface="Century Gothic"/>
                <a:cs typeface="Century Gothic"/>
              </a:rPr>
              <a:t>of</a:t>
            </a:r>
            <a:r>
              <a:rPr sz="1550" spc="55" dirty="0">
                <a:solidFill>
                  <a:srgbClr val="F5F0F0"/>
                </a:solidFill>
                <a:latin typeface="Century Gothic"/>
                <a:cs typeface="Century Gothic"/>
              </a:rPr>
              <a:t> jobs</a:t>
            </a:r>
            <a:r>
              <a:rPr sz="1550" spc="125" dirty="0">
                <a:solidFill>
                  <a:srgbClr val="F5F0F0"/>
                </a:solidFill>
                <a:latin typeface="Century Gothic"/>
                <a:cs typeface="Century Gothic"/>
              </a:rPr>
              <a:t> </a:t>
            </a:r>
            <a:r>
              <a:rPr sz="1550" spc="85" dirty="0">
                <a:solidFill>
                  <a:srgbClr val="F5F0F0"/>
                </a:solidFill>
                <a:latin typeface="Century Gothic"/>
                <a:cs typeface="Century Gothic"/>
              </a:rPr>
              <a:t>in</a:t>
            </a:r>
            <a:r>
              <a:rPr sz="1550" spc="45" dirty="0">
                <a:solidFill>
                  <a:srgbClr val="F5F0F0"/>
                </a:solidFill>
                <a:latin typeface="Century Gothic"/>
                <a:cs typeface="Century Gothic"/>
              </a:rPr>
              <a:t> </a:t>
            </a:r>
            <a:r>
              <a:rPr sz="1550" dirty="0">
                <a:solidFill>
                  <a:srgbClr val="F5F0F0"/>
                </a:solidFill>
                <a:latin typeface="Century Gothic"/>
                <a:cs typeface="Century Gothic"/>
              </a:rPr>
              <a:t>ways</a:t>
            </a:r>
            <a:r>
              <a:rPr sz="1550" spc="40" dirty="0">
                <a:solidFill>
                  <a:srgbClr val="F5F0F0"/>
                </a:solidFill>
                <a:latin typeface="Century Gothic"/>
                <a:cs typeface="Century Gothic"/>
              </a:rPr>
              <a:t> </a:t>
            </a:r>
            <a:r>
              <a:rPr sz="1550" dirty="0">
                <a:solidFill>
                  <a:srgbClr val="F5F0F0"/>
                </a:solidFill>
                <a:latin typeface="Century Gothic"/>
                <a:cs typeface="Century Gothic"/>
              </a:rPr>
              <a:t>people</a:t>
            </a:r>
            <a:r>
              <a:rPr sz="1550" spc="10" dirty="0">
                <a:solidFill>
                  <a:srgbClr val="F5F0F0"/>
                </a:solidFill>
                <a:latin typeface="Century Gothic"/>
                <a:cs typeface="Century Gothic"/>
              </a:rPr>
              <a:t> </a:t>
            </a:r>
            <a:r>
              <a:rPr sz="1550" spc="50" dirty="0">
                <a:solidFill>
                  <a:srgbClr val="F5F0F0"/>
                </a:solidFill>
                <a:latin typeface="Century Gothic"/>
                <a:cs typeface="Century Gothic"/>
              </a:rPr>
              <a:t>don't</a:t>
            </a:r>
            <a:r>
              <a:rPr sz="1550" spc="20" dirty="0">
                <a:solidFill>
                  <a:srgbClr val="F5F0F0"/>
                </a:solidFill>
                <a:latin typeface="Century Gothic"/>
                <a:cs typeface="Century Gothic"/>
              </a:rPr>
              <a:t> </a:t>
            </a:r>
            <a:r>
              <a:rPr sz="1550" dirty="0">
                <a:solidFill>
                  <a:srgbClr val="F5F0F0"/>
                </a:solidFill>
                <a:latin typeface="Century Gothic"/>
                <a:cs typeface="Century Gothic"/>
              </a:rPr>
              <a:t>always</a:t>
            </a:r>
            <a:r>
              <a:rPr sz="1550" spc="40" dirty="0">
                <a:solidFill>
                  <a:srgbClr val="F5F0F0"/>
                </a:solidFill>
                <a:latin typeface="Century Gothic"/>
                <a:cs typeface="Century Gothic"/>
              </a:rPr>
              <a:t> </a:t>
            </a:r>
            <a:r>
              <a:rPr sz="1550" spc="-10" dirty="0">
                <a:solidFill>
                  <a:srgbClr val="F5F0F0"/>
                </a:solidFill>
                <a:latin typeface="Century Gothic"/>
                <a:cs typeface="Century Gothic"/>
              </a:rPr>
              <a:t>realize.</a:t>
            </a:r>
            <a:endParaRPr sz="1550" dirty="0">
              <a:latin typeface="Century Gothic"/>
              <a:cs typeface="Century Gothic"/>
            </a:endParaRPr>
          </a:p>
          <a:p>
            <a:pPr>
              <a:lnSpc>
                <a:spcPct val="100000"/>
              </a:lnSpc>
              <a:spcBef>
                <a:spcPts val="5"/>
              </a:spcBef>
            </a:pPr>
            <a:endParaRPr sz="1550" dirty="0">
              <a:latin typeface="Century Gothic"/>
              <a:cs typeface="Century Gothic"/>
            </a:endParaRPr>
          </a:p>
          <a:p>
            <a:pPr marL="12700" marR="5080">
              <a:lnSpc>
                <a:spcPct val="103600"/>
              </a:lnSpc>
            </a:pPr>
            <a:r>
              <a:rPr sz="1550" spc="75" dirty="0">
                <a:solidFill>
                  <a:srgbClr val="F5F0F0"/>
                </a:solidFill>
                <a:latin typeface="Century Gothic"/>
                <a:cs typeface="Century Gothic"/>
              </a:rPr>
              <a:t>We</a:t>
            </a:r>
            <a:r>
              <a:rPr sz="1550" spc="-5" dirty="0">
                <a:solidFill>
                  <a:srgbClr val="F5F0F0"/>
                </a:solidFill>
                <a:latin typeface="Century Gothic"/>
                <a:cs typeface="Century Gothic"/>
              </a:rPr>
              <a:t> </a:t>
            </a:r>
            <a:r>
              <a:rPr sz="1550" spc="105" dirty="0">
                <a:solidFill>
                  <a:srgbClr val="F5F0F0"/>
                </a:solidFill>
                <a:latin typeface="Century Gothic"/>
                <a:cs typeface="Century Gothic"/>
              </a:rPr>
              <a:t>will</a:t>
            </a:r>
            <a:r>
              <a:rPr sz="1550" spc="80" dirty="0">
                <a:solidFill>
                  <a:srgbClr val="F5F0F0"/>
                </a:solidFill>
                <a:latin typeface="Century Gothic"/>
                <a:cs typeface="Century Gothic"/>
              </a:rPr>
              <a:t> </a:t>
            </a:r>
            <a:r>
              <a:rPr sz="1550" spc="95" dirty="0">
                <a:solidFill>
                  <a:srgbClr val="F5F0F0"/>
                </a:solidFill>
                <a:latin typeface="Century Gothic"/>
                <a:cs typeface="Century Gothic"/>
              </a:rPr>
              <a:t>highlight</a:t>
            </a:r>
            <a:r>
              <a:rPr sz="1550" spc="90" dirty="0">
                <a:solidFill>
                  <a:srgbClr val="F5F0F0"/>
                </a:solidFill>
                <a:latin typeface="Century Gothic"/>
                <a:cs typeface="Century Gothic"/>
              </a:rPr>
              <a:t> </a:t>
            </a:r>
            <a:r>
              <a:rPr sz="1550" spc="55" dirty="0">
                <a:solidFill>
                  <a:srgbClr val="F5F0F0"/>
                </a:solidFill>
                <a:latin typeface="Century Gothic"/>
                <a:cs typeface="Century Gothic"/>
              </a:rPr>
              <a:t>the</a:t>
            </a:r>
            <a:r>
              <a:rPr sz="1550" dirty="0">
                <a:solidFill>
                  <a:srgbClr val="F5F0F0"/>
                </a:solidFill>
                <a:latin typeface="Century Gothic"/>
                <a:cs typeface="Century Gothic"/>
              </a:rPr>
              <a:t> </a:t>
            </a:r>
            <a:r>
              <a:rPr sz="1550" spc="85" dirty="0">
                <a:solidFill>
                  <a:srgbClr val="F5F0F0"/>
                </a:solidFill>
                <a:latin typeface="Century Gothic"/>
                <a:cs typeface="Century Gothic"/>
              </a:rPr>
              <a:t>unsuspecting</a:t>
            </a:r>
            <a:r>
              <a:rPr sz="1550" spc="20" dirty="0">
                <a:solidFill>
                  <a:srgbClr val="F5F0F0"/>
                </a:solidFill>
                <a:latin typeface="Century Gothic"/>
                <a:cs typeface="Century Gothic"/>
              </a:rPr>
              <a:t> </a:t>
            </a:r>
            <a:r>
              <a:rPr sz="1550" dirty="0">
                <a:solidFill>
                  <a:srgbClr val="F5F0F0"/>
                </a:solidFill>
                <a:latin typeface="Century Gothic"/>
                <a:cs typeface="Century Gothic"/>
              </a:rPr>
              <a:t>careers</a:t>
            </a:r>
            <a:r>
              <a:rPr sz="1550" spc="110" dirty="0">
                <a:solidFill>
                  <a:srgbClr val="F5F0F0"/>
                </a:solidFill>
                <a:latin typeface="Century Gothic"/>
                <a:cs typeface="Century Gothic"/>
              </a:rPr>
              <a:t> within</a:t>
            </a:r>
            <a:r>
              <a:rPr sz="1550" spc="40" dirty="0">
                <a:solidFill>
                  <a:srgbClr val="F5F0F0"/>
                </a:solidFill>
                <a:latin typeface="Century Gothic"/>
                <a:cs typeface="Century Gothic"/>
              </a:rPr>
              <a:t> </a:t>
            </a:r>
            <a:r>
              <a:rPr sz="1550" spc="-35" dirty="0">
                <a:solidFill>
                  <a:srgbClr val="F5F0F0"/>
                </a:solidFill>
                <a:latin typeface="Century Gothic"/>
                <a:cs typeface="Century Gothic"/>
              </a:rPr>
              <a:t>Canada’s</a:t>
            </a:r>
            <a:r>
              <a:rPr sz="1550" spc="30" dirty="0">
                <a:solidFill>
                  <a:srgbClr val="F5F0F0"/>
                </a:solidFill>
                <a:latin typeface="Century Gothic"/>
                <a:cs typeface="Century Gothic"/>
              </a:rPr>
              <a:t> </a:t>
            </a:r>
            <a:r>
              <a:rPr sz="1550" dirty="0">
                <a:solidFill>
                  <a:srgbClr val="F5F0F0"/>
                </a:solidFill>
                <a:latin typeface="Century Gothic"/>
                <a:cs typeface="Century Gothic"/>
              </a:rPr>
              <a:t>Food</a:t>
            </a:r>
            <a:r>
              <a:rPr sz="1550" spc="55" dirty="0">
                <a:solidFill>
                  <a:srgbClr val="F5F0F0"/>
                </a:solidFill>
                <a:latin typeface="Century Gothic"/>
                <a:cs typeface="Century Gothic"/>
              </a:rPr>
              <a:t> </a:t>
            </a:r>
            <a:r>
              <a:rPr sz="1550" spc="80" dirty="0">
                <a:solidFill>
                  <a:srgbClr val="F5F0F0"/>
                </a:solidFill>
                <a:latin typeface="Century Gothic"/>
                <a:cs typeface="Century Gothic"/>
              </a:rPr>
              <a:t>System,</a:t>
            </a:r>
            <a:r>
              <a:rPr sz="1550" spc="20" dirty="0">
                <a:solidFill>
                  <a:srgbClr val="F5F0F0"/>
                </a:solidFill>
                <a:latin typeface="Century Gothic"/>
                <a:cs typeface="Century Gothic"/>
              </a:rPr>
              <a:t> </a:t>
            </a:r>
            <a:r>
              <a:rPr sz="1550" spc="60" dirty="0">
                <a:solidFill>
                  <a:srgbClr val="F5F0F0"/>
                </a:solidFill>
                <a:latin typeface="Century Gothic"/>
                <a:cs typeface="Century Gothic"/>
              </a:rPr>
              <a:t>showcasing</a:t>
            </a:r>
            <a:r>
              <a:rPr sz="1550" spc="20" dirty="0">
                <a:solidFill>
                  <a:srgbClr val="F5F0F0"/>
                </a:solidFill>
                <a:latin typeface="Century Gothic"/>
                <a:cs typeface="Century Gothic"/>
              </a:rPr>
              <a:t> </a:t>
            </a:r>
            <a:r>
              <a:rPr sz="1550" spc="25" dirty="0">
                <a:solidFill>
                  <a:srgbClr val="F5F0F0"/>
                </a:solidFill>
                <a:latin typeface="Century Gothic"/>
                <a:cs typeface="Century Gothic"/>
              </a:rPr>
              <a:t>the </a:t>
            </a:r>
            <a:r>
              <a:rPr sz="1550" spc="55" dirty="0">
                <a:solidFill>
                  <a:srgbClr val="F5F0F0"/>
                </a:solidFill>
                <a:latin typeface="Century Gothic"/>
                <a:cs typeface="Century Gothic"/>
              </a:rPr>
              <a:t>hidden</a:t>
            </a:r>
            <a:r>
              <a:rPr sz="1550" spc="40" dirty="0">
                <a:solidFill>
                  <a:srgbClr val="F5F0F0"/>
                </a:solidFill>
                <a:latin typeface="Century Gothic"/>
                <a:cs typeface="Century Gothic"/>
              </a:rPr>
              <a:t> </a:t>
            </a:r>
            <a:r>
              <a:rPr sz="1550" spc="80" dirty="0">
                <a:solidFill>
                  <a:srgbClr val="F5F0F0"/>
                </a:solidFill>
                <a:latin typeface="Century Gothic"/>
                <a:cs typeface="Century Gothic"/>
              </a:rPr>
              <a:t>network</a:t>
            </a:r>
            <a:r>
              <a:rPr sz="1550" spc="90" dirty="0">
                <a:solidFill>
                  <a:srgbClr val="F5F0F0"/>
                </a:solidFill>
                <a:latin typeface="Century Gothic"/>
                <a:cs typeface="Century Gothic"/>
              </a:rPr>
              <a:t> </a:t>
            </a:r>
            <a:r>
              <a:rPr sz="1550" dirty="0">
                <a:solidFill>
                  <a:srgbClr val="F5F0F0"/>
                </a:solidFill>
                <a:latin typeface="Century Gothic"/>
                <a:cs typeface="Century Gothic"/>
              </a:rPr>
              <a:t>of</a:t>
            </a:r>
            <a:r>
              <a:rPr sz="1550" spc="45" dirty="0">
                <a:solidFill>
                  <a:srgbClr val="F5F0F0"/>
                </a:solidFill>
                <a:latin typeface="Century Gothic"/>
                <a:cs typeface="Century Gothic"/>
              </a:rPr>
              <a:t> </a:t>
            </a:r>
            <a:r>
              <a:rPr sz="1550" spc="75" dirty="0">
                <a:solidFill>
                  <a:srgbClr val="F5F0F0"/>
                </a:solidFill>
                <a:latin typeface="Century Gothic"/>
                <a:cs typeface="Century Gothic"/>
              </a:rPr>
              <a:t>jobs</a:t>
            </a:r>
            <a:r>
              <a:rPr sz="1550" spc="40" dirty="0">
                <a:solidFill>
                  <a:srgbClr val="F5F0F0"/>
                </a:solidFill>
                <a:latin typeface="Century Gothic"/>
                <a:cs typeface="Century Gothic"/>
              </a:rPr>
              <a:t> </a:t>
            </a:r>
            <a:r>
              <a:rPr sz="1550" spc="60" dirty="0">
                <a:solidFill>
                  <a:srgbClr val="F5F0F0"/>
                </a:solidFill>
                <a:latin typeface="Century Gothic"/>
                <a:cs typeface="Century Gothic"/>
              </a:rPr>
              <a:t>that</a:t>
            </a:r>
            <a:r>
              <a:rPr sz="1550" spc="15" dirty="0">
                <a:solidFill>
                  <a:srgbClr val="F5F0F0"/>
                </a:solidFill>
                <a:latin typeface="Century Gothic"/>
                <a:cs typeface="Century Gothic"/>
              </a:rPr>
              <a:t> </a:t>
            </a:r>
            <a:r>
              <a:rPr sz="1550" dirty="0">
                <a:solidFill>
                  <a:srgbClr val="F5F0F0"/>
                </a:solidFill>
                <a:latin typeface="Century Gothic"/>
                <a:cs typeface="Century Gothic"/>
              </a:rPr>
              <a:t>keep</a:t>
            </a:r>
            <a:r>
              <a:rPr sz="1550" spc="45" dirty="0">
                <a:solidFill>
                  <a:srgbClr val="F5F0F0"/>
                </a:solidFill>
                <a:latin typeface="Century Gothic"/>
                <a:cs typeface="Century Gothic"/>
              </a:rPr>
              <a:t> </a:t>
            </a:r>
            <a:r>
              <a:rPr sz="1550" spc="114" dirty="0">
                <a:solidFill>
                  <a:srgbClr val="F5F0F0"/>
                </a:solidFill>
                <a:latin typeface="Century Gothic"/>
                <a:cs typeface="Century Gothic"/>
              </a:rPr>
              <a:t>it</a:t>
            </a:r>
            <a:r>
              <a:rPr sz="1550" spc="15" dirty="0">
                <a:solidFill>
                  <a:srgbClr val="F5F0F0"/>
                </a:solidFill>
                <a:latin typeface="Century Gothic"/>
                <a:cs typeface="Century Gothic"/>
              </a:rPr>
              <a:t> </a:t>
            </a:r>
            <a:r>
              <a:rPr sz="1550" spc="95" dirty="0">
                <a:solidFill>
                  <a:srgbClr val="F5F0F0"/>
                </a:solidFill>
                <a:latin typeface="Century Gothic"/>
                <a:cs typeface="Century Gothic"/>
              </a:rPr>
              <a:t>running.</a:t>
            </a:r>
            <a:r>
              <a:rPr sz="1550" spc="20" dirty="0">
                <a:solidFill>
                  <a:srgbClr val="F5F0F0"/>
                </a:solidFill>
                <a:latin typeface="Century Gothic"/>
                <a:cs typeface="Century Gothic"/>
              </a:rPr>
              <a:t> </a:t>
            </a:r>
            <a:r>
              <a:rPr sz="1550" dirty="0">
                <a:solidFill>
                  <a:srgbClr val="F5F0F0"/>
                </a:solidFill>
                <a:latin typeface="Century Gothic"/>
                <a:cs typeface="Century Gothic"/>
              </a:rPr>
              <a:t>A</a:t>
            </a:r>
            <a:r>
              <a:rPr sz="1550" spc="55" dirty="0">
                <a:solidFill>
                  <a:srgbClr val="F5F0F0"/>
                </a:solidFill>
                <a:latin typeface="Century Gothic"/>
                <a:cs typeface="Century Gothic"/>
              </a:rPr>
              <a:t> </a:t>
            </a:r>
            <a:r>
              <a:rPr sz="1550" spc="-10" dirty="0">
                <a:solidFill>
                  <a:srgbClr val="F5F0F0"/>
                </a:solidFill>
                <a:latin typeface="Century Gothic"/>
                <a:cs typeface="Century Gothic"/>
              </a:rPr>
              <a:t>dedicated</a:t>
            </a:r>
            <a:r>
              <a:rPr sz="1550" spc="40" dirty="0">
                <a:solidFill>
                  <a:srgbClr val="F5F0F0"/>
                </a:solidFill>
                <a:latin typeface="Century Gothic"/>
                <a:cs typeface="Century Gothic"/>
              </a:rPr>
              <a:t> </a:t>
            </a:r>
            <a:r>
              <a:rPr sz="1550" dirty="0">
                <a:solidFill>
                  <a:srgbClr val="F5F0F0"/>
                </a:solidFill>
                <a:latin typeface="Century Gothic"/>
                <a:cs typeface="Century Gothic"/>
              </a:rPr>
              <a:t>content</a:t>
            </a:r>
            <a:r>
              <a:rPr sz="1550" spc="15" dirty="0">
                <a:solidFill>
                  <a:srgbClr val="F5F0F0"/>
                </a:solidFill>
                <a:latin typeface="Century Gothic"/>
                <a:cs typeface="Century Gothic"/>
              </a:rPr>
              <a:t> </a:t>
            </a:r>
            <a:r>
              <a:rPr sz="1550" spc="80" dirty="0">
                <a:solidFill>
                  <a:srgbClr val="F5F0F0"/>
                </a:solidFill>
                <a:latin typeface="Century Gothic"/>
                <a:cs typeface="Century Gothic"/>
              </a:rPr>
              <a:t>series</a:t>
            </a:r>
            <a:r>
              <a:rPr sz="1550" spc="40" dirty="0">
                <a:solidFill>
                  <a:srgbClr val="F5F0F0"/>
                </a:solidFill>
                <a:latin typeface="Century Gothic"/>
                <a:cs typeface="Century Gothic"/>
              </a:rPr>
              <a:t> </a:t>
            </a:r>
            <a:r>
              <a:rPr sz="1550" spc="120" dirty="0">
                <a:solidFill>
                  <a:srgbClr val="F5F0F0"/>
                </a:solidFill>
                <a:latin typeface="Century Gothic"/>
                <a:cs typeface="Century Gothic"/>
              </a:rPr>
              <a:t>will</a:t>
            </a:r>
            <a:r>
              <a:rPr sz="1550" spc="10" dirty="0">
                <a:solidFill>
                  <a:srgbClr val="F5F0F0"/>
                </a:solidFill>
                <a:latin typeface="Century Gothic"/>
                <a:cs typeface="Century Gothic"/>
              </a:rPr>
              <a:t> </a:t>
            </a:r>
            <a:r>
              <a:rPr sz="1550" dirty="0">
                <a:solidFill>
                  <a:srgbClr val="F5F0F0"/>
                </a:solidFill>
                <a:latin typeface="Century Gothic"/>
                <a:cs typeface="Century Gothic"/>
              </a:rPr>
              <a:t>explore</a:t>
            </a:r>
            <a:r>
              <a:rPr sz="1550" spc="5" dirty="0">
                <a:solidFill>
                  <a:srgbClr val="F5F0F0"/>
                </a:solidFill>
                <a:latin typeface="Century Gothic"/>
                <a:cs typeface="Century Gothic"/>
              </a:rPr>
              <a:t> </a:t>
            </a:r>
            <a:r>
              <a:rPr sz="1550" spc="65" dirty="0">
                <a:solidFill>
                  <a:srgbClr val="F5F0F0"/>
                </a:solidFill>
                <a:latin typeface="Century Gothic"/>
                <a:cs typeface="Century Gothic"/>
              </a:rPr>
              <a:t>roles</a:t>
            </a:r>
            <a:r>
              <a:rPr sz="1550" spc="35" dirty="0">
                <a:solidFill>
                  <a:srgbClr val="F5F0F0"/>
                </a:solidFill>
                <a:latin typeface="Century Gothic"/>
                <a:cs typeface="Century Gothic"/>
              </a:rPr>
              <a:t> </a:t>
            </a:r>
            <a:r>
              <a:rPr sz="1550" spc="-10" dirty="0">
                <a:solidFill>
                  <a:srgbClr val="F5F0F0"/>
                </a:solidFill>
                <a:latin typeface="Century Gothic"/>
                <a:cs typeface="Century Gothic"/>
              </a:rPr>
              <a:t>people </a:t>
            </a:r>
            <a:r>
              <a:rPr sz="1550" dirty="0">
                <a:solidFill>
                  <a:srgbClr val="F5F0F0"/>
                </a:solidFill>
                <a:latin typeface="Century Gothic"/>
                <a:cs typeface="Century Gothic"/>
              </a:rPr>
              <a:t>may</a:t>
            </a:r>
            <a:r>
              <a:rPr sz="1550" spc="5" dirty="0">
                <a:solidFill>
                  <a:srgbClr val="F5F0F0"/>
                </a:solidFill>
                <a:latin typeface="Century Gothic"/>
                <a:cs typeface="Century Gothic"/>
              </a:rPr>
              <a:t> </a:t>
            </a:r>
            <a:r>
              <a:rPr sz="1550" spc="75" dirty="0">
                <a:solidFill>
                  <a:srgbClr val="F5F0F0"/>
                </a:solidFill>
                <a:latin typeface="Century Gothic"/>
                <a:cs typeface="Century Gothic"/>
              </a:rPr>
              <a:t>not</a:t>
            </a:r>
            <a:r>
              <a:rPr sz="1550" spc="-10" dirty="0">
                <a:solidFill>
                  <a:srgbClr val="F5F0F0"/>
                </a:solidFill>
                <a:latin typeface="Century Gothic"/>
                <a:cs typeface="Century Gothic"/>
              </a:rPr>
              <a:t> </a:t>
            </a:r>
            <a:r>
              <a:rPr sz="1550" dirty="0">
                <a:solidFill>
                  <a:srgbClr val="F5F0F0"/>
                </a:solidFill>
                <a:latin typeface="Century Gothic"/>
                <a:cs typeface="Century Gothic"/>
              </a:rPr>
              <a:t>associate</a:t>
            </a:r>
            <a:r>
              <a:rPr sz="1550" spc="55" dirty="0">
                <a:solidFill>
                  <a:srgbClr val="F5F0F0"/>
                </a:solidFill>
                <a:latin typeface="Century Gothic"/>
                <a:cs typeface="Century Gothic"/>
              </a:rPr>
              <a:t> </a:t>
            </a:r>
            <a:r>
              <a:rPr sz="1550" spc="105" dirty="0">
                <a:solidFill>
                  <a:srgbClr val="F5F0F0"/>
                </a:solidFill>
                <a:latin typeface="Century Gothic"/>
                <a:cs typeface="Century Gothic"/>
              </a:rPr>
              <a:t>with</a:t>
            </a:r>
            <a:r>
              <a:rPr sz="1550" spc="15" dirty="0">
                <a:solidFill>
                  <a:srgbClr val="F5F0F0"/>
                </a:solidFill>
                <a:latin typeface="Century Gothic"/>
                <a:cs typeface="Century Gothic"/>
              </a:rPr>
              <a:t> </a:t>
            </a:r>
            <a:r>
              <a:rPr sz="1550" dirty="0">
                <a:solidFill>
                  <a:srgbClr val="F5F0F0"/>
                </a:solidFill>
                <a:latin typeface="Century Gothic"/>
                <a:cs typeface="Century Gothic"/>
              </a:rPr>
              <a:t>food</a:t>
            </a:r>
            <a:r>
              <a:rPr sz="1550" spc="20" dirty="0">
                <a:solidFill>
                  <a:srgbClr val="F5F0F0"/>
                </a:solidFill>
                <a:latin typeface="Century Gothic"/>
                <a:cs typeface="Century Gothic"/>
              </a:rPr>
              <a:t> </a:t>
            </a:r>
            <a:r>
              <a:rPr sz="1550" spc="50" dirty="0">
                <a:solidFill>
                  <a:srgbClr val="F5F0F0"/>
                </a:solidFill>
                <a:latin typeface="Century Gothic"/>
                <a:cs typeface="Century Gothic"/>
              </a:rPr>
              <a:t>production</a:t>
            </a:r>
            <a:r>
              <a:rPr sz="1550" spc="40" dirty="0">
                <a:solidFill>
                  <a:srgbClr val="F5F0F0"/>
                </a:solidFill>
                <a:latin typeface="Century Gothic"/>
                <a:cs typeface="Century Gothic"/>
              </a:rPr>
              <a:t> </a:t>
            </a:r>
            <a:r>
              <a:rPr sz="1550" dirty="0">
                <a:solidFill>
                  <a:srgbClr val="F5F0F0"/>
                </a:solidFill>
                <a:latin typeface="Century Gothic"/>
                <a:cs typeface="Century Gothic"/>
              </a:rPr>
              <a:t>–</a:t>
            </a:r>
            <a:r>
              <a:rPr sz="1550" spc="30" dirty="0">
                <a:solidFill>
                  <a:srgbClr val="F5F0F0"/>
                </a:solidFill>
                <a:latin typeface="Century Gothic"/>
                <a:cs typeface="Century Gothic"/>
              </a:rPr>
              <a:t> </a:t>
            </a:r>
            <a:r>
              <a:rPr sz="1550" spc="80" dirty="0">
                <a:solidFill>
                  <a:srgbClr val="F5F0F0"/>
                </a:solidFill>
                <a:latin typeface="Century Gothic"/>
                <a:cs typeface="Century Gothic"/>
              </a:rPr>
              <a:t>like</a:t>
            </a:r>
            <a:r>
              <a:rPr sz="1550" spc="-20" dirty="0">
                <a:solidFill>
                  <a:srgbClr val="F5F0F0"/>
                </a:solidFill>
                <a:latin typeface="Century Gothic"/>
                <a:cs typeface="Century Gothic"/>
              </a:rPr>
              <a:t> </a:t>
            </a:r>
            <a:r>
              <a:rPr sz="1550" spc="100" dirty="0">
                <a:solidFill>
                  <a:srgbClr val="F5F0F0"/>
                </a:solidFill>
                <a:latin typeface="Century Gothic"/>
                <a:cs typeface="Century Gothic"/>
              </a:rPr>
              <a:t>truck</a:t>
            </a:r>
            <a:r>
              <a:rPr sz="1550" spc="-15" dirty="0">
                <a:solidFill>
                  <a:srgbClr val="F5F0F0"/>
                </a:solidFill>
                <a:latin typeface="Century Gothic"/>
                <a:cs typeface="Century Gothic"/>
              </a:rPr>
              <a:t> </a:t>
            </a:r>
            <a:r>
              <a:rPr sz="1550" spc="60" dirty="0">
                <a:solidFill>
                  <a:srgbClr val="F5F0F0"/>
                </a:solidFill>
                <a:latin typeface="Century Gothic"/>
                <a:cs typeface="Century Gothic"/>
              </a:rPr>
              <a:t>drivers,</a:t>
            </a:r>
            <a:r>
              <a:rPr sz="1550" spc="-5" dirty="0">
                <a:solidFill>
                  <a:srgbClr val="F5F0F0"/>
                </a:solidFill>
                <a:latin typeface="Century Gothic"/>
                <a:cs typeface="Century Gothic"/>
              </a:rPr>
              <a:t> </a:t>
            </a:r>
            <a:r>
              <a:rPr sz="1550" spc="-10" dirty="0">
                <a:solidFill>
                  <a:srgbClr val="F5F0F0"/>
                </a:solidFill>
                <a:latin typeface="Century Gothic"/>
                <a:cs typeface="Century Gothic"/>
              </a:rPr>
              <a:t>data</a:t>
            </a:r>
            <a:r>
              <a:rPr sz="1550" spc="5" dirty="0">
                <a:solidFill>
                  <a:srgbClr val="F5F0F0"/>
                </a:solidFill>
                <a:latin typeface="Century Gothic"/>
                <a:cs typeface="Century Gothic"/>
              </a:rPr>
              <a:t> </a:t>
            </a:r>
            <a:r>
              <a:rPr sz="1550" spc="55" dirty="0">
                <a:solidFill>
                  <a:srgbClr val="F5F0F0"/>
                </a:solidFill>
                <a:latin typeface="Century Gothic"/>
                <a:cs typeface="Century Gothic"/>
              </a:rPr>
              <a:t>analysts</a:t>
            </a:r>
            <a:r>
              <a:rPr sz="1550" spc="10" dirty="0">
                <a:solidFill>
                  <a:srgbClr val="F5F0F0"/>
                </a:solidFill>
                <a:latin typeface="Century Gothic"/>
                <a:cs typeface="Century Gothic"/>
              </a:rPr>
              <a:t> </a:t>
            </a:r>
            <a:r>
              <a:rPr sz="1550" spc="95" dirty="0">
                <a:solidFill>
                  <a:srgbClr val="F5F0F0"/>
                </a:solidFill>
                <a:latin typeface="Century Gothic"/>
                <a:cs typeface="Century Gothic"/>
              </a:rPr>
              <a:t>or</a:t>
            </a:r>
            <a:r>
              <a:rPr sz="1550" dirty="0">
                <a:solidFill>
                  <a:srgbClr val="F5F0F0"/>
                </a:solidFill>
                <a:latin typeface="Century Gothic"/>
                <a:cs typeface="Century Gothic"/>
              </a:rPr>
              <a:t> even</a:t>
            </a:r>
            <a:r>
              <a:rPr sz="1550" spc="90" dirty="0">
                <a:solidFill>
                  <a:srgbClr val="F5F0F0"/>
                </a:solidFill>
                <a:latin typeface="Century Gothic"/>
                <a:cs typeface="Century Gothic"/>
              </a:rPr>
              <a:t> </a:t>
            </a:r>
            <a:r>
              <a:rPr sz="1550" spc="55" dirty="0">
                <a:solidFill>
                  <a:srgbClr val="F5F0F0"/>
                </a:solidFill>
                <a:latin typeface="Century Gothic"/>
                <a:cs typeface="Century Gothic"/>
              </a:rPr>
              <a:t>refrigeration </a:t>
            </a:r>
            <a:r>
              <a:rPr sz="1550" spc="45" dirty="0">
                <a:solidFill>
                  <a:srgbClr val="F5F0F0"/>
                </a:solidFill>
                <a:latin typeface="Century Gothic"/>
                <a:cs typeface="Century Gothic"/>
              </a:rPr>
              <a:t>technicians</a:t>
            </a:r>
            <a:r>
              <a:rPr sz="1550" spc="65" dirty="0">
                <a:solidFill>
                  <a:srgbClr val="F5F0F0"/>
                </a:solidFill>
                <a:latin typeface="Century Gothic"/>
                <a:cs typeface="Century Gothic"/>
              </a:rPr>
              <a:t> </a:t>
            </a:r>
            <a:r>
              <a:rPr sz="1550" dirty="0">
                <a:solidFill>
                  <a:srgbClr val="F5F0F0"/>
                </a:solidFill>
                <a:latin typeface="Century Gothic"/>
                <a:cs typeface="Century Gothic"/>
              </a:rPr>
              <a:t>–</a:t>
            </a:r>
            <a:r>
              <a:rPr sz="1550" spc="80" dirty="0">
                <a:solidFill>
                  <a:srgbClr val="F5F0F0"/>
                </a:solidFill>
                <a:latin typeface="Century Gothic"/>
                <a:cs typeface="Century Gothic"/>
              </a:rPr>
              <a:t> </a:t>
            </a:r>
            <a:r>
              <a:rPr sz="1550" spc="70" dirty="0">
                <a:solidFill>
                  <a:srgbClr val="F5F0F0"/>
                </a:solidFill>
                <a:latin typeface="Century Gothic"/>
                <a:cs typeface="Century Gothic"/>
              </a:rPr>
              <a:t>giving</a:t>
            </a:r>
            <a:r>
              <a:rPr sz="1550" spc="60" dirty="0">
                <a:solidFill>
                  <a:srgbClr val="F5F0F0"/>
                </a:solidFill>
                <a:latin typeface="Century Gothic"/>
                <a:cs typeface="Century Gothic"/>
              </a:rPr>
              <a:t> </a:t>
            </a:r>
            <a:r>
              <a:rPr sz="1550" dirty="0">
                <a:solidFill>
                  <a:srgbClr val="F5F0F0"/>
                </a:solidFill>
                <a:latin typeface="Century Gothic"/>
                <a:cs typeface="Century Gothic"/>
              </a:rPr>
              <a:t>credit</a:t>
            </a:r>
            <a:r>
              <a:rPr sz="1550" spc="50" dirty="0">
                <a:solidFill>
                  <a:srgbClr val="F5F0F0"/>
                </a:solidFill>
                <a:latin typeface="Century Gothic"/>
                <a:cs typeface="Century Gothic"/>
              </a:rPr>
              <a:t> </a:t>
            </a:r>
            <a:r>
              <a:rPr sz="1550" dirty="0">
                <a:solidFill>
                  <a:srgbClr val="F5F0F0"/>
                </a:solidFill>
                <a:latin typeface="Century Gothic"/>
                <a:cs typeface="Century Gothic"/>
              </a:rPr>
              <a:t>to</a:t>
            </a:r>
            <a:r>
              <a:rPr sz="1550" spc="85" dirty="0">
                <a:solidFill>
                  <a:srgbClr val="F5F0F0"/>
                </a:solidFill>
                <a:latin typeface="Century Gothic"/>
                <a:cs typeface="Century Gothic"/>
              </a:rPr>
              <a:t> </a:t>
            </a:r>
            <a:r>
              <a:rPr sz="1550" spc="65" dirty="0">
                <a:solidFill>
                  <a:srgbClr val="F5F0F0"/>
                </a:solidFill>
                <a:latin typeface="Century Gothic"/>
                <a:cs typeface="Century Gothic"/>
              </a:rPr>
              <a:t>those</a:t>
            </a:r>
            <a:r>
              <a:rPr sz="1550" spc="114" dirty="0">
                <a:solidFill>
                  <a:srgbClr val="F5F0F0"/>
                </a:solidFill>
                <a:latin typeface="Century Gothic"/>
                <a:cs typeface="Century Gothic"/>
              </a:rPr>
              <a:t> </a:t>
            </a:r>
            <a:r>
              <a:rPr sz="1550" spc="60" dirty="0">
                <a:solidFill>
                  <a:srgbClr val="F5F0F0"/>
                </a:solidFill>
                <a:latin typeface="Century Gothic"/>
                <a:cs typeface="Century Gothic"/>
              </a:rPr>
              <a:t>who</a:t>
            </a:r>
            <a:r>
              <a:rPr sz="1550" spc="85" dirty="0">
                <a:solidFill>
                  <a:srgbClr val="F5F0F0"/>
                </a:solidFill>
                <a:latin typeface="Century Gothic"/>
                <a:cs typeface="Century Gothic"/>
              </a:rPr>
              <a:t> </a:t>
            </a:r>
            <a:r>
              <a:rPr sz="1550" dirty="0">
                <a:solidFill>
                  <a:srgbClr val="F5F0F0"/>
                </a:solidFill>
                <a:latin typeface="Century Gothic"/>
                <a:cs typeface="Century Gothic"/>
              </a:rPr>
              <a:t>play</a:t>
            </a:r>
            <a:r>
              <a:rPr sz="1550" spc="60" dirty="0">
                <a:solidFill>
                  <a:srgbClr val="F5F0F0"/>
                </a:solidFill>
                <a:latin typeface="Century Gothic"/>
                <a:cs typeface="Century Gothic"/>
              </a:rPr>
              <a:t> </a:t>
            </a:r>
            <a:r>
              <a:rPr sz="1550" spc="-145" dirty="0">
                <a:solidFill>
                  <a:srgbClr val="F5F0F0"/>
                </a:solidFill>
                <a:latin typeface="Century Gothic"/>
                <a:cs typeface="Century Gothic"/>
              </a:rPr>
              <a:t>a</a:t>
            </a:r>
            <a:r>
              <a:rPr sz="1550" spc="60" dirty="0">
                <a:solidFill>
                  <a:srgbClr val="F5F0F0"/>
                </a:solidFill>
                <a:latin typeface="Century Gothic"/>
                <a:cs typeface="Century Gothic"/>
              </a:rPr>
              <a:t> </a:t>
            </a:r>
            <a:r>
              <a:rPr sz="1550" dirty="0">
                <a:solidFill>
                  <a:srgbClr val="F5F0F0"/>
                </a:solidFill>
                <a:latin typeface="Century Gothic"/>
                <a:cs typeface="Century Gothic"/>
              </a:rPr>
              <a:t>vital</a:t>
            </a:r>
            <a:r>
              <a:rPr sz="1550" spc="40" dirty="0">
                <a:solidFill>
                  <a:srgbClr val="F5F0F0"/>
                </a:solidFill>
                <a:latin typeface="Century Gothic"/>
                <a:cs typeface="Century Gothic"/>
              </a:rPr>
              <a:t> </a:t>
            </a:r>
            <a:r>
              <a:rPr sz="1550" dirty="0">
                <a:solidFill>
                  <a:srgbClr val="F5F0F0"/>
                </a:solidFill>
                <a:latin typeface="Century Gothic"/>
                <a:cs typeface="Century Gothic"/>
              </a:rPr>
              <a:t>role</a:t>
            </a:r>
            <a:r>
              <a:rPr sz="1550" spc="120" dirty="0">
                <a:solidFill>
                  <a:srgbClr val="F5F0F0"/>
                </a:solidFill>
                <a:latin typeface="Century Gothic"/>
                <a:cs typeface="Century Gothic"/>
              </a:rPr>
              <a:t> in</a:t>
            </a:r>
            <a:r>
              <a:rPr sz="1550" spc="80" dirty="0">
                <a:solidFill>
                  <a:srgbClr val="F5F0F0"/>
                </a:solidFill>
                <a:latin typeface="Century Gothic"/>
                <a:cs typeface="Century Gothic"/>
              </a:rPr>
              <a:t> </a:t>
            </a:r>
            <a:r>
              <a:rPr sz="1550" dirty="0">
                <a:solidFill>
                  <a:srgbClr val="F5F0F0"/>
                </a:solidFill>
                <a:latin typeface="Century Gothic"/>
                <a:cs typeface="Century Gothic"/>
              </a:rPr>
              <a:t>feeding</a:t>
            </a:r>
            <a:r>
              <a:rPr sz="1550" spc="60" dirty="0">
                <a:solidFill>
                  <a:srgbClr val="F5F0F0"/>
                </a:solidFill>
                <a:latin typeface="Century Gothic"/>
                <a:cs typeface="Century Gothic"/>
              </a:rPr>
              <a:t> </a:t>
            </a:r>
            <a:r>
              <a:rPr sz="1550" spc="-10" dirty="0">
                <a:solidFill>
                  <a:srgbClr val="F5F0F0"/>
                </a:solidFill>
                <a:latin typeface="Century Gothic"/>
                <a:cs typeface="Century Gothic"/>
              </a:rPr>
              <a:t>Canadians.</a:t>
            </a:r>
            <a:endParaRPr sz="1550" dirty="0">
              <a:latin typeface="Century Gothic"/>
              <a:cs typeface="Century Gothic"/>
            </a:endParaRPr>
          </a:p>
          <a:p>
            <a:pPr>
              <a:lnSpc>
                <a:spcPct val="100000"/>
              </a:lnSpc>
            </a:pPr>
            <a:endParaRPr sz="1550" dirty="0">
              <a:latin typeface="Century Gothic"/>
              <a:cs typeface="Century Gothic"/>
            </a:endParaRPr>
          </a:p>
          <a:p>
            <a:pPr marL="12700" marR="203200">
              <a:lnSpc>
                <a:spcPct val="103600"/>
              </a:lnSpc>
            </a:pPr>
            <a:r>
              <a:rPr sz="1550" spc="60" dirty="0">
                <a:solidFill>
                  <a:srgbClr val="F5F0F0"/>
                </a:solidFill>
                <a:latin typeface="Century Gothic"/>
                <a:cs typeface="Century Gothic"/>
              </a:rPr>
              <a:t>To</a:t>
            </a:r>
            <a:r>
              <a:rPr sz="1550" spc="85" dirty="0">
                <a:solidFill>
                  <a:srgbClr val="F5F0F0"/>
                </a:solidFill>
                <a:latin typeface="Century Gothic"/>
                <a:cs typeface="Century Gothic"/>
              </a:rPr>
              <a:t> </a:t>
            </a:r>
            <a:r>
              <a:rPr sz="1550" spc="80" dirty="0">
                <a:solidFill>
                  <a:srgbClr val="F5F0F0"/>
                </a:solidFill>
                <a:latin typeface="Century Gothic"/>
                <a:cs typeface="Century Gothic"/>
              </a:rPr>
              <a:t>spark</a:t>
            </a:r>
            <a:r>
              <a:rPr sz="1550" spc="60" dirty="0">
                <a:solidFill>
                  <a:srgbClr val="F5F0F0"/>
                </a:solidFill>
                <a:latin typeface="Century Gothic"/>
                <a:cs typeface="Century Gothic"/>
              </a:rPr>
              <a:t> </a:t>
            </a:r>
            <a:r>
              <a:rPr sz="1550" dirty="0">
                <a:solidFill>
                  <a:srgbClr val="F5F0F0"/>
                </a:solidFill>
                <a:latin typeface="Century Gothic"/>
                <a:cs typeface="Century Gothic"/>
              </a:rPr>
              <a:t>engagement,</a:t>
            </a:r>
            <a:r>
              <a:rPr sz="1550" spc="165" dirty="0">
                <a:solidFill>
                  <a:srgbClr val="F5F0F0"/>
                </a:solidFill>
                <a:latin typeface="Century Gothic"/>
                <a:cs typeface="Century Gothic"/>
              </a:rPr>
              <a:t> </a:t>
            </a:r>
            <a:r>
              <a:rPr sz="1550" dirty="0">
                <a:solidFill>
                  <a:srgbClr val="F5F0F0"/>
                </a:solidFill>
                <a:latin typeface="Century Gothic"/>
                <a:cs typeface="Century Gothic"/>
              </a:rPr>
              <a:t>we</a:t>
            </a:r>
            <a:r>
              <a:rPr sz="1550" spc="135" dirty="0">
                <a:solidFill>
                  <a:srgbClr val="F5F0F0"/>
                </a:solidFill>
                <a:latin typeface="Century Gothic"/>
                <a:cs typeface="Century Gothic"/>
              </a:rPr>
              <a:t> </a:t>
            </a:r>
            <a:r>
              <a:rPr sz="1550" dirty="0">
                <a:solidFill>
                  <a:srgbClr val="F5F0F0"/>
                </a:solidFill>
                <a:latin typeface="Century Gothic"/>
                <a:cs typeface="Century Gothic"/>
              </a:rPr>
              <a:t>could</a:t>
            </a:r>
            <a:r>
              <a:rPr sz="1550" spc="100" dirty="0">
                <a:solidFill>
                  <a:srgbClr val="F5F0F0"/>
                </a:solidFill>
                <a:latin typeface="Century Gothic"/>
                <a:cs typeface="Century Gothic"/>
              </a:rPr>
              <a:t> </a:t>
            </a:r>
            <a:r>
              <a:rPr sz="1550" spc="45" dirty="0">
                <a:solidFill>
                  <a:srgbClr val="F5F0F0"/>
                </a:solidFill>
                <a:latin typeface="Century Gothic"/>
                <a:cs typeface="Century Gothic"/>
              </a:rPr>
              <a:t>introduce</a:t>
            </a:r>
            <a:r>
              <a:rPr sz="1550" spc="140" dirty="0">
                <a:solidFill>
                  <a:srgbClr val="F5F0F0"/>
                </a:solidFill>
                <a:latin typeface="Century Gothic"/>
                <a:cs typeface="Century Gothic"/>
              </a:rPr>
              <a:t> </a:t>
            </a:r>
            <a:r>
              <a:rPr sz="1550" dirty="0">
                <a:solidFill>
                  <a:srgbClr val="F5F0F0"/>
                </a:solidFill>
                <a:latin typeface="Century Gothic"/>
                <a:cs typeface="Century Gothic"/>
              </a:rPr>
              <a:t>interactive</a:t>
            </a:r>
            <a:r>
              <a:rPr sz="1550" spc="50" dirty="0">
                <a:solidFill>
                  <a:srgbClr val="F5F0F0"/>
                </a:solidFill>
                <a:latin typeface="Century Gothic"/>
                <a:cs typeface="Century Gothic"/>
              </a:rPr>
              <a:t> </a:t>
            </a:r>
            <a:r>
              <a:rPr sz="1550" dirty="0">
                <a:solidFill>
                  <a:srgbClr val="F5F0F0"/>
                </a:solidFill>
                <a:latin typeface="Century Gothic"/>
                <a:cs typeface="Century Gothic"/>
              </a:rPr>
              <a:t>content</a:t>
            </a:r>
            <a:r>
              <a:rPr sz="1550" spc="160" dirty="0">
                <a:solidFill>
                  <a:srgbClr val="F5F0F0"/>
                </a:solidFill>
                <a:latin typeface="Century Gothic"/>
                <a:cs typeface="Century Gothic"/>
              </a:rPr>
              <a:t> </a:t>
            </a:r>
            <a:r>
              <a:rPr sz="1550" spc="60" dirty="0">
                <a:solidFill>
                  <a:srgbClr val="F5F0F0"/>
                </a:solidFill>
                <a:latin typeface="Century Gothic"/>
                <a:cs typeface="Century Gothic"/>
              </a:rPr>
              <a:t>like</a:t>
            </a:r>
            <a:r>
              <a:rPr sz="1550" spc="140" dirty="0">
                <a:solidFill>
                  <a:srgbClr val="F5F0F0"/>
                </a:solidFill>
                <a:latin typeface="Century Gothic"/>
                <a:cs typeface="Century Gothic"/>
              </a:rPr>
              <a:t> </a:t>
            </a:r>
            <a:r>
              <a:rPr sz="1550" spc="70" dirty="0">
                <a:solidFill>
                  <a:srgbClr val="F5F0F0"/>
                </a:solidFill>
                <a:latin typeface="Century Gothic"/>
                <a:cs typeface="Century Gothic"/>
              </a:rPr>
              <a:t>polls</a:t>
            </a:r>
            <a:r>
              <a:rPr sz="1550" spc="90" dirty="0">
                <a:solidFill>
                  <a:srgbClr val="F5F0F0"/>
                </a:solidFill>
                <a:latin typeface="Century Gothic"/>
                <a:cs typeface="Century Gothic"/>
              </a:rPr>
              <a:t> </a:t>
            </a:r>
            <a:r>
              <a:rPr sz="1550" spc="80" dirty="0">
                <a:solidFill>
                  <a:srgbClr val="F5F0F0"/>
                </a:solidFill>
                <a:latin typeface="Century Gothic"/>
                <a:cs typeface="Century Gothic"/>
              </a:rPr>
              <a:t>asking</a:t>
            </a:r>
            <a:r>
              <a:rPr sz="1550" spc="165" dirty="0">
                <a:solidFill>
                  <a:srgbClr val="F5F0F0"/>
                </a:solidFill>
                <a:latin typeface="Century Gothic"/>
                <a:cs typeface="Century Gothic"/>
              </a:rPr>
              <a:t> </a:t>
            </a:r>
            <a:r>
              <a:rPr sz="1550" spc="-10" dirty="0">
                <a:solidFill>
                  <a:srgbClr val="F5F0F0"/>
                </a:solidFill>
                <a:latin typeface="Century Gothic"/>
                <a:cs typeface="Century Gothic"/>
              </a:rPr>
              <a:t>audiences </a:t>
            </a:r>
            <a:r>
              <a:rPr sz="1550" spc="75" dirty="0">
                <a:solidFill>
                  <a:srgbClr val="F5F0F0"/>
                </a:solidFill>
                <a:latin typeface="Century Gothic"/>
                <a:cs typeface="Century Gothic"/>
              </a:rPr>
              <a:t>whether</a:t>
            </a:r>
            <a:r>
              <a:rPr sz="1550" spc="30" dirty="0">
                <a:solidFill>
                  <a:srgbClr val="F5F0F0"/>
                </a:solidFill>
                <a:latin typeface="Century Gothic"/>
                <a:cs typeface="Century Gothic"/>
              </a:rPr>
              <a:t> </a:t>
            </a:r>
            <a:r>
              <a:rPr sz="1550" spc="50" dirty="0">
                <a:solidFill>
                  <a:srgbClr val="F5F0F0"/>
                </a:solidFill>
                <a:latin typeface="Century Gothic"/>
                <a:cs typeface="Century Gothic"/>
              </a:rPr>
              <a:t>they</a:t>
            </a:r>
            <a:r>
              <a:rPr sz="1550" spc="35" dirty="0">
                <a:solidFill>
                  <a:srgbClr val="F5F0F0"/>
                </a:solidFill>
                <a:latin typeface="Century Gothic"/>
                <a:cs typeface="Century Gothic"/>
              </a:rPr>
              <a:t> </a:t>
            </a:r>
            <a:r>
              <a:rPr sz="1550" spc="140" dirty="0">
                <a:solidFill>
                  <a:srgbClr val="F5F0F0"/>
                </a:solidFill>
                <a:latin typeface="Century Gothic"/>
                <a:cs typeface="Century Gothic"/>
              </a:rPr>
              <a:t>think</a:t>
            </a:r>
            <a:r>
              <a:rPr sz="1550" spc="15" dirty="0">
                <a:solidFill>
                  <a:srgbClr val="F5F0F0"/>
                </a:solidFill>
                <a:latin typeface="Century Gothic"/>
                <a:cs typeface="Century Gothic"/>
              </a:rPr>
              <a:t> </a:t>
            </a:r>
            <a:r>
              <a:rPr sz="1550" dirty="0">
                <a:solidFill>
                  <a:srgbClr val="F5F0F0"/>
                </a:solidFill>
                <a:latin typeface="Century Gothic"/>
                <a:cs typeface="Century Gothic"/>
              </a:rPr>
              <a:t>certain</a:t>
            </a:r>
            <a:r>
              <a:rPr sz="1550" spc="50" dirty="0">
                <a:solidFill>
                  <a:srgbClr val="F5F0F0"/>
                </a:solidFill>
                <a:latin typeface="Century Gothic"/>
                <a:cs typeface="Century Gothic"/>
              </a:rPr>
              <a:t> </a:t>
            </a:r>
            <a:r>
              <a:rPr sz="1550" spc="75" dirty="0">
                <a:solidFill>
                  <a:srgbClr val="F5F0F0"/>
                </a:solidFill>
                <a:latin typeface="Century Gothic"/>
                <a:cs typeface="Century Gothic"/>
              </a:rPr>
              <a:t>jobs</a:t>
            </a:r>
            <a:r>
              <a:rPr sz="1550" spc="40" dirty="0">
                <a:solidFill>
                  <a:srgbClr val="F5F0F0"/>
                </a:solidFill>
                <a:latin typeface="Century Gothic"/>
                <a:cs typeface="Century Gothic"/>
              </a:rPr>
              <a:t> </a:t>
            </a:r>
            <a:r>
              <a:rPr sz="1550" dirty="0">
                <a:solidFill>
                  <a:srgbClr val="F5F0F0"/>
                </a:solidFill>
                <a:latin typeface="Century Gothic"/>
                <a:cs typeface="Century Gothic"/>
              </a:rPr>
              <a:t>are</a:t>
            </a:r>
            <a:r>
              <a:rPr sz="1550" spc="10" dirty="0">
                <a:solidFill>
                  <a:srgbClr val="F5F0F0"/>
                </a:solidFill>
                <a:latin typeface="Century Gothic"/>
                <a:cs typeface="Century Gothic"/>
              </a:rPr>
              <a:t> </a:t>
            </a:r>
            <a:r>
              <a:rPr sz="1550" dirty="0">
                <a:solidFill>
                  <a:srgbClr val="F5F0F0"/>
                </a:solidFill>
                <a:latin typeface="Century Gothic"/>
                <a:cs typeface="Century Gothic"/>
              </a:rPr>
              <a:t>part</a:t>
            </a:r>
            <a:r>
              <a:rPr sz="1550" spc="20" dirty="0">
                <a:solidFill>
                  <a:srgbClr val="F5F0F0"/>
                </a:solidFill>
                <a:latin typeface="Century Gothic"/>
                <a:cs typeface="Century Gothic"/>
              </a:rPr>
              <a:t> </a:t>
            </a:r>
            <a:r>
              <a:rPr sz="1550" dirty="0">
                <a:solidFill>
                  <a:srgbClr val="F5F0F0"/>
                </a:solidFill>
                <a:latin typeface="Century Gothic"/>
                <a:cs typeface="Century Gothic"/>
              </a:rPr>
              <a:t>of</a:t>
            </a:r>
            <a:r>
              <a:rPr sz="1550" spc="55" dirty="0">
                <a:solidFill>
                  <a:srgbClr val="F5F0F0"/>
                </a:solidFill>
                <a:latin typeface="Century Gothic"/>
                <a:cs typeface="Century Gothic"/>
              </a:rPr>
              <a:t> the</a:t>
            </a:r>
            <a:r>
              <a:rPr sz="1550" spc="10" dirty="0">
                <a:solidFill>
                  <a:srgbClr val="F5F0F0"/>
                </a:solidFill>
                <a:latin typeface="Century Gothic"/>
                <a:cs typeface="Century Gothic"/>
              </a:rPr>
              <a:t> </a:t>
            </a:r>
            <a:r>
              <a:rPr sz="1550" dirty="0">
                <a:solidFill>
                  <a:srgbClr val="F5F0F0"/>
                </a:solidFill>
                <a:latin typeface="Century Gothic"/>
                <a:cs typeface="Century Gothic"/>
              </a:rPr>
              <a:t>food</a:t>
            </a:r>
            <a:r>
              <a:rPr sz="1550" spc="50" dirty="0">
                <a:solidFill>
                  <a:srgbClr val="F5F0F0"/>
                </a:solidFill>
                <a:latin typeface="Century Gothic"/>
                <a:cs typeface="Century Gothic"/>
              </a:rPr>
              <a:t> </a:t>
            </a:r>
            <a:r>
              <a:rPr sz="1550" spc="75" dirty="0">
                <a:solidFill>
                  <a:srgbClr val="F5F0F0"/>
                </a:solidFill>
                <a:latin typeface="Century Gothic"/>
                <a:cs typeface="Century Gothic"/>
              </a:rPr>
              <a:t>system.</a:t>
            </a:r>
            <a:r>
              <a:rPr sz="1550" spc="30" dirty="0">
                <a:solidFill>
                  <a:srgbClr val="F5F0F0"/>
                </a:solidFill>
                <a:latin typeface="Century Gothic"/>
                <a:cs typeface="Century Gothic"/>
              </a:rPr>
              <a:t> </a:t>
            </a:r>
            <a:r>
              <a:rPr sz="1550" dirty="0">
                <a:solidFill>
                  <a:srgbClr val="F5F0F0"/>
                </a:solidFill>
                <a:latin typeface="Century Gothic"/>
                <a:cs typeface="Century Gothic"/>
              </a:rPr>
              <a:t>Many</a:t>
            </a:r>
            <a:r>
              <a:rPr sz="1550" spc="114" dirty="0">
                <a:solidFill>
                  <a:srgbClr val="F5F0F0"/>
                </a:solidFill>
                <a:latin typeface="Century Gothic"/>
                <a:cs typeface="Century Gothic"/>
              </a:rPr>
              <a:t> </a:t>
            </a:r>
            <a:r>
              <a:rPr sz="1550" dirty="0">
                <a:solidFill>
                  <a:srgbClr val="F5F0F0"/>
                </a:solidFill>
                <a:latin typeface="Century Gothic"/>
                <a:cs typeface="Century Gothic"/>
              </a:rPr>
              <a:t>people</a:t>
            </a:r>
            <a:r>
              <a:rPr sz="1550" spc="85" dirty="0">
                <a:solidFill>
                  <a:srgbClr val="F5F0F0"/>
                </a:solidFill>
                <a:latin typeface="Century Gothic"/>
                <a:cs typeface="Century Gothic"/>
              </a:rPr>
              <a:t> </a:t>
            </a:r>
            <a:r>
              <a:rPr sz="1550" dirty="0">
                <a:solidFill>
                  <a:srgbClr val="F5F0F0"/>
                </a:solidFill>
                <a:latin typeface="Century Gothic"/>
                <a:cs typeface="Century Gothic"/>
              </a:rPr>
              <a:t>may</a:t>
            </a:r>
            <a:r>
              <a:rPr sz="1550" spc="35" dirty="0">
                <a:solidFill>
                  <a:srgbClr val="F5F0F0"/>
                </a:solidFill>
                <a:latin typeface="Century Gothic"/>
                <a:cs typeface="Century Gothic"/>
              </a:rPr>
              <a:t> </a:t>
            </a:r>
            <a:r>
              <a:rPr sz="1550" spc="75" dirty="0">
                <a:solidFill>
                  <a:srgbClr val="F5F0F0"/>
                </a:solidFill>
                <a:latin typeface="Century Gothic"/>
                <a:cs typeface="Century Gothic"/>
              </a:rPr>
              <a:t>not</a:t>
            </a:r>
            <a:r>
              <a:rPr sz="1550" spc="20" dirty="0">
                <a:solidFill>
                  <a:srgbClr val="F5F0F0"/>
                </a:solidFill>
                <a:latin typeface="Century Gothic"/>
                <a:cs typeface="Century Gothic"/>
              </a:rPr>
              <a:t> </a:t>
            </a:r>
            <a:r>
              <a:rPr sz="1550" dirty="0">
                <a:solidFill>
                  <a:srgbClr val="F5F0F0"/>
                </a:solidFill>
                <a:latin typeface="Century Gothic"/>
                <a:cs typeface="Century Gothic"/>
              </a:rPr>
              <a:t>even</a:t>
            </a:r>
            <a:r>
              <a:rPr sz="1550" spc="45" dirty="0">
                <a:solidFill>
                  <a:srgbClr val="F5F0F0"/>
                </a:solidFill>
                <a:latin typeface="Century Gothic"/>
                <a:cs typeface="Century Gothic"/>
              </a:rPr>
              <a:t> </a:t>
            </a:r>
            <a:r>
              <a:rPr sz="1550" spc="-10" dirty="0">
                <a:solidFill>
                  <a:srgbClr val="F5F0F0"/>
                </a:solidFill>
                <a:latin typeface="Century Gothic"/>
                <a:cs typeface="Century Gothic"/>
              </a:rPr>
              <a:t>realize </a:t>
            </a:r>
            <a:r>
              <a:rPr sz="1550" spc="95" dirty="0">
                <a:solidFill>
                  <a:srgbClr val="F5F0F0"/>
                </a:solidFill>
                <a:latin typeface="Century Gothic"/>
                <a:cs typeface="Century Gothic"/>
              </a:rPr>
              <a:t>their</a:t>
            </a:r>
            <a:r>
              <a:rPr sz="1550" spc="20" dirty="0">
                <a:solidFill>
                  <a:srgbClr val="F5F0F0"/>
                </a:solidFill>
                <a:latin typeface="Century Gothic"/>
                <a:cs typeface="Century Gothic"/>
              </a:rPr>
              <a:t> </a:t>
            </a:r>
            <a:r>
              <a:rPr sz="1550" spc="90" dirty="0">
                <a:solidFill>
                  <a:srgbClr val="F5F0F0"/>
                </a:solidFill>
                <a:latin typeface="Century Gothic"/>
                <a:cs typeface="Century Gothic"/>
              </a:rPr>
              <a:t>work</a:t>
            </a:r>
            <a:r>
              <a:rPr sz="1550" spc="80" dirty="0">
                <a:solidFill>
                  <a:srgbClr val="F5F0F0"/>
                </a:solidFill>
                <a:latin typeface="Century Gothic"/>
                <a:cs typeface="Century Gothic"/>
              </a:rPr>
              <a:t> </a:t>
            </a:r>
            <a:r>
              <a:rPr sz="1550" dirty="0">
                <a:solidFill>
                  <a:srgbClr val="F5F0F0"/>
                </a:solidFill>
                <a:latin typeface="Century Gothic"/>
                <a:cs typeface="Century Gothic"/>
              </a:rPr>
              <a:t>connects</a:t>
            </a:r>
            <a:r>
              <a:rPr sz="1550" spc="114" dirty="0">
                <a:solidFill>
                  <a:srgbClr val="F5F0F0"/>
                </a:solidFill>
                <a:latin typeface="Century Gothic"/>
                <a:cs typeface="Century Gothic"/>
              </a:rPr>
              <a:t> </a:t>
            </a:r>
            <a:r>
              <a:rPr sz="1550" dirty="0">
                <a:solidFill>
                  <a:srgbClr val="F5F0F0"/>
                </a:solidFill>
                <a:latin typeface="Century Gothic"/>
                <a:cs typeface="Century Gothic"/>
              </a:rPr>
              <a:t>back</a:t>
            </a:r>
            <a:r>
              <a:rPr sz="1550" spc="80" dirty="0">
                <a:solidFill>
                  <a:srgbClr val="F5F0F0"/>
                </a:solidFill>
                <a:latin typeface="Century Gothic"/>
                <a:cs typeface="Century Gothic"/>
              </a:rPr>
              <a:t> </a:t>
            </a:r>
            <a:r>
              <a:rPr sz="1550" dirty="0">
                <a:solidFill>
                  <a:srgbClr val="F5F0F0"/>
                </a:solidFill>
                <a:latin typeface="Century Gothic"/>
                <a:cs typeface="Century Gothic"/>
              </a:rPr>
              <a:t>to</a:t>
            </a:r>
            <a:r>
              <a:rPr sz="1550" spc="40" dirty="0">
                <a:solidFill>
                  <a:srgbClr val="F5F0F0"/>
                </a:solidFill>
                <a:latin typeface="Century Gothic"/>
                <a:cs typeface="Century Gothic"/>
              </a:rPr>
              <a:t> </a:t>
            </a:r>
            <a:r>
              <a:rPr sz="1550" dirty="0">
                <a:solidFill>
                  <a:srgbClr val="F5F0F0"/>
                </a:solidFill>
                <a:latin typeface="Century Gothic"/>
                <a:cs typeface="Century Gothic"/>
              </a:rPr>
              <a:t>food</a:t>
            </a:r>
            <a:r>
              <a:rPr sz="1550" spc="40" dirty="0">
                <a:solidFill>
                  <a:srgbClr val="F5F0F0"/>
                </a:solidFill>
                <a:latin typeface="Century Gothic"/>
                <a:cs typeface="Century Gothic"/>
              </a:rPr>
              <a:t> </a:t>
            </a:r>
            <a:r>
              <a:rPr sz="1550" spc="50" dirty="0">
                <a:solidFill>
                  <a:srgbClr val="F5F0F0"/>
                </a:solidFill>
                <a:latin typeface="Century Gothic"/>
                <a:cs typeface="Century Gothic"/>
              </a:rPr>
              <a:t>production</a:t>
            </a:r>
            <a:r>
              <a:rPr sz="1550" spc="35" dirty="0">
                <a:solidFill>
                  <a:srgbClr val="F5F0F0"/>
                </a:solidFill>
                <a:latin typeface="Century Gothic"/>
                <a:cs typeface="Century Gothic"/>
              </a:rPr>
              <a:t> </a:t>
            </a:r>
            <a:r>
              <a:rPr sz="1550" dirty="0">
                <a:solidFill>
                  <a:srgbClr val="F5F0F0"/>
                </a:solidFill>
                <a:latin typeface="Century Gothic"/>
                <a:cs typeface="Century Gothic"/>
              </a:rPr>
              <a:t>and</a:t>
            </a:r>
            <a:r>
              <a:rPr sz="1550" spc="40" dirty="0">
                <a:solidFill>
                  <a:srgbClr val="F5F0F0"/>
                </a:solidFill>
                <a:latin typeface="Century Gothic"/>
                <a:cs typeface="Century Gothic"/>
              </a:rPr>
              <a:t> </a:t>
            </a:r>
            <a:r>
              <a:rPr sz="1550" spc="80" dirty="0">
                <a:solidFill>
                  <a:srgbClr val="F5F0F0"/>
                </a:solidFill>
                <a:latin typeface="Century Gothic"/>
                <a:cs typeface="Century Gothic"/>
              </a:rPr>
              <a:t>the</a:t>
            </a:r>
            <a:r>
              <a:rPr sz="1550" dirty="0">
                <a:solidFill>
                  <a:srgbClr val="F5F0F0"/>
                </a:solidFill>
                <a:latin typeface="Century Gothic"/>
                <a:cs typeface="Century Gothic"/>
              </a:rPr>
              <a:t> economy,</a:t>
            </a:r>
            <a:r>
              <a:rPr sz="1550" spc="20" dirty="0">
                <a:solidFill>
                  <a:srgbClr val="F5F0F0"/>
                </a:solidFill>
                <a:latin typeface="Century Gothic"/>
                <a:cs typeface="Century Gothic"/>
              </a:rPr>
              <a:t> </a:t>
            </a:r>
            <a:r>
              <a:rPr sz="1550" dirty="0">
                <a:solidFill>
                  <a:srgbClr val="F5F0F0"/>
                </a:solidFill>
                <a:latin typeface="Century Gothic"/>
                <a:cs typeface="Century Gothic"/>
              </a:rPr>
              <a:t>creating</a:t>
            </a:r>
            <a:r>
              <a:rPr sz="1550" spc="20" dirty="0">
                <a:solidFill>
                  <a:srgbClr val="F5F0F0"/>
                </a:solidFill>
                <a:latin typeface="Century Gothic"/>
                <a:cs typeface="Century Gothic"/>
              </a:rPr>
              <a:t> </a:t>
            </a:r>
            <a:r>
              <a:rPr sz="1550" dirty="0">
                <a:solidFill>
                  <a:srgbClr val="F5F0F0"/>
                </a:solidFill>
                <a:latin typeface="Century Gothic"/>
                <a:cs typeface="Century Gothic"/>
              </a:rPr>
              <a:t>an</a:t>
            </a:r>
            <a:r>
              <a:rPr sz="1550" spc="40" dirty="0">
                <a:solidFill>
                  <a:srgbClr val="F5F0F0"/>
                </a:solidFill>
                <a:latin typeface="Century Gothic"/>
                <a:cs typeface="Century Gothic"/>
              </a:rPr>
              <a:t> </a:t>
            </a:r>
            <a:r>
              <a:rPr sz="1550" spc="70" dirty="0">
                <a:solidFill>
                  <a:srgbClr val="F5F0F0"/>
                </a:solidFill>
                <a:latin typeface="Century Gothic"/>
                <a:cs typeface="Century Gothic"/>
              </a:rPr>
              <a:t>opportunity</a:t>
            </a:r>
            <a:r>
              <a:rPr sz="1550" spc="25" dirty="0">
                <a:solidFill>
                  <a:srgbClr val="F5F0F0"/>
                </a:solidFill>
                <a:latin typeface="Century Gothic"/>
                <a:cs typeface="Century Gothic"/>
              </a:rPr>
              <a:t> </a:t>
            </a:r>
            <a:r>
              <a:rPr sz="1550" spc="50" dirty="0">
                <a:solidFill>
                  <a:srgbClr val="F5F0F0"/>
                </a:solidFill>
                <a:latin typeface="Century Gothic"/>
                <a:cs typeface="Century Gothic"/>
              </a:rPr>
              <a:t>for </a:t>
            </a:r>
            <a:r>
              <a:rPr sz="1550" dirty="0">
                <a:solidFill>
                  <a:srgbClr val="F5F0F0"/>
                </a:solidFill>
                <a:latin typeface="Century Gothic"/>
                <a:cs typeface="Century Gothic"/>
              </a:rPr>
              <a:t>education</a:t>
            </a:r>
            <a:r>
              <a:rPr sz="1550" spc="80" dirty="0">
                <a:solidFill>
                  <a:srgbClr val="F5F0F0"/>
                </a:solidFill>
                <a:latin typeface="Century Gothic"/>
                <a:cs typeface="Century Gothic"/>
              </a:rPr>
              <a:t> </a:t>
            </a:r>
            <a:r>
              <a:rPr sz="1550" dirty="0">
                <a:solidFill>
                  <a:srgbClr val="F5F0F0"/>
                </a:solidFill>
                <a:latin typeface="Century Gothic"/>
                <a:cs typeface="Century Gothic"/>
              </a:rPr>
              <a:t>and</a:t>
            </a:r>
            <a:r>
              <a:rPr sz="1550" spc="165" dirty="0">
                <a:solidFill>
                  <a:srgbClr val="F5F0F0"/>
                </a:solidFill>
                <a:latin typeface="Century Gothic"/>
                <a:cs typeface="Century Gothic"/>
              </a:rPr>
              <a:t> </a:t>
            </a:r>
            <a:r>
              <a:rPr sz="1550" spc="-10" dirty="0">
                <a:solidFill>
                  <a:srgbClr val="F5F0F0"/>
                </a:solidFill>
                <a:latin typeface="Century Gothic"/>
                <a:cs typeface="Century Gothic"/>
              </a:rPr>
              <a:t>discovery.</a:t>
            </a:r>
            <a:endParaRPr sz="1550" dirty="0">
              <a:latin typeface="Century Gothic"/>
              <a:cs typeface="Century Gothic"/>
            </a:endParaRPr>
          </a:p>
          <a:p>
            <a:pPr>
              <a:lnSpc>
                <a:spcPct val="100000"/>
              </a:lnSpc>
              <a:spcBef>
                <a:spcPts val="15"/>
              </a:spcBef>
            </a:pPr>
            <a:endParaRPr sz="1550" dirty="0">
              <a:latin typeface="Century Gothic"/>
              <a:cs typeface="Century Gothic"/>
            </a:endParaRPr>
          </a:p>
          <a:p>
            <a:pPr marL="12700" marR="5080">
              <a:lnSpc>
                <a:spcPct val="103000"/>
              </a:lnSpc>
            </a:pPr>
            <a:r>
              <a:rPr sz="1550" spc="165" dirty="0">
                <a:solidFill>
                  <a:srgbClr val="F5F0F0"/>
                </a:solidFill>
                <a:latin typeface="Century Gothic"/>
                <a:cs typeface="Century Gothic"/>
              </a:rPr>
              <a:t>By</a:t>
            </a:r>
            <a:r>
              <a:rPr sz="1550" spc="25" dirty="0">
                <a:solidFill>
                  <a:srgbClr val="F5F0F0"/>
                </a:solidFill>
                <a:latin typeface="Century Gothic"/>
                <a:cs typeface="Century Gothic"/>
              </a:rPr>
              <a:t> </a:t>
            </a:r>
            <a:r>
              <a:rPr sz="1550" spc="95" dirty="0">
                <a:solidFill>
                  <a:srgbClr val="F5F0F0"/>
                </a:solidFill>
                <a:latin typeface="Century Gothic"/>
                <a:cs typeface="Century Gothic"/>
              </a:rPr>
              <a:t>sharing</a:t>
            </a:r>
            <a:r>
              <a:rPr sz="1550" spc="15" dirty="0">
                <a:solidFill>
                  <a:srgbClr val="F5F0F0"/>
                </a:solidFill>
                <a:latin typeface="Century Gothic"/>
                <a:cs typeface="Century Gothic"/>
              </a:rPr>
              <a:t> </a:t>
            </a:r>
            <a:r>
              <a:rPr sz="1550" spc="55" dirty="0">
                <a:solidFill>
                  <a:srgbClr val="F5F0F0"/>
                </a:solidFill>
                <a:latin typeface="Century Gothic"/>
                <a:cs typeface="Century Gothic"/>
              </a:rPr>
              <a:t>these</a:t>
            </a:r>
            <a:r>
              <a:rPr sz="1550" spc="75" dirty="0">
                <a:solidFill>
                  <a:srgbClr val="F5F0F0"/>
                </a:solidFill>
                <a:latin typeface="Century Gothic"/>
                <a:cs typeface="Century Gothic"/>
              </a:rPr>
              <a:t> </a:t>
            </a:r>
            <a:r>
              <a:rPr sz="1550" spc="60" dirty="0">
                <a:solidFill>
                  <a:srgbClr val="F5F0F0"/>
                </a:solidFill>
                <a:latin typeface="Century Gothic"/>
                <a:cs typeface="Century Gothic"/>
              </a:rPr>
              <a:t>stories,</a:t>
            </a:r>
            <a:r>
              <a:rPr sz="1550" spc="95" dirty="0">
                <a:solidFill>
                  <a:srgbClr val="F5F0F0"/>
                </a:solidFill>
                <a:latin typeface="Century Gothic"/>
                <a:cs typeface="Century Gothic"/>
              </a:rPr>
              <a:t> </a:t>
            </a:r>
            <a:r>
              <a:rPr sz="1550" dirty="0">
                <a:solidFill>
                  <a:srgbClr val="F5F0F0"/>
                </a:solidFill>
                <a:latin typeface="Century Gothic"/>
                <a:cs typeface="Century Gothic"/>
              </a:rPr>
              <a:t>we</a:t>
            </a:r>
            <a:r>
              <a:rPr sz="1550" spc="75" dirty="0">
                <a:solidFill>
                  <a:srgbClr val="F5F0F0"/>
                </a:solidFill>
                <a:latin typeface="Century Gothic"/>
                <a:cs typeface="Century Gothic"/>
              </a:rPr>
              <a:t> </a:t>
            </a:r>
            <a:r>
              <a:rPr sz="1550" spc="100" dirty="0">
                <a:solidFill>
                  <a:srgbClr val="F5F0F0"/>
                </a:solidFill>
                <a:latin typeface="Century Gothic"/>
                <a:cs typeface="Century Gothic"/>
              </a:rPr>
              <a:t>will</a:t>
            </a:r>
            <a:r>
              <a:rPr sz="1550" spc="5" dirty="0">
                <a:solidFill>
                  <a:srgbClr val="F5F0F0"/>
                </a:solidFill>
                <a:latin typeface="Century Gothic"/>
                <a:cs typeface="Century Gothic"/>
              </a:rPr>
              <a:t> </a:t>
            </a:r>
            <a:r>
              <a:rPr sz="1550" dirty="0">
                <a:solidFill>
                  <a:srgbClr val="F5F0F0"/>
                </a:solidFill>
                <a:latin typeface="Century Gothic"/>
                <a:cs typeface="Century Gothic"/>
              </a:rPr>
              <a:t>reinforce</a:t>
            </a:r>
            <a:r>
              <a:rPr sz="1550" spc="-5" dirty="0">
                <a:solidFill>
                  <a:srgbClr val="F5F0F0"/>
                </a:solidFill>
                <a:latin typeface="Century Gothic"/>
                <a:cs typeface="Century Gothic"/>
              </a:rPr>
              <a:t> </a:t>
            </a:r>
            <a:r>
              <a:rPr sz="1550" spc="70" dirty="0">
                <a:solidFill>
                  <a:srgbClr val="F5F0F0"/>
                </a:solidFill>
                <a:latin typeface="Century Gothic"/>
                <a:cs typeface="Century Gothic"/>
              </a:rPr>
              <a:t>how</a:t>
            </a:r>
            <a:r>
              <a:rPr sz="1550" spc="15" dirty="0">
                <a:solidFill>
                  <a:srgbClr val="F5F0F0"/>
                </a:solidFill>
                <a:latin typeface="Century Gothic"/>
                <a:cs typeface="Century Gothic"/>
              </a:rPr>
              <a:t> </a:t>
            </a:r>
            <a:r>
              <a:rPr sz="1550" dirty="0">
                <a:solidFill>
                  <a:srgbClr val="F5F0F0"/>
                </a:solidFill>
                <a:latin typeface="Century Gothic"/>
                <a:cs typeface="Century Gothic"/>
              </a:rPr>
              <a:t>deeply</a:t>
            </a:r>
            <a:r>
              <a:rPr sz="1550" spc="20" dirty="0">
                <a:solidFill>
                  <a:srgbClr val="F5F0F0"/>
                </a:solidFill>
                <a:latin typeface="Century Gothic"/>
                <a:cs typeface="Century Gothic"/>
              </a:rPr>
              <a:t> </a:t>
            </a:r>
            <a:r>
              <a:rPr sz="1550" dirty="0">
                <a:solidFill>
                  <a:srgbClr val="F5F0F0"/>
                </a:solidFill>
                <a:latin typeface="Century Gothic"/>
                <a:cs typeface="Century Gothic"/>
              </a:rPr>
              <a:t>connected</a:t>
            </a:r>
            <a:r>
              <a:rPr sz="1550" spc="35" dirty="0">
                <a:solidFill>
                  <a:srgbClr val="F5F0F0"/>
                </a:solidFill>
                <a:latin typeface="Century Gothic"/>
                <a:cs typeface="Century Gothic"/>
              </a:rPr>
              <a:t> </a:t>
            </a:r>
            <a:r>
              <a:rPr sz="1550" spc="80" dirty="0">
                <a:solidFill>
                  <a:srgbClr val="F5F0F0"/>
                </a:solidFill>
                <a:latin typeface="Century Gothic"/>
                <a:cs typeface="Century Gothic"/>
              </a:rPr>
              <a:t>the</a:t>
            </a:r>
            <a:r>
              <a:rPr sz="1550" dirty="0">
                <a:solidFill>
                  <a:srgbClr val="F5F0F0"/>
                </a:solidFill>
                <a:latin typeface="Century Gothic"/>
                <a:cs typeface="Century Gothic"/>
              </a:rPr>
              <a:t> food</a:t>
            </a:r>
            <a:r>
              <a:rPr sz="1550" spc="35" dirty="0">
                <a:solidFill>
                  <a:srgbClr val="F5F0F0"/>
                </a:solidFill>
                <a:latin typeface="Century Gothic"/>
                <a:cs typeface="Century Gothic"/>
              </a:rPr>
              <a:t> </a:t>
            </a:r>
            <a:r>
              <a:rPr sz="1550" spc="95" dirty="0">
                <a:solidFill>
                  <a:srgbClr val="F5F0F0"/>
                </a:solidFill>
                <a:latin typeface="Century Gothic"/>
                <a:cs typeface="Century Gothic"/>
              </a:rPr>
              <a:t>system</a:t>
            </a:r>
            <a:r>
              <a:rPr sz="1550" spc="105" dirty="0">
                <a:solidFill>
                  <a:srgbClr val="F5F0F0"/>
                </a:solidFill>
                <a:latin typeface="Century Gothic"/>
                <a:cs typeface="Century Gothic"/>
              </a:rPr>
              <a:t> </a:t>
            </a:r>
            <a:r>
              <a:rPr sz="1550" spc="110" dirty="0">
                <a:solidFill>
                  <a:srgbClr val="F5F0F0"/>
                </a:solidFill>
                <a:latin typeface="Century Gothic"/>
                <a:cs typeface="Century Gothic"/>
              </a:rPr>
              <a:t>is</a:t>
            </a:r>
            <a:r>
              <a:rPr sz="1550" spc="30" dirty="0">
                <a:solidFill>
                  <a:srgbClr val="F5F0F0"/>
                </a:solidFill>
                <a:latin typeface="Century Gothic"/>
                <a:cs typeface="Century Gothic"/>
              </a:rPr>
              <a:t> </a:t>
            </a:r>
            <a:r>
              <a:rPr sz="1550" spc="50" dirty="0">
                <a:solidFill>
                  <a:srgbClr val="F5F0F0"/>
                </a:solidFill>
                <a:latin typeface="Century Gothic"/>
                <a:cs typeface="Century Gothic"/>
              </a:rPr>
              <a:t>to</a:t>
            </a:r>
            <a:r>
              <a:rPr sz="1550" spc="40" dirty="0">
                <a:solidFill>
                  <a:srgbClr val="F5F0F0"/>
                </a:solidFill>
                <a:latin typeface="Century Gothic"/>
                <a:cs typeface="Century Gothic"/>
              </a:rPr>
              <a:t> </a:t>
            </a:r>
            <a:r>
              <a:rPr sz="1550" spc="-10" dirty="0">
                <a:solidFill>
                  <a:srgbClr val="F5F0F0"/>
                </a:solidFill>
                <a:latin typeface="Century Gothic"/>
                <a:cs typeface="Century Gothic"/>
              </a:rPr>
              <a:t>Canada's </a:t>
            </a:r>
            <a:r>
              <a:rPr sz="1550" spc="45" dirty="0">
                <a:solidFill>
                  <a:srgbClr val="F5F0F0"/>
                </a:solidFill>
                <a:latin typeface="Century Gothic"/>
                <a:cs typeface="Century Gothic"/>
              </a:rPr>
              <a:t>workforce</a:t>
            </a:r>
            <a:r>
              <a:rPr sz="1550" dirty="0">
                <a:solidFill>
                  <a:srgbClr val="F5F0F0"/>
                </a:solidFill>
                <a:latin typeface="Century Gothic"/>
                <a:cs typeface="Century Gothic"/>
              </a:rPr>
              <a:t> and</a:t>
            </a:r>
            <a:r>
              <a:rPr sz="1550" spc="40" dirty="0">
                <a:solidFill>
                  <a:srgbClr val="F5F0F0"/>
                </a:solidFill>
                <a:latin typeface="Century Gothic"/>
                <a:cs typeface="Century Gothic"/>
              </a:rPr>
              <a:t> </a:t>
            </a:r>
            <a:r>
              <a:rPr sz="1550" dirty="0">
                <a:solidFill>
                  <a:srgbClr val="F5F0F0"/>
                </a:solidFill>
                <a:latin typeface="Century Gothic"/>
                <a:cs typeface="Century Gothic"/>
              </a:rPr>
              <a:t>economy,</a:t>
            </a:r>
            <a:r>
              <a:rPr sz="1550" spc="20" dirty="0">
                <a:solidFill>
                  <a:srgbClr val="F5F0F0"/>
                </a:solidFill>
                <a:latin typeface="Century Gothic"/>
                <a:cs typeface="Century Gothic"/>
              </a:rPr>
              <a:t> </a:t>
            </a:r>
            <a:r>
              <a:rPr sz="1550" spc="60" dirty="0">
                <a:solidFill>
                  <a:srgbClr val="F5F0F0"/>
                </a:solidFill>
                <a:latin typeface="Century Gothic"/>
                <a:cs typeface="Century Gothic"/>
              </a:rPr>
              <a:t>helping</a:t>
            </a:r>
            <a:r>
              <a:rPr sz="1550" spc="100" dirty="0">
                <a:solidFill>
                  <a:srgbClr val="F5F0F0"/>
                </a:solidFill>
                <a:latin typeface="Century Gothic"/>
                <a:cs typeface="Century Gothic"/>
              </a:rPr>
              <a:t> </a:t>
            </a:r>
            <a:r>
              <a:rPr sz="1550" dirty="0">
                <a:solidFill>
                  <a:srgbClr val="F5F0F0"/>
                </a:solidFill>
                <a:latin typeface="Century Gothic"/>
                <a:cs typeface="Century Gothic"/>
              </a:rPr>
              <a:t>Canadians</a:t>
            </a:r>
            <a:r>
              <a:rPr sz="1550" spc="35" dirty="0">
                <a:solidFill>
                  <a:srgbClr val="F5F0F0"/>
                </a:solidFill>
                <a:latin typeface="Century Gothic"/>
                <a:cs typeface="Century Gothic"/>
              </a:rPr>
              <a:t> </a:t>
            </a:r>
            <a:r>
              <a:rPr sz="1550" dirty="0">
                <a:solidFill>
                  <a:srgbClr val="F5F0F0"/>
                </a:solidFill>
                <a:latin typeface="Century Gothic"/>
                <a:cs typeface="Century Gothic"/>
              </a:rPr>
              <a:t>see </a:t>
            </a:r>
            <a:r>
              <a:rPr sz="1550" spc="120" dirty="0">
                <a:solidFill>
                  <a:srgbClr val="F5F0F0"/>
                </a:solidFill>
                <a:latin typeface="Century Gothic"/>
                <a:cs typeface="Century Gothic"/>
              </a:rPr>
              <a:t>its </a:t>
            </a:r>
            <a:r>
              <a:rPr sz="1550" dirty="0">
                <a:solidFill>
                  <a:srgbClr val="F5F0F0"/>
                </a:solidFill>
                <a:latin typeface="Century Gothic"/>
                <a:cs typeface="Century Gothic"/>
              </a:rPr>
              <a:t>impact</a:t>
            </a:r>
            <a:r>
              <a:rPr sz="1550" spc="10" dirty="0">
                <a:solidFill>
                  <a:srgbClr val="F5F0F0"/>
                </a:solidFill>
                <a:latin typeface="Century Gothic"/>
                <a:cs typeface="Century Gothic"/>
              </a:rPr>
              <a:t> </a:t>
            </a:r>
            <a:r>
              <a:rPr sz="1550" spc="120" dirty="0">
                <a:solidFill>
                  <a:srgbClr val="F5F0F0"/>
                </a:solidFill>
                <a:latin typeface="Century Gothic"/>
                <a:cs typeface="Century Gothic"/>
              </a:rPr>
              <a:t>in</a:t>
            </a:r>
            <a:r>
              <a:rPr sz="1550" spc="40" dirty="0">
                <a:solidFill>
                  <a:srgbClr val="F5F0F0"/>
                </a:solidFill>
                <a:latin typeface="Century Gothic"/>
                <a:cs typeface="Century Gothic"/>
              </a:rPr>
              <a:t> </a:t>
            </a:r>
            <a:r>
              <a:rPr sz="1550" spc="95" dirty="0">
                <a:solidFill>
                  <a:srgbClr val="F5F0F0"/>
                </a:solidFill>
                <a:latin typeface="Century Gothic"/>
                <a:cs typeface="Century Gothic"/>
              </a:rPr>
              <a:t>their</a:t>
            </a:r>
            <a:r>
              <a:rPr sz="1550" spc="25" dirty="0">
                <a:solidFill>
                  <a:srgbClr val="F5F0F0"/>
                </a:solidFill>
                <a:latin typeface="Century Gothic"/>
                <a:cs typeface="Century Gothic"/>
              </a:rPr>
              <a:t> </a:t>
            </a:r>
            <a:r>
              <a:rPr sz="1550" spc="60" dirty="0">
                <a:solidFill>
                  <a:srgbClr val="F5F0F0"/>
                </a:solidFill>
                <a:latin typeface="Century Gothic"/>
                <a:cs typeface="Century Gothic"/>
              </a:rPr>
              <a:t>own</a:t>
            </a:r>
            <a:r>
              <a:rPr sz="1550" spc="40" dirty="0">
                <a:solidFill>
                  <a:srgbClr val="F5F0F0"/>
                </a:solidFill>
                <a:latin typeface="Century Gothic"/>
                <a:cs typeface="Century Gothic"/>
              </a:rPr>
              <a:t> </a:t>
            </a:r>
            <a:r>
              <a:rPr sz="1550" spc="65" dirty="0">
                <a:solidFill>
                  <a:srgbClr val="F5F0F0"/>
                </a:solidFill>
                <a:latin typeface="Century Gothic"/>
                <a:cs typeface="Century Gothic"/>
              </a:rPr>
              <a:t>community,</a:t>
            </a:r>
            <a:r>
              <a:rPr sz="1550" spc="100" dirty="0">
                <a:solidFill>
                  <a:srgbClr val="F5F0F0"/>
                </a:solidFill>
                <a:latin typeface="Century Gothic"/>
                <a:cs typeface="Century Gothic"/>
              </a:rPr>
              <a:t> </a:t>
            </a:r>
            <a:r>
              <a:rPr sz="1550" dirty="0">
                <a:solidFill>
                  <a:srgbClr val="F5F0F0"/>
                </a:solidFill>
                <a:latin typeface="Century Gothic"/>
                <a:cs typeface="Century Gothic"/>
              </a:rPr>
              <a:t>and</a:t>
            </a:r>
            <a:r>
              <a:rPr sz="1550" spc="40" dirty="0">
                <a:solidFill>
                  <a:srgbClr val="F5F0F0"/>
                </a:solidFill>
                <a:latin typeface="Century Gothic"/>
                <a:cs typeface="Century Gothic"/>
              </a:rPr>
              <a:t> </a:t>
            </a:r>
            <a:r>
              <a:rPr sz="1550" spc="-10" dirty="0">
                <a:solidFill>
                  <a:srgbClr val="F5F0F0"/>
                </a:solidFill>
                <a:latin typeface="Century Gothic"/>
                <a:cs typeface="Century Gothic"/>
              </a:rPr>
              <a:t>maybe, </a:t>
            </a:r>
            <a:r>
              <a:rPr sz="1550" spc="120" dirty="0">
                <a:solidFill>
                  <a:srgbClr val="F5F0F0"/>
                </a:solidFill>
                <a:latin typeface="Century Gothic"/>
                <a:cs typeface="Century Gothic"/>
              </a:rPr>
              <a:t>in</a:t>
            </a:r>
            <a:r>
              <a:rPr sz="1550" dirty="0">
                <a:solidFill>
                  <a:srgbClr val="F5F0F0"/>
                </a:solidFill>
                <a:latin typeface="Century Gothic"/>
                <a:cs typeface="Century Gothic"/>
              </a:rPr>
              <a:t> </a:t>
            </a:r>
            <a:r>
              <a:rPr sz="1550" spc="50" dirty="0">
                <a:solidFill>
                  <a:srgbClr val="F5F0F0"/>
                </a:solidFill>
                <a:latin typeface="Century Gothic"/>
                <a:cs typeface="Century Gothic"/>
              </a:rPr>
              <a:t>themselves.</a:t>
            </a:r>
            <a:endParaRPr sz="1550" dirty="0">
              <a:latin typeface="Century Gothic"/>
              <a:cs typeface="Century Gothic"/>
            </a:endParaRPr>
          </a:p>
        </p:txBody>
      </p:sp>
      <p:sp>
        <p:nvSpPr>
          <p:cNvPr id="7" name="object 5">
            <a:extLst>
              <a:ext uri="{FF2B5EF4-FFF2-40B4-BE49-F238E27FC236}">
                <a16:creationId xmlns:a16="http://schemas.microsoft.com/office/drawing/2014/main" id="{6C53546E-F84F-9500-7A08-715357E6128E}"/>
              </a:ext>
            </a:extLst>
          </p:cNvPr>
          <p:cNvSpPr txBox="1">
            <a:spLocks/>
          </p:cNvSpPr>
          <p:nvPr/>
        </p:nvSpPr>
        <p:spPr>
          <a:xfrm>
            <a:off x="646320" y="305117"/>
            <a:ext cx="3557769" cy="320601"/>
          </a:xfrm>
          <a:prstGeom prst="rect">
            <a:avLst/>
          </a:prstGeom>
        </p:spPr>
        <p:txBody>
          <a:bodyPr vert="horz" wrap="square" lIns="0" tIns="12700" rIns="0" bIns="0" rtlCol="0">
            <a:spAutoFit/>
          </a:bodyPr>
          <a:lstStyle>
            <a:lvl1pPr>
              <a:defRPr sz="1850" b="1" i="0">
                <a:solidFill>
                  <a:srgbClr val="431F20"/>
                </a:solidFill>
                <a:latin typeface="Century Gothic"/>
                <a:ea typeface="+mj-ea"/>
                <a:cs typeface="Century Gothic"/>
              </a:defRPr>
            </a:lvl1pPr>
          </a:lstStyle>
          <a:p>
            <a:pPr marL="12700">
              <a:spcBef>
                <a:spcPts val="100"/>
              </a:spcBef>
            </a:pPr>
            <a:r>
              <a:rPr lang="en-CA" sz="2000" kern="0" spc="95" dirty="0">
                <a:solidFill>
                  <a:srgbClr val="E1D2D2"/>
                </a:solidFill>
                <a:latin typeface="Montserrat" panose="00000500000000000000" pitchFamily="2" charset="0"/>
              </a:rPr>
              <a:t>Pillar</a:t>
            </a:r>
            <a:r>
              <a:rPr lang="en-CA" sz="2000" kern="0" spc="-5" dirty="0">
                <a:solidFill>
                  <a:srgbClr val="E1D2D2"/>
                </a:solidFill>
                <a:latin typeface="Montserrat" panose="00000500000000000000" pitchFamily="2" charset="0"/>
              </a:rPr>
              <a:t> </a:t>
            </a:r>
            <a:r>
              <a:rPr lang="en-CA" sz="2000" kern="0" spc="-25" dirty="0">
                <a:solidFill>
                  <a:srgbClr val="E1D2D2"/>
                </a:solidFill>
                <a:latin typeface="Montserrat" panose="00000500000000000000" pitchFamily="2" charset="0"/>
              </a:rPr>
              <a:t>Four</a:t>
            </a:r>
            <a:endParaRPr lang="en-CA" sz="2000" kern="0" dirty="0">
              <a:latin typeface="Montserrat" panose="00000500000000000000" pitchFamily="2" charset="0"/>
            </a:endParaRPr>
          </a:p>
        </p:txBody>
      </p:sp>
      <p:sp>
        <p:nvSpPr>
          <p:cNvPr id="8" name="Title 1">
            <a:extLst>
              <a:ext uri="{FF2B5EF4-FFF2-40B4-BE49-F238E27FC236}">
                <a16:creationId xmlns:a16="http://schemas.microsoft.com/office/drawing/2014/main" id="{21E1F6BF-2375-5A04-C547-D44D1F91738C}"/>
              </a:ext>
            </a:extLst>
          </p:cNvPr>
          <p:cNvSpPr txBox="1">
            <a:spLocks/>
          </p:cNvSpPr>
          <p:nvPr/>
        </p:nvSpPr>
        <p:spPr>
          <a:xfrm>
            <a:off x="534390" y="649488"/>
            <a:ext cx="9496714" cy="959393"/>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90000"/>
              </a:lnSpc>
              <a:spcAft>
                <a:spcPts val="600"/>
              </a:spcAft>
            </a:pPr>
            <a:r>
              <a:rPr lang="en-US" sz="4000" dirty="0">
                <a:solidFill>
                  <a:srgbClr val="FFFFFF"/>
                </a:solidFill>
                <a:latin typeface="Montserrat" panose="00000500000000000000" pitchFamily="2" charset="0"/>
              </a:rPr>
              <a:t>Economy &amp; Jobs</a:t>
            </a:r>
          </a:p>
        </p:txBody>
      </p:sp>
    </p:spTree>
    <p:extLst>
      <p:ext uri="{BB962C8B-B14F-4D97-AF65-F5344CB8AC3E}">
        <p14:creationId xmlns:p14="http://schemas.microsoft.com/office/powerpoint/2010/main" val="1391300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endParaRPr/>
          </a:p>
        </p:txBody>
      </p:sp>
      <p:sp>
        <p:nvSpPr>
          <p:cNvPr id="3" name="object 3"/>
          <p:cNvSpPr txBox="1"/>
          <p:nvPr/>
        </p:nvSpPr>
        <p:spPr>
          <a:xfrm>
            <a:off x="479106" y="1648142"/>
            <a:ext cx="4264343" cy="1821011"/>
          </a:xfrm>
          <a:prstGeom prst="rect">
            <a:avLst/>
          </a:prstGeom>
        </p:spPr>
        <p:txBody>
          <a:bodyPr vert="horz" wrap="square" lIns="0" tIns="12700" rIns="0" bIns="0" rtlCol="0">
            <a:spAutoFit/>
          </a:bodyPr>
          <a:lstStyle/>
          <a:p>
            <a:pPr marL="12700">
              <a:spcBef>
                <a:spcPts val="100"/>
              </a:spcBef>
            </a:pPr>
            <a:r>
              <a:rPr sz="1500" b="1" spc="65" dirty="0">
                <a:solidFill>
                  <a:srgbClr val="431F20"/>
                </a:solidFill>
                <a:latin typeface="Montserrat" pitchFamily="2" charset="77"/>
                <a:cs typeface="Century Gothic"/>
              </a:rPr>
              <a:t>On</a:t>
            </a:r>
            <a:r>
              <a:rPr sz="1500" b="1" spc="55" dirty="0">
                <a:solidFill>
                  <a:srgbClr val="431F20"/>
                </a:solidFill>
                <a:latin typeface="Montserrat" pitchFamily="2" charset="77"/>
                <a:cs typeface="Century Gothic"/>
              </a:rPr>
              <a:t> </a:t>
            </a:r>
            <a:r>
              <a:rPr sz="1500" b="1" dirty="0">
                <a:solidFill>
                  <a:srgbClr val="431F20"/>
                </a:solidFill>
                <a:latin typeface="Montserrat" pitchFamily="2" charset="77"/>
                <a:cs typeface="Century Gothic"/>
              </a:rPr>
              <a:t>image</a:t>
            </a:r>
            <a:r>
              <a:rPr sz="1500" b="1" spc="60" dirty="0">
                <a:solidFill>
                  <a:srgbClr val="431F20"/>
                </a:solidFill>
                <a:latin typeface="Montserrat" pitchFamily="2" charset="77"/>
                <a:cs typeface="Century Gothic"/>
              </a:rPr>
              <a:t> </a:t>
            </a:r>
            <a:r>
              <a:rPr sz="1500" b="1" spc="-20" dirty="0">
                <a:solidFill>
                  <a:srgbClr val="431F20"/>
                </a:solidFill>
                <a:latin typeface="Montserrat" pitchFamily="2" charset="77"/>
                <a:cs typeface="Century Gothic"/>
              </a:rPr>
              <a:t>copy:</a:t>
            </a:r>
            <a:endParaRPr sz="1500" dirty="0">
              <a:latin typeface="Montserrat" pitchFamily="2" charset="77"/>
              <a:cs typeface="Century Gothic"/>
            </a:endParaRPr>
          </a:p>
          <a:p>
            <a:pPr marL="12700"/>
            <a:r>
              <a:rPr sz="1500" spc="75" dirty="0">
                <a:solidFill>
                  <a:srgbClr val="431F20"/>
                </a:solidFill>
                <a:latin typeface="Montserrat" pitchFamily="2" charset="77"/>
                <a:cs typeface="Century Gothic"/>
              </a:rPr>
              <a:t>Who</a:t>
            </a:r>
            <a:r>
              <a:rPr sz="1500" spc="-40" dirty="0">
                <a:solidFill>
                  <a:srgbClr val="431F20"/>
                </a:solidFill>
                <a:latin typeface="Montserrat" pitchFamily="2" charset="77"/>
                <a:cs typeface="Century Gothic"/>
              </a:rPr>
              <a:t> </a:t>
            </a:r>
            <a:r>
              <a:rPr sz="1500" spc="70" dirty="0">
                <a:solidFill>
                  <a:srgbClr val="431F20"/>
                </a:solidFill>
                <a:latin typeface="Montserrat" pitchFamily="2" charset="77"/>
                <a:cs typeface="Century Gothic"/>
              </a:rPr>
              <a:t>works</a:t>
            </a:r>
            <a:r>
              <a:rPr sz="1500" spc="-20" dirty="0">
                <a:solidFill>
                  <a:srgbClr val="431F20"/>
                </a:solidFill>
                <a:latin typeface="Montserrat" pitchFamily="2" charset="77"/>
                <a:cs typeface="Century Gothic"/>
              </a:rPr>
              <a:t> </a:t>
            </a:r>
            <a:r>
              <a:rPr sz="1500" spc="70" dirty="0">
                <a:solidFill>
                  <a:srgbClr val="431F20"/>
                </a:solidFill>
                <a:latin typeface="Montserrat" pitchFamily="2" charset="77"/>
                <a:cs typeface="Century Gothic"/>
              </a:rPr>
              <a:t>within</a:t>
            </a:r>
            <a:r>
              <a:rPr sz="1500" spc="-20" dirty="0">
                <a:solidFill>
                  <a:srgbClr val="431F20"/>
                </a:solidFill>
                <a:latin typeface="Montserrat" pitchFamily="2" charset="77"/>
                <a:cs typeface="Century Gothic"/>
              </a:rPr>
              <a:t> </a:t>
            </a:r>
            <a:r>
              <a:rPr sz="1500" spc="-40" dirty="0">
                <a:solidFill>
                  <a:srgbClr val="431F20"/>
                </a:solidFill>
                <a:latin typeface="Montserrat" pitchFamily="2" charset="77"/>
                <a:cs typeface="Century Gothic"/>
              </a:rPr>
              <a:t>Canada's</a:t>
            </a:r>
            <a:r>
              <a:rPr sz="1500" spc="-25" dirty="0">
                <a:solidFill>
                  <a:srgbClr val="431F20"/>
                </a:solidFill>
                <a:latin typeface="Montserrat" pitchFamily="2" charset="77"/>
                <a:cs typeface="Century Gothic"/>
              </a:rPr>
              <a:t> </a:t>
            </a:r>
            <a:r>
              <a:rPr sz="1500" spc="-20" dirty="0">
                <a:solidFill>
                  <a:srgbClr val="431F20"/>
                </a:solidFill>
                <a:latin typeface="Montserrat" pitchFamily="2" charset="77"/>
                <a:cs typeface="Century Gothic"/>
              </a:rPr>
              <a:t>Food</a:t>
            </a:r>
            <a:r>
              <a:rPr lang="en-CA" sz="1500" dirty="0">
                <a:latin typeface="Montserrat" pitchFamily="2" charset="77"/>
                <a:cs typeface="Century Gothic"/>
              </a:rPr>
              <a:t> </a:t>
            </a:r>
            <a:r>
              <a:rPr sz="1500" spc="50" dirty="0">
                <a:solidFill>
                  <a:srgbClr val="431F20"/>
                </a:solidFill>
                <a:latin typeface="Montserrat" pitchFamily="2" charset="77"/>
                <a:cs typeface="Century Gothic"/>
              </a:rPr>
              <a:t>System?</a:t>
            </a:r>
            <a:endParaRPr sz="1500" dirty="0">
              <a:latin typeface="Montserrat" pitchFamily="2" charset="77"/>
              <a:cs typeface="Century Gothic"/>
            </a:endParaRPr>
          </a:p>
          <a:p>
            <a:pPr marL="12700">
              <a:spcBef>
                <a:spcPts val="1410"/>
              </a:spcBef>
            </a:pPr>
            <a:r>
              <a:rPr sz="1500" spc="45" dirty="0">
                <a:solidFill>
                  <a:srgbClr val="431F20"/>
                </a:solidFill>
                <a:latin typeface="Montserrat" pitchFamily="2" charset="77"/>
                <a:cs typeface="Century Gothic"/>
              </a:rPr>
              <a:t>QUIZ:</a:t>
            </a:r>
            <a:endParaRPr sz="1500" dirty="0">
              <a:latin typeface="Montserrat" pitchFamily="2" charset="77"/>
              <a:cs typeface="Century Gothic"/>
            </a:endParaRPr>
          </a:p>
          <a:p>
            <a:pPr marL="355600" indent="-342900">
              <a:buAutoNum type="arabicPeriod"/>
              <a:tabLst>
                <a:tab pos="355600" algn="l"/>
              </a:tabLst>
            </a:pPr>
            <a:r>
              <a:rPr sz="1500" spc="-10" dirty="0">
                <a:solidFill>
                  <a:srgbClr val="431F20"/>
                </a:solidFill>
                <a:latin typeface="Montserrat" pitchFamily="2" charset="77"/>
                <a:cs typeface="Century Gothic"/>
              </a:rPr>
              <a:t>Chefs</a:t>
            </a:r>
            <a:endParaRPr sz="1500" dirty="0">
              <a:latin typeface="Montserrat" pitchFamily="2" charset="77"/>
              <a:cs typeface="Century Gothic"/>
            </a:endParaRPr>
          </a:p>
          <a:p>
            <a:pPr marL="355600" indent="-342900">
              <a:buAutoNum type="arabicPeriod"/>
              <a:tabLst>
                <a:tab pos="355600" algn="l"/>
              </a:tabLst>
            </a:pPr>
            <a:r>
              <a:rPr sz="1500" dirty="0">
                <a:solidFill>
                  <a:srgbClr val="431F20"/>
                </a:solidFill>
                <a:latin typeface="Montserrat" pitchFamily="2" charset="77"/>
                <a:cs typeface="Century Gothic"/>
              </a:rPr>
              <a:t>Grocery</a:t>
            </a:r>
            <a:r>
              <a:rPr sz="1500" spc="-85" dirty="0">
                <a:solidFill>
                  <a:srgbClr val="431F20"/>
                </a:solidFill>
                <a:latin typeface="Montserrat" pitchFamily="2" charset="77"/>
                <a:cs typeface="Century Gothic"/>
              </a:rPr>
              <a:t> </a:t>
            </a:r>
            <a:r>
              <a:rPr sz="1500" spc="-10" dirty="0">
                <a:solidFill>
                  <a:srgbClr val="431F20"/>
                </a:solidFill>
                <a:latin typeface="Montserrat" pitchFamily="2" charset="77"/>
                <a:cs typeface="Century Gothic"/>
              </a:rPr>
              <a:t>Clerks</a:t>
            </a:r>
            <a:endParaRPr sz="1500" dirty="0">
              <a:latin typeface="Montserrat" pitchFamily="2" charset="77"/>
              <a:cs typeface="Century Gothic"/>
            </a:endParaRPr>
          </a:p>
          <a:p>
            <a:pPr marL="355600" indent="-342900">
              <a:spcBef>
                <a:spcPts val="65"/>
              </a:spcBef>
              <a:buAutoNum type="arabicPeriod"/>
              <a:tabLst>
                <a:tab pos="355600" algn="l"/>
              </a:tabLst>
            </a:pPr>
            <a:r>
              <a:rPr sz="1500" spc="40" dirty="0">
                <a:solidFill>
                  <a:srgbClr val="431F20"/>
                </a:solidFill>
                <a:latin typeface="Montserrat" pitchFamily="2" charset="77"/>
                <a:cs typeface="Century Gothic"/>
              </a:rPr>
              <a:t>Agronomists</a:t>
            </a:r>
            <a:endParaRPr sz="1500" dirty="0">
              <a:latin typeface="Montserrat" pitchFamily="2" charset="77"/>
              <a:cs typeface="Century Gothic"/>
            </a:endParaRPr>
          </a:p>
          <a:p>
            <a:pPr marL="355600" indent="-342900">
              <a:buAutoNum type="arabicPeriod"/>
              <a:tabLst>
                <a:tab pos="355600" algn="l"/>
              </a:tabLst>
            </a:pPr>
            <a:r>
              <a:rPr sz="1500" spc="50" dirty="0">
                <a:solidFill>
                  <a:srgbClr val="431F20"/>
                </a:solidFill>
                <a:latin typeface="Montserrat" pitchFamily="2" charset="77"/>
                <a:cs typeface="Century Gothic"/>
              </a:rPr>
              <a:t>All</a:t>
            </a:r>
            <a:r>
              <a:rPr sz="1500" dirty="0">
                <a:solidFill>
                  <a:srgbClr val="431F20"/>
                </a:solidFill>
                <a:latin typeface="Montserrat" pitchFamily="2" charset="77"/>
                <a:cs typeface="Century Gothic"/>
              </a:rPr>
              <a:t> the</a:t>
            </a:r>
            <a:r>
              <a:rPr sz="1500" spc="65" dirty="0">
                <a:solidFill>
                  <a:srgbClr val="431F20"/>
                </a:solidFill>
                <a:latin typeface="Montserrat" pitchFamily="2" charset="77"/>
                <a:cs typeface="Century Gothic"/>
              </a:rPr>
              <a:t> </a:t>
            </a:r>
            <a:r>
              <a:rPr sz="1500" spc="-10" dirty="0">
                <a:solidFill>
                  <a:srgbClr val="431F20"/>
                </a:solidFill>
                <a:latin typeface="Montserrat" pitchFamily="2" charset="77"/>
                <a:cs typeface="Century Gothic"/>
              </a:rPr>
              <a:t>above</a:t>
            </a:r>
            <a:endParaRPr sz="1500" dirty="0">
              <a:latin typeface="Montserrat" pitchFamily="2" charset="77"/>
              <a:cs typeface="Century Gothic"/>
            </a:endParaRPr>
          </a:p>
        </p:txBody>
      </p:sp>
      <p:pic>
        <p:nvPicPr>
          <p:cNvPr id="9" name="Picture 8" descr="A screenshot of a cell phone with a couple of men in overalls&#10;&#10;AI-generated content may be incorrect.">
            <a:extLst>
              <a:ext uri="{FF2B5EF4-FFF2-40B4-BE49-F238E27FC236}">
                <a16:creationId xmlns:a16="http://schemas.microsoft.com/office/drawing/2014/main" id="{2F6D3BFD-35A8-98F5-7344-A4CDFA7BC45F}"/>
              </a:ext>
            </a:extLst>
          </p:cNvPr>
          <p:cNvPicPr/>
          <p:nvPr/>
        </p:nvPicPr>
        <p:blipFill>
          <a:blip r:embed="rId3"/>
          <a:stretch>
            <a:fillRect/>
          </a:stretch>
        </p:blipFill>
        <p:spPr>
          <a:xfrm>
            <a:off x="6941397" y="440055"/>
            <a:ext cx="3879003" cy="6160770"/>
          </a:xfrm>
          <a:prstGeom prst="rect">
            <a:avLst/>
          </a:prstGeom>
        </p:spPr>
      </p:pic>
      <p:sp>
        <p:nvSpPr>
          <p:cNvPr id="12" name="TextBox 11">
            <a:extLst>
              <a:ext uri="{FF2B5EF4-FFF2-40B4-BE49-F238E27FC236}">
                <a16:creationId xmlns:a16="http://schemas.microsoft.com/office/drawing/2014/main" id="{C10D3CCA-80FE-CB5F-49D7-4DD0E93198F8}"/>
              </a:ext>
            </a:extLst>
          </p:cNvPr>
          <p:cNvSpPr txBox="1"/>
          <p:nvPr/>
        </p:nvSpPr>
        <p:spPr>
          <a:xfrm>
            <a:off x="396092" y="703275"/>
            <a:ext cx="4491594" cy="369332"/>
          </a:xfrm>
          <a:prstGeom prst="rect">
            <a:avLst/>
          </a:prstGeom>
          <a:noFill/>
        </p:spPr>
        <p:txBody>
          <a:bodyPr wrap="square">
            <a:spAutoFit/>
          </a:bodyPr>
          <a:lstStyle/>
          <a:p>
            <a:pPr marL="12700">
              <a:lnSpc>
                <a:spcPct val="100000"/>
              </a:lnSpc>
              <a:spcBef>
                <a:spcPts val="100"/>
              </a:spcBef>
            </a:pPr>
            <a:r>
              <a:rPr lang="en-CA" sz="1800" b="1" dirty="0">
                <a:solidFill>
                  <a:srgbClr val="431F20"/>
                </a:solidFill>
                <a:latin typeface="Montserrat" panose="00000500000000000000" pitchFamily="2" charset="0"/>
                <a:cs typeface="Century Gothic"/>
              </a:rPr>
              <a:t>Sample Post – Story Poll</a:t>
            </a:r>
            <a:endParaRPr lang="en-CA" sz="1800" dirty="0">
              <a:latin typeface="Montserrat" panose="00000500000000000000" pitchFamily="2" charset="0"/>
              <a:cs typeface="Century Gothic"/>
            </a:endParaRPr>
          </a:p>
        </p:txBody>
      </p:sp>
    </p:spTree>
    <p:extLst>
      <p:ext uri="{BB962C8B-B14F-4D97-AF65-F5344CB8AC3E}">
        <p14:creationId xmlns:p14="http://schemas.microsoft.com/office/powerpoint/2010/main" val="1197846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7999"/>
          </a:xfrm>
          <a:prstGeom prst="rect">
            <a:avLst/>
          </a:prstGeom>
        </p:spPr>
      </p:pic>
      <p:sp>
        <p:nvSpPr>
          <p:cNvPr id="7" name="object 5">
            <a:extLst>
              <a:ext uri="{FF2B5EF4-FFF2-40B4-BE49-F238E27FC236}">
                <a16:creationId xmlns:a16="http://schemas.microsoft.com/office/drawing/2014/main" id="{4D19C2C2-60EC-1BBB-4BB9-FFA8F837FD50}"/>
              </a:ext>
            </a:extLst>
          </p:cNvPr>
          <p:cNvSpPr txBox="1">
            <a:spLocks/>
          </p:cNvSpPr>
          <p:nvPr/>
        </p:nvSpPr>
        <p:spPr>
          <a:xfrm>
            <a:off x="646320" y="305117"/>
            <a:ext cx="3557769" cy="320601"/>
          </a:xfrm>
          <a:prstGeom prst="rect">
            <a:avLst/>
          </a:prstGeom>
        </p:spPr>
        <p:txBody>
          <a:bodyPr vert="horz" wrap="square" lIns="0" tIns="12700" rIns="0" bIns="0" rtlCol="0">
            <a:spAutoFit/>
          </a:bodyPr>
          <a:lstStyle>
            <a:lvl1pPr>
              <a:defRPr sz="1850" b="1" i="0">
                <a:solidFill>
                  <a:srgbClr val="431F20"/>
                </a:solidFill>
                <a:latin typeface="Century Gothic"/>
                <a:ea typeface="+mj-ea"/>
                <a:cs typeface="Century Gothic"/>
              </a:defRPr>
            </a:lvl1pPr>
          </a:lstStyle>
          <a:p>
            <a:pPr marL="12700">
              <a:spcBef>
                <a:spcPts val="100"/>
              </a:spcBef>
            </a:pPr>
            <a:r>
              <a:rPr lang="en-CA" sz="2000" kern="0" spc="95" dirty="0">
                <a:solidFill>
                  <a:srgbClr val="E1D2D2"/>
                </a:solidFill>
                <a:latin typeface="Montserrat" panose="00000500000000000000" pitchFamily="2" charset="0"/>
              </a:rPr>
              <a:t>Pillar</a:t>
            </a:r>
            <a:r>
              <a:rPr lang="en-CA" sz="2000" kern="0" spc="-5" dirty="0">
                <a:solidFill>
                  <a:srgbClr val="E1D2D2"/>
                </a:solidFill>
                <a:latin typeface="Montserrat" panose="00000500000000000000" pitchFamily="2" charset="0"/>
              </a:rPr>
              <a:t> </a:t>
            </a:r>
            <a:r>
              <a:rPr lang="en-CA" sz="2000" kern="0" spc="-25" dirty="0">
                <a:solidFill>
                  <a:srgbClr val="E1D2D2"/>
                </a:solidFill>
                <a:latin typeface="Montserrat" panose="00000500000000000000" pitchFamily="2" charset="0"/>
              </a:rPr>
              <a:t>Five</a:t>
            </a:r>
            <a:endParaRPr lang="en-CA" sz="2000" kern="0" dirty="0">
              <a:latin typeface="Montserrat" panose="00000500000000000000" pitchFamily="2" charset="0"/>
            </a:endParaRPr>
          </a:p>
        </p:txBody>
      </p:sp>
      <p:sp>
        <p:nvSpPr>
          <p:cNvPr id="8" name="Title 1">
            <a:extLst>
              <a:ext uri="{FF2B5EF4-FFF2-40B4-BE49-F238E27FC236}">
                <a16:creationId xmlns:a16="http://schemas.microsoft.com/office/drawing/2014/main" id="{A82AAF93-3A2E-C987-9B97-4CCE5A4521C3}"/>
              </a:ext>
            </a:extLst>
          </p:cNvPr>
          <p:cNvSpPr txBox="1">
            <a:spLocks/>
          </p:cNvSpPr>
          <p:nvPr/>
        </p:nvSpPr>
        <p:spPr>
          <a:xfrm>
            <a:off x="534390" y="649488"/>
            <a:ext cx="9496714" cy="959393"/>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90000"/>
              </a:lnSpc>
              <a:spcAft>
                <a:spcPts val="600"/>
              </a:spcAft>
            </a:pPr>
            <a:r>
              <a:rPr lang="en-US" sz="4000" dirty="0">
                <a:solidFill>
                  <a:srgbClr val="FFFFFF"/>
                </a:solidFill>
                <a:latin typeface="Montserrat" panose="00000500000000000000" pitchFamily="2" charset="0"/>
              </a:rPr>
              <a:t>The Future of Food</a:t>
            </a:r>
          </a:p>
        </p:txBody>
      </p:sp>
      <p:sp>
        <p:nvSpPr>
          <p:cNvPr id="10" name="object 4">
            <a:extLst>
              <a:ext uri="{FF2B5EF4-FFF2-40B4-BE49-F238E27FC236}">
                <a16:creationId xmlns:a16="http://schemas.microsoft.com/office/drawing/2014/main" id="{6E63012D-BF46-04A5-771E-5F2CB879CCF9}"/>
              </a:ext>
            </a:extLst>
          </p:cNvPr>
          <p:cNvSpPr txBox="1"/>
          <p:nvPr/>
        </p:nvSpPr>
        <p:spPr>
          <a:xfrm>
            <a:off x="646320" y="1815361"/>
            <a:ext cx="9384784" cy="4213205"/>
          </a:xfrm>
          <a:prstGeom prst="rect">
            <a:avLst/>
          </a:prstGeom>
        </p:spPr>
        <p:txBody>
          <a:bodyPr vert="horz" wrap="square" lIns="0" tIns="12700" rIns="0" bIns="0" rtlCol="0">
            <a:spAutoFit/>
          </a:bodyPr>
          <a:lstStyle/>
          <a:p>
            <a:pPr marL="12700" marR="179070">
              <a:lnSpc>
                <a:spcPct val="103600"/>
              </a:lnSpc>
              <a:spcBef>
                <a:spcPts val="1315"/>
              </a:spcBef>
            </a:pPr>
            <a:r>
              <a:rPr sz="1550" dirty="0">
                <a:solidFill>
                  <a:srgbClr val="F5F0F0"/>
                </a:solidFill>
                <a:latin typeface="Century Gothic"/>
                <a:cs typeface="Century Gothic"/>
              </a:rPr>
              <a:t>Canadians</a:t>
            </a:r>
            <a:r>
              <a:rPr sz="1550" spc="70" dirty="0">
                <a:solidFill>
                  <a:srgbClr val="F5F0F0"/>
                </a:solidFill>
                <a:latin typeface="Century Gothic"/>
                <a:cs typeface="Century Gothic"/>
              </a:rPr>
              <a:t> </a:t>
            </a:r>
            <a:r>
              <a:rPr sz="1550" spc="-25" dirty="0">
                <a:solidFill>
                  <a:srgbClr val="F5F0F0"/>
                </a:solidFill>
                <a:latin typeface="Century Gothic"/>
                <a:cs typeface="Century Gothic"/>
              </a:rPr>
              <a:t>care</a:t>
            </a:r>
            <a:r>
              <a:rPr sz="1550" spc="35" dirty="0">
                <a:solidFill>
                  <a:srgbClr val="F5F0F0"/>
                </a:solidFill>
                <a:latin typeface="Century Gothic"/>
                <a:cs typeface="Century Gothic"/>
              </a:rPr>
              <a:t> </a:t>
            </a:r>
            <a:r>
              <a:rPr sz="1550" dirty="0">
                <a:solidFill>
                  <a:srgbClr val="F5F0F0"/>
                </a:solidFill>
                <a:latin typeface="Century Gothic"/>
                <a:cs typeface="Century Gothic"/>
              </a:rPr>
              <a:t>deeply</a:t>
            </a:r>
            <a:r>
              <a:rPr sz="1550" spc="60" dirty="0">
                <a:solidFill>
                  <a:srgbClr val="F5F0F0"/>
                </a:solidFill>
                <a:latin typeface="Century Gothic"/>
                <a:cs typeface="Century Gothic"/>
              </a:rPr>
              <a:t> </a:t>
            </a:r>
            <a:r>
              <a:rPr sz="1550" dirty="0">
                <a:solidFill>
                  <a:srgbClr val="F5F0F0"/>
                </a:solidFill>
                <a:latin typeface="Century Gothic"/>
                <a:cs typeface="Century Gothic"/>
              </a:rPr>
              <a:t>about</a:t>
            </a:r>
            <a:r>
              <a:rPr sz="1550" spc="45" dirty="0">
                <a:solidFill>
                  <a:srgbClr val="F5F0F0"/>
                </a:solidFill>
                <a:latin typeface="Century Gothic"/>
                <a:cs typeface="Century Gothic"/>
              </a:rPr>
              <a:t> </a:t>
            </a:r>
            <a:r>
              <a:rPr sz="1550" spc="60" dirty="0">
                <a:solidFill>
                  <a:srgbClr val="F5F0F0"/>
                </a:solidFill>
                <a:latin typeface="Century Gothic"/>
                <a:cs typeface="Century Gothic"/>
              </a:rPr>
              <a:t>where</a:t>
            </a:r>
            <a:r>
              <a:rPr sz="1550" spc="40" dirty="0">
                <a:solidFill>
                  <a:srgbClr val="F5F0F0"/>
                </a:solidFill>
                <a:latin typeface="Century Gothic"/>
                <a:cs typeface="Century Gothic"/>
              </a:rPr>
              <a:t> </a:t>
            </a:r>
            <a:r>
              <a:rPr sz="1550" spc="95" dirty="0">
                <a:solidFill>
                  <a:srgbClr val="F5F0F0"/>
                </a:solidFill>
                <a:latin typeface="Century Gothic"/>
                <a:cs typeface="Century Gothic"/>
              </a:rPr>
              <a:t>their</a:t>
            </a:r>
            <a:r>
              <a:rPr sz="1550" spc="60" dirty="0">
                <a:solidFill>
                  <a:srgbClr val="F5F0F0"/>
                </a:solidFill>
                <a:latin typeface="Century Gothic"/>
                <a:cs typeface="Century Gothic"/>
              </a:rPr>
              <a:t> </a:t>
            </a:r>
            <a:r>
              <a:rPr sz="1550" dirty="0">
                <a:solidFill>
                  <a:srgbClr val="F5F0F0"/>
                </a:solidFill>
                <a:latin typeface="Century Gothic"/>
                <a:cs typeface="Century Gothic"/>
              </a:rPr>
              <a:t>food</a:t>
            </a:r>
            <a:r>
              <a:rPr sz="1550" spc="75" dirty="0">
                <a:solidFill>
                  <a:srgbClr val="F5F0F0"/>
                </a:solidFill>
                <a:latin typeface="Century Gothic"/>
                <a:cs typeface="Century Gothic"/>
              </a:rPr>
              <a:t> </a:t>
            </a:r>
            <a:r>
              <a:rPr sz="1550" dirty="0">
                <a:solidFill>
                  <a:srgbClr val="F5F0F0"/>
                </a:solidFill>
                <a:latin typeface="Century Gothic"/>
                <a:cs typeface="Century Gothic"/>
              </a:rPr>
              <a:t>comes</a:t>
            </a:r>
            <a:r>
              <a:rPr sz="1550" spc="70" dirty="0">
                <a:solidFill>
                  <a:srgbClr val="F5F0F0"/>
                </a:solidFill>
                <a:latin typeface="Century Gothic"/>
                <a:cs typeface="Century Gothic"/>
              </a:rPr>
              <a:t> </a:t>
            </a:r>
            <a:r>
              <a:rPr sz="1550" spc="100" dirty="0">
                <a:solidFill>
                  <a:srgbClr val="F5F0F0"/>
                </a:solidFill>
                <a:latin typeface="Century Gothic"/>
                <a:cs typeface="Century Gothic"/>
              </a:rPr>
              <a:t>from</a:t>
            </a:r>
            <a:r>
              <a:rPr sz="1550" spc="75" dirty="0">
                <a:solidFill>
                  <a:srgbClr val="F5F0F0"/>
                </a:solidFill>
                <a:latin typeface="Century Gothic"/>
                <a:cs typeface="Century Gothic"/>
              </a:rPr>
              <a:t> </a:t>
            </a:r>
            <a:r>
              <a:rPr sz="1550" dirty="0">
                <a:solidFill>
                  <a:srgbClr val="F5F0F0"/>
                </a:solidFill>
                <a:latin typeface="Century Gothic"/>
                <a:cs typeface="Century Gothic"/>
              </a:rPr>
              <a:t>and</a:t>
            </a:r>
            <a:r>
              <a:rPr sz="1550" spc="75" dirty="0">
                <a:solidFill>
                  <a:srgbClr val="F5F0F0"/>
                </a:solidFill>
                <a:latin typeface="Century Gothic"/>
                <a:cs typeface="Century Gothic"/>
              </a:rPr>
              <a:t> </a:t>
            </a:r>
            <a:r>
              <a:rPr sz="1550" dirty="0">
                <a:solidFill>
                  <a:srgbClr val="F5F0F0"/>
                </a:solidFill>
                <a:latin typeface="Century Gothic"/>
                <a:cs typeface="Century Gothic"/>
              </a:rPr>
              <a:t>that’s</a:t>
            </a:r>
            <a:r>
              <a:rPr sz="1550" spc="70" dirty="0">
                <a:solidFill>
                  <a:srgbClr val="F5F0F0"/>
                </a:solidFill>
                <a:latin typeface="Century Gothic"/>
                <a:cs typeface="Century Gothic"/>
              </a:rPr>
              <a:t> </a:t>
            </a:r>
            <a:r>
              <a:rPr sz="1550" spc="95" dirty="0">
                <a:solidFill>
                  <a:srgbClr val="F5F0F0"/>
                </a:solidFill>
                <a:latin typeface="Century Gothic"/>
                <a:cs typeface="Century Gothic"/>
              </a:rPr>
              <a:t>something</a:t>
            </a:r>
            <a:r>
              <a:rPr sz="1550" spc="60" dirty="0">
                <a:solidFill>
                  <a:srgbClr val="F5F0F0"/>
                </a:solidFill>
                <a:latin typeface="Century Gothic"/>
                <a:cs typeface="Century Gothic"/>
              </a:rPr>
              <a:t> </a:t>
            </a:r>
            <a:r>
              <a:rPr sz="1550" spc="-25" dirty="0">
                <a:solidFill>
                  <a:srgbClr val="F5F0F0"/>
                </a:solidFill>
                <a:latin typeface="Century Gothic"/>
                <a:cs typeface="Century Gothic"/>
              </a:rPr>
              <a:t>we </a:t>
            </a:r>
            <a:r>
              <a:rPr sz="1550" dirty="0">
                <a:solidFill>
                  <a:srgbClr val="F5F0F0"/>
                </a:solidFill>
                <a:latin typeface="Century Gothic"/>
                <a:cs typeface="Century Gothic"/>
              </a:rPr>
              <a:t>respect.</a:t>
            </a:r>
            <a:r>
              <a:rPr sz="1550" spc="30" dirty="0">
                <a:solidFill>
                  <a:srgbClr val="F5F0F0"/>
                </a:solidFill>
                <a:latin typeface="Century Gothic"/>
                <a:cs typeface="Century Gothic"/>
              </a:rPr>
              <a:t> </a:t>
            </a:r>
            <a:r>
              <a:rPr sz="1550" spc="114" dirty="0">
                <a:solidFill>
                  <a:srgbClr val="F5F0F0"/>
                </a:solidFill>
                <a:latin typeface="Century Gothic"/>
                <a:cs typeface="Century Gothic"/>
              </a:rPr>
              <a:t>While</a:t>
            </a:r>
            <a:r>
              <a:rPr sz="1550" spc="20" dirty="0">
                <a:solidFill>
                  <a:srgbClr val="F5F0F0"/>
                </a:solidFill>
                <a:latin typeface="Century Gothic"/>
                <a:cs typeface="Century Gothic"/>
              </a:rPr>
              <a:t> </a:t>
            </a:r>
            <a:r>
              <a:rPr sz="1550" spc="80" dirty="0">
                <a:solidFill>
                  <a:srgbClr val="F5F0F0"/>
                </a:solidFill>
                <a:latin typeface="Century Gothic"/>
                <a:cs typeface="Century Gothic"/>
              </a:rPr>
              <a:t>questions</a:t>
            </a:r>
            <a:r>
              <a:rPr sz="1550" spc="135" dirty="0">
                <a:solidFill>
                  <a:srgbClr val="F5F0F0"/>
                </a:solidFill>
                <a:latin typeface="Century Gothic"/>
                <a:cs typeface="Century Gothic"/>
              </a:rPr>
              <a:t> </a:t>
            </a:r>
            <a:r>
              <a:rPr sz="1550" dirty="0">
                <a:solidFill>
                  <a:srgbClr val="F5F0F0"/>
                </a:solidFill>
                <a:latin typeface="Century Gothic"/>
                <a:cs typeface="Century Gothic"/>
              </a:rPr>
              <a:t>about</a:t>
            </a:r>
            <a:r>
              <a:rPr sz="1550" spc="114" dirty="0">
                <a:solidFill>
                  <a:srgbClr val="F5F0F0"/>
                </a:solidFill>
                <a:latin typeface="Century Gothic"/>
                <a:cs typeface="Century Gothic"/>
              </a:rPr>
              <a:t> </a:t>
            </a:r>
            <a:r>
              <a:rPr sz="1550" spc="85" dirty="0">
                <a:solidFill>
                  <a:srgbClr val="F5F0F0"/>
                </a:solidFill>
                <a:latin typeface="Century Gothic"/>
                <a:cs typeface="Century Gothic"/>
              </a:rPr>
              <a:t>farming</a:t>
            </a:r>
            <a:r>
              <a:rPr sz="1550" spc="40" dirty="0">
                <a:solidFill>
                  <a:srgbClr val="F5F0F0"/>
                </a:solidFill>
                <a:latin typeface="Century Gothic"/>
                <a:cs typeface="Century Gothic"/>
              </a:rPr>
              <a:t> </a:t>
            </a:r>
            <a:r>
              <a:rPr sz="1550" dirty="0">
                <a:solidFill>
                  <a:srgbClr val="F5F0F0"/>
                </a:solidFill>
                <a:latin typeface="Century Gothic"/>
                <a:cs typeface="Century Gothic"/>
              </a:rPr>
              <a:t>practices,</a:t>
            </a:r>
            <a:r>
              <a:rPr sz="1550" spc="35" dirty="0">
                <a:solidFill>
                  <a:srgbClr val="F5F0F0"/>
                </a:solidFill>
                <a:latin typeface="Century Gothic"/>
                <a:cs typeface="Century Gothic"/>
              </a:rPr>
              <a:t> </a:t>
            </a:r>
            <a:r>
              <a:rPr sz="1550" dirty="0">
                <a:solidFill>
                  <a:srgbClr val="F5F0F0"/>
                </a:solidFill>
                <a:latin typeface="Century Gothic"/>
                <a:cs typeface="Century Gothic"/>
              </a:rPr>
              <a:t>food</a:t>
            </a:r>
            <a:r>
              <a:rPr sz="1550" spc="55" dirty="0">
                <a:solidFill>
                  <a:srgbClr val="F5F0F0"/>
                </a:solidFill>
                <a:latin typeface="Century Gothic"/>
                <a:cs typeface="Century Gothic"/>
              </a:rPr>
              <a:t> </a:t>
            </a:r>
            <a:r>
              <a:rPr sz="1550" spc="45" dirty="0">
                <a:solidFill>
                  <a:srgbClr val="F5F0F0"/>
                </a:solidFill>
                <a:latin typeface="Century Gothic"/>
                <a:cs typeface="Century Gothic"/>
              </a:rPr>
              <a:t>quality </a:t>
            </a:r>
            <a:r>
              <a:rPr sz="1550" dirty="0">
                <a:solidFill>
                  <a:srgbClr val="F5F0F0"/>
                </a:solidFill>
                <a:latin typeface="Century Gothic"/>
                <a:cs typeface="Century Gothic"/>
              </a:rPr>
              <a:t>and</a:t>
            </a:r>
            <a:r>
              <a:rPr sz="1550" spc="60" dirty="0">
                <a:solidFill>
                  <a:srgbClr val="F5F0F0"/>
                </a:solidFill>
                <a:latin typeface="Century Gothic"/>
                <a:cs typeface="Century Gothic"/>
              </a:rPr>
              <a:t> </a:t>
            </a:r>
            <a:r>
              <a:rPr sz="1550" spc="75" dirty="0">
                <a:solidFill>
                  <a:srgbClr val="F5F0F0"/>
                </a:solidFill>
                <a:latin typeface="Century Gothic"/>
                <a:cs typeface="Century Gothic"/>
              </a:rPr>
              <a:t>modern</a:t>
            </a:r>
            <a:r>
              <a:rPr sz="1550" spc="55" dirty="0">
                <a:solidFill>
                  <a:srgbClr val="F5F0F0"/>
                </a:solidFill>
                <a:latin typeface="Century Gothic"/>
                <a:cs typeface="Century Gothic"/>
              </a:rPr>
              <a:t> </a:t>
            </a:r>
            <a:r>
              <a:rPr sz="1550" spc="45" dirty="0">
                <a:solidFill>
                  <a:srgbClr val="F5F0F0"/>
                </a:solidFill>
                <a:latin typeface="Century Gothic"/>
                <a:cs typeface="Century Gothic"/>
              </a:rPr>
              <a:t>techniques </a:t>
            </a:r>
            <a:r>
              <a:rPr sz="1550" spc="10" dirty="0">
                <a:solidFill>
                  <a:srgbClr val="F5F0F0"/>
                </a:solidFill>
                <a:latin typeface="Century Gothic"/>
                <a:cs typeface="Century Gothic"/>
              </a:rPr>
              <a:t>are</a:t>
            </a:r>
            <a:r>
              <a:rPr sz="1550" spc="100" dirty="0">
                <a:solidFill>
                  <a:srgbClr val="F5F0F0"/>
                </a:solidFill>
                <a:latin typeface="Century Gothic"/>
                <a:cs typeface="Century Gothic"/>
              </a:rPr>
              <a:t> </a:t>
            </a:r>
            <a:r>
              <a:rPr sz="1550" spc="45" dirty="0">
                <a:solidFill>
                  <a:srgbClr val="F5F0F0"/>
                </a:solidFill>
                <a:latin typeface="Century Gothic"/>
                <a:cs typeface="Century Gothic"/>
              </a:rPr>
              <a:t>common,</a:t>
            </a:r>
            <a:r>
              <a:rPr sz="1550" spc="50" dirty="0">
                <a:solidFill>
                  <a:srgbClr val="F5F0F0"/>
                </a:solidFill>
                <a:latin typeface="Century Gothic"/>
                <a:cs typeface="Century Gothic"/>
              </a:rPr>
              <a:t> </a:t>
            </a:r>
            <a:r>
              <a:rPr sz="1550" spc="10" dirty="0">
                <a:solidFill>
                  <a:srgbClr val="F5F0F0"/>
                </a:solidFill>
                <a:latin typeface="Century Gothic"/>
                <a:cs typeface="Century Gothic"/>
              </a:rPr>
              <a:t>what’s</a:t>
            </a:r>
            <a:r>
              <a:rPr sz="1550" spc="60" dirty="0">
                <a:solidFill>
                  <a:srgbClr val="F5F0F0"/>
                </a:solidFill>
                <a:latin typeface="Century Gothic"/>
                <a:cs typeface="Century Gothic"/>
              </a:rPr>
              <a:t> </a:t>
            </a:r>
            <a:r>
              <a:rPr sz="1550" spc="10" dirty="0">
                <a:solidFill>
                  <a:srgbClr val="F5F0F0"/>
                </a:solidFill>
                <a:latin typeface="Century Gothic"/>
                <a:cs typeface="Century Gothic"/>
              </a:rPr>
              <a:t>often</a:t>
            </a:r>
            <a:r>
              <a:rPr sz="1550" spc="65" dirty="0">
                <a:solidFill>
                  <a:srgbClr val="F5F0F0"/>
                </a:solidFill>
                <a:latin typeface="Century Gothic"/>
                <a:cs typeface="Century Gothic"/>
              </a:rPr>
              <a:t> </a:t>
            </a:r>
            <a:r>
              <a:rPr sz="1550" spc="135" dirty="0">
                <a:solidFill>
                  <a:srgbClr val="F5F0F0"/>
                </a:solidFill>
                <a:latin typeface="Century Gothic"/>
                <a:cs typeface="Century Gothic"/>
              </a:rPr>
              <a:t>missing</a:t>
            </a:r>
            <a:r>
              <a:rPr sz="1550" spc="125" dirty="0">
                <a:solidFill>
                  <a:srgbClr val="F5F0F0"/>
                </a:solidFill>
                <a:latin typeface="Century Gothic"/>
                <a:cs typeface="Century Gothic"/>
              </a:rPr>
              <a:t> </a:t>
            </a:r>
            <a:r>
              <a:rPr sz="1550" spc="100" dirty="0">
                <a:solidFill>
                  <a:srgbClr val="F5F0F0"/>
                </a:solidFill>
                <a:latin typeface="Century Gothic"/>
                <a:cs typeface="Century Gothic"/>
              </a:rPr>
              <a:t>from</a:t>
            </a:r>
            <a:r>
              <a:rPr sz="1550" spc="60" dirty="0">
                <a:solidFill>
                  <a:srgbClr val="F5F0F0"/>
                </a:solidFill>
                <a:latin typeface="Century Gothic"/>
                <a:cs typeface="Century Gothic"/>
              </a:rPr>
              <a:t> </a:t>
            </a:r>
            <a:r>
              <a:rPr sz="1550" spc="55" dirty="0">
                <a:solidFill>
                  <a:srgbClr val="F5F0F0"/>
                </a:solidFill>
                <a:latin typeface="Century Gothic"/>
                <a:cs typeface="Century Gothic"/>
              </a:rPr>
              <a:t>the</a:t>
            </a:r>
            <a:r>
              <a:rPr sz="1550" spc="105" dirty="0">
                <a:solidFill>
                  <a:srgbClr val="F5F0F0"/>
                </a:solidFill>
                <a:latin typeface="Century Gothic"/>
                <a:cs typeface="Century Gothic"/>
              </a:rPr>
              <a:t> </a:t>
            </a:r>
            <a:r>
              <a:rPr sz="1550" spc="10" dirty="0">
                <a:solidFill>
                  <a:srgbClr val="F5F0F0"/>
                </a:solidFill>
                <a:latin typeface="Century Gothic"/>
                <a:cs typeface="Century Gothic"/>
              </a:rPr>
              <a:t>conversation</a:t>
            </a:r>
            <a:r>
              <a:rPr sz="1550" spc="65" dirty="0">
                <a:solidFill>
                  <a:srgbClr val="F5F0F0"/>
                </a:solidFill>
                <a:latin typeface="Century Gothic"/>
                <a:cs typeface="Century Gothic"/>
              </a:rPr>
              <a:t> </a:t>
            </a:r>
            <a:r>
              <a:rPr sz="1550" spc="145" dirty="0">
                <a:solidFill>
                  <a:srgbClr val="F5F0F0"/>
                </a:solidFill>
                <a:latin typeface="Century Gothic"/>
                <a:cs typeface="Century Gothic"/>
              </a:rPr>
              <a:t>is</a:t>
            </a:r>
            <a:r>
              <a:rPr sz="1550" spc="55" dirty="0">
                <a:solidFill>
                  <a:srgbClr val="F5F0F0"/>
                </a:solidFill>
                <a:latin typeface="Century Gothic"/>
                <a:cs typeface="Century Gothic"/>
              </a:rPr>
              <a:t> </a:t>
            </a:r>
            <a:r>
              <a:rPr sz="1550" spc="10" dirty="0">
                <a:solidFill>
                  <a:srgbClr val="F5F0F0"/>
                </a:solidFill>
                <a:latin typeface="Century Gothic"/>
                <a:cs typeface="Century Gothic"/>
              </a:rPr>
              <a:t>all</a:t>
            </a:r>
            <a:r>
              <a:rPr sz="1550" spc="30" dirty="0">
                <a:solidFill>
                  <a:srgbClr val="F5F0F0"/>
                </a:solidFill>
                <a:latin typeface="Century Gothic"/>
                <a:cs typeface="Century Gothic"/>
              </a:rPr>
              <a:t> </a:t>
            </a:r>
            <a:r>
              <a:rPr sz="1550" spc="55" dirty="0">
                <a:solidFill>
                  <a:srgbClr val="F5F0F0"/>
                </a:solidFill>
                <a:latin typeface="Century Gothic"/>
                <a:cs typeface="Century Gothic"/>
              </a:rPr>
              <a:t>the</a:t>
            </a:r>
            <a:r>
              <a:rPr sz="1550" spc="105" dirty="0">
                <a:solidFill>
                  <a:srgbClr val="F5F0F0"/>
                </a:solidFill>
                <a:latin typeface="Century Gothic"/>
                <a:cs typeface="Century Gothic"/>
              </a:rPr>
              <a:t> </a:t>
            </a:r>
            <a:r>
              <a:rPr sz="1550" spc="10" dirty="0">
                <a:solidFill>
                  <a:srgbClr val="F5F0F0"/>
                </a:solidFill>
                <a:latin typeface="Century Gothic"/>
                <a:cs typeface="Century Gothic"/>
              </a:rPr>
              <a:t>good</a:t>
            </a:r>
            <a:r>
              <a:rPr sz="1550" spc="65" dirty="0">
                <a:solidFill>
                  <a:srgbClr val="F5F0F0"/>
                </a:solidFill>
                <a:latin typeface="Century Gothic"/>
                <a:cs typeface="Century Gothic"/>
              </a:rPr>
              <a:t> </a:t>
            </a:r>
            <a:r>
              <a:rPr sz="1550" spc="10" dirty="0">
                <a:solidFill>
                  <a:srgbClr val="F5F0F0"/>
                </a:solidFill>
                <a:latin typeface="Century Gothic"/>
                <a:cs typeface="Century Gothic"/>
              </a:rPr>
              <a:t>that’s</a:t>
            </a:r>
            <a:r>
              <a:rPr sz="1550" spc="60" dirty="0">
                <a:solidFill>
                  <a:srgbClr val="F5F0F0"/>
                </a:solidFill>
                <a:latin typeface="Century Gothic"/>
                <a:cs typeface="Century Gothic"/>
              </a:rPr>
              <a:t> </a:t>
            </a:r>
            <a:r>
              <a:rPr sz="1550" spc="-10" dirty="0">
                <a:solidFill>
                  <a:srgbClr val="F5F0F0"/>
                </a:solidFill>
                <a:latin typeface="Century Gothic"/>
                <a:cs typeface="Century Gothic"/>
              </a:rPr>
              <a:t>already </a:t>
            </a:r>
            <a:r>
              <a:rPr sz="1550" spc="45" dirty="0">
                <a:solidFill>
                  <a:srgbClr val="F5F0F0"/>
                </a:solidFill>
                <a:latin typeface="Century Gothic"/>
                <a:cs typeface="Century Gothic"/>
              </a:rPr>
              <a:t>happening</a:t>
            </a:r>
            <a:r>
              <a:rPr sz="1550" spc="-5" dirty="0">
                <a:solidFill>
                  <a:srgbClr val="F5F0F0"/>
                </a:solidFill>
                <a:latin typeface="Century Gothic"/>
                <a:cs typeface="Century Gothic"/>
              </a:rPr>
              <a:t> </a:t>
            </a:r>
            <a:r>
              <a:rPr sz="1550" spc="120" dirty="0">
                <a:solidFill>
                  <a:srgbClr val="F5F0F0"/>
                </a:solidFill>
                <a:latin typeface="Century Gothic"/>
                <a:cs typeface="Century Gothic"/>
              </a:rPr>
              <a:t>in</a:t>
            </a:r>
            <a:r>
              <a:rPr sz="1550" spc="10" dirty="0">
                <a:solidFill>
                  <a:srgbClr val="F5F0F0"/>
                </a:solidFill>
                <a:latin typeface="Century Gothic"/>
                <a:cs typeface="Century Gothic"/>
              </a:rPr>
              <a:t> </a:t>
            </a:r>
            <a:r>
              <a:rPr sz="1550" spc="100" dirty="0">
                <a:solidFill>
                  <a:srgbClr val="F5F0F0"/>
                </a:solidFill>
                <a:latin typeface="Century Gothic"/>
                <a:cs typeface="Century Gothic"/>
              </a:rPr>
              <a:t>our</a:t>
            </a:r>
            <a:r>
              <a:rPr sz="1550" spc="-5" dirty="0">
                <a:solidFill>
                  <a:srgbClr val="F5F0F0"/>
                </a:solidFill>
                <a:latin typeface="Century Gothic"/>
                <a:cs typeface="Century Gothic"/>
              </a:rPr>
              <a:t> </a:t>
            </a:r>
            <a:r>
              <a:rPr sz="1550" dirty="0">
                <a:solidFill>
                  <a:srgbClr val="F5F0F0"/>
                </a:solidFill>
                <a:latin typeface="Century Gothic"/>
                <a:cs typeface="Century Gothic"/>
              </a:rPr>
              <a:t>food</a:t>
            </a:r>
            <a:r>
              <a:rPr sz="1550" spc="10" dirty="0">
                <a:solidFill>
                  <a:srgbClr val="F5F0F0"/>
                </a:solidFill>
                <a:latin typeface="Century Gothic"/>
                <a:cs typeface="Century Gothic"/>
              </a:rPr>
              <a:t> </a:t>
            </a:r>
            <a:r>
              <a:rPr sz="1550" spc="65" dirty="0">
                <a:solidFill>
                  <a:srgbClr val="F5F0F0"/>
                </a:solidFill>
                <a:latin typeface="Century Gothic"/>
                <a:cs typeface="Century Gothic"/>
              </a:rPr>
              <a:t>system.</a:t>
            </a:r>
            <a:endParaRPr sz="1550" dirty="0">
              <a:latin typeface="Century Gothic"/>
              <a:cs typeface="Century Gothic"/>
            </a:endParaRPr>
          </a:p>
          <a:p>
            <a:pPr marL="12700" marR="5080">
              <a:lnSpc>
                <a:spcPct val="104000"/>
              </a:lnSpc>
              <a:spcBef>
                <a:spcPts val="1900"/>
              </a:spcBef>
            </a:pPr>
            <a:r>
              <a:rPr sz="1550" spc="70" dirty="0">
                <a:solidFill>
                  <a:srgbClr val="F5F0F0"/>
                </a:solidFill>
                <a:latin typeface="Century Gothic"/>
                <a:cs typeface="Century Gothic"/>
              </a:rPr>
              <a:t>Rather</a:t>
            </a:r>
            <a:r>
              <a:rPr sz="1550" spc="20" dirty="0">
                <a:solidFill>
                  <a:srgbClr val="F5F0F0"/>
                </a:solidFill>
                <a:latin typeface="Century Gothic"/>
                <a:cs typeface="Century Gothic"/>
              </a:rPr>
              <a:t> </a:t>
            </a:r>
            <a:r>
              <a:rPr sz="1550" spc="60" dirty="0">
                <a:solidFill>
                  <a:srgbClr val="F5F0F0"/>
                </a:solidFill>
                <a:latin typeface="Century Gothic"/>
                <a:cs typeface="Century Gothic"/>
              </a:rPr>
              <a:t>than</a:t>
            </a:r>
            <a:r>
              <a:rPr sz="1550" spc="35" dirty="0">
                <a:solidFill>
                  <a:srgbClr val="F5F0F0"/>
                </a:solidFill>
                <a:latin typeface="Century Gothic"/>
                <a:cs typeface="Century Gothic"/>
              </a:rPr>
              <a:t> </a:t>
            </a:r>
            <a:r>
              <a:rPr sz="1550" spc="80" dirty="0">
                <a:solidFill>
                  <a:srgbClr val="F5F0F0"/>
                </a:solidFill>
                <a:latin typeface="Century Gothic"/>
                <a:cs typeface="Century Gothic"/>
              </a:rPr>
              <a:t>talking</a:t>
            </a:r>
            <a:r>
              <a:rPr sz="1550" spc="100" dirty="0">
                <a:solidFill>
                  <a:srgbClr val="F5F0F0"/>
                </a:solidFill>
                <a:latin typeface="Century Gothic"/>
                <a:cs typeface="Century Gothic"/>
              </a:rPr>
              <a:t> </a:t>
            </a:r>
            <a:r>
              <a:rPr sz="1550" spc="10" dirty="0">
                <a:solidFill>
                  <a:srgbClr val="F5F0F0"/>
                </a:solidFill>
                <a:latin typeface="Century Gothic"/>
                <a:cs typeface="Century Gothic"/>
              </a:rPr>
              <a:t>about innovation,</a:t>
            </a:r>
            <a:r>
              <a:rPr sz="1550" spc="20" dirty="0">
                <a:solidFill>
                  <a:srgbClr val="F5F0F0"/>
                </a:solidFill>
                <a:latin typeface="Century Gothic"/>
                <a:cs typeface="Century Gothic"/>
              </a:rPr>
              <a:t> </a:t>
            </a:r>
            <a:r>
              <a:rPr sz="1550" spc="10" dirty="0">
                <a:solidFill>
                  <a:srgbClr val="F5F0F0"/>
                </a:solidFill>
                <a:latin typeface="Century Gothic"/>
                <a:cs typeface="Century Gothic"/>
              </a:rPr>
              <a:t>we’ll</a:t>
            </a:r>
            <a:r>
              <a:rPr sz="1550" spc="85" dirty="0">
                <a:solidFill>
                  <a:srgbClr val="F5F0F0"/>
                </a:solidFill>
                <a:latin typeface="Century Gothic"/>
                <a:cs typeface="Century Gothic"/>
              </a:rPr>
              <a:t> </a:t>
            </a:r>
            <a:r>
              <a:rPr sz="1550" spc="10" dirty="0">
                <a:solidFill>
                  <a:srgbClr val="F5F0F0"/>
                </a:solidFill>
                <a:latin typeface="Century Gothic"/>
                <a:cs typeface="Century Gothic"/>
              </a:rPr>
              <a:t>focus</a:t>
            </a:r>
            <a:r>
              <a:rPr sz="1550" spc="110" dirty="0">
                <a:solidFill>
                  <a:srgbClr val="F5F0F0"/>
                </a:solidFill>
                <a:latin typeface="Century Gothic"/>
                <a:cs typeface="Century Gothic"/>
              </a:rPr>
              <a:t> </a:t>
            </a:r>
            <a:r>
              <a:rPr sz="1550" spc="10" dirty="0">
                <a:solidFill>
                  <a:srgbClr val="F5F0F0"/>
                </a:solidFill>
                <a:latin typeface="Century Gothic"/>
                <a:cs typeface="Century Gothic"/>
              </a:rPr>
              <a:t>on</a:t>
            </a:r>
            <a:r>
              <a:rPr sz="1550" spc="40" dirty="0">
                <a:solidFill>
                  <a:srgbClr val="F5F0F0"/>
                </a:solidFill>
                <a:latin typeface="Century Gothic"/>
                <a:cs typeface="Century Gothic"/>
              </a:rPr>
              <a:t> </a:t>
            </a:r>
            <a:r>
              <a:rPr sz="1550" spc="55" dirty="0">
                <a:solidFill>
                  <a:srgbClr val="F5F0F0"/>
                </a:solidFill>
                <a:latin typeface="Century Gothic"/>
                <a:cs typeface="Century Gothic"/>
              </a:rPr>
              <a:t>the</a:t>
            </a:r>
            <a:r>
              <a:rPr sz="1550" spc="75" dirty="0">
                <a:solidFill>
                  <a:srgbClr val="F5F0F0"/>
                </a:solidFill>
                <a:latin typeface="Century Gothic"/>
                <a:cs typeface="Century Gothic"/>
              </a:rPr>
              <a:t> </a:t>
            </a:r>
            <a:r>
              <a:rPr sz="1550" spc="55" dirty="0">
                <a:solidFill>
                  <a:srgbClr val="F5F0F0"/>
                </a:solidFill>
                <a:latin typeface="Century Gothic"/>
                <a:cs typeface="Century Gothic"/>
              </a:rPr>
              <a:t>outcomes</a:t>
            </a:r>
            <a:r>
              <a:rPr sz="1550" spc="35" dirty="0">
                <a:solidFill>
                  <a:srgbClr val="F5F0F0"/>
                </a:solidFill>
                <a:latin typeface="Century Gothic"/>
                <a:cs typeface="Century Gothic"/>
              </a:rPr>
              <a:t> </a:t>
            </a:r>
            <a:r>
              <a:rPr sz="1550" spc="10" dirty="0">
                <a:solidFill>
                  <a:srgbClr val="F5F0F0"/>
                </a:solidFill>
                <a:latin typeface="Century Gothic"/>
                <a:cs typeface="Century Gothic"/>
              </a:rPr>
              <a:t>Canadians</a:t>
            </a:r>
            <a:r>
              <a:rPr sz="1550" spc="30" dirty="0">
                <a:solidFill>
                  <a:srgbClr val="F5F0F0"/>
                </a:solidFill>
                <a:latin typeface="Century Gothic"/>
                <a:cs typeface="Century Gothic"/>
              </a:rPr>
              <a:t> </a:t>
            </a:r>
            <a:r>
              <a:rPr sz="1550" dirty="0">
                <a:solidFill>
                  <a:srgbClr val="F5F0F0"/>
                </a:solidFill>
                <a:latin typeface="Century Gothic"/>
                <a:cs typeface="Century Gothic"/>
              </a:rPr>
              <a:t>can</a:t>
            </a:r>
            <a:r>
              <a:rPr sz="1550" spc="114" dirty="0">
                <a:solidFill>
                  <a:srgbClr val="F5F0F0"/>
                </a:solidFill>
                <a:latin typeface="Century Gothic"/>
                <a:cs typeface="Century Gothic"/>
              </a:rPr>
              <a:t> </a:t>
            </a:r>
            <a:r>
              <a:rPr sz="1550" spc="-25" dirty="0">
                <a:solidFill>
                  <a:srgbClr val="F5F0F0"/>
                </a:solidFill>
                <a:latin typeface="Century Gothic"/>
                <a:cs typeface="Century Gothic"/>
              </a:rPr>
              <a:t>see </a:t>
            </a:r>
            <a:r>
              <a:rPr sz="1550" dirty="0">
                <a:solidFill>
                  <a:srgbClr val="F5F0F0"/>
                </a:solidFill>
                <a:latin typeface="Century Gothic"/>
                <a:cs typeface="Century Gothic"/>
              </a:rPr>
              <a:t>and</a:t>
            </a:r>
            <a:r>
              <a:rPr sz="1550" spc="10" dirty="0">
                <a:solidFill>
                  <a:srgbClr val="F5F0F0"/>
                </a:solidFill>
                <a:latin typeface="Century Gothic"/>
                <a:cs typeface="Century Gothic"/>
              </a:rPr>
              <a:t> </a:t>
            </a:r>
            <a:r>
              <a:rPr sz="1550" dirty="0">
                <a:solidFill>
                  <a:srgbClr val="F5F0F0"/>
                </a:solidFill>
                <a:latin typeface="Century Gothic"/>
                <a:cs typeface="Century Gothic"/>
              </a:rPr>
              <a:t>feel.</a:t>
            </a:r>
            <a:r>
              <a:rPr sz="1550" spc="-5" dirty="0">
                <a:solidFill>
                  <a:srgbClr val="F5F0F0"/>
                </a:solidFill>
                <a:latin typeface="Century Gothic"/>
                <a:cs typeface="Century Gothic"/>
              </a:rPr>
              <a:t> </a:t>
            </a:r>
            <a:r>
              <a:rPr sz="1550" dirty="0">
                <a:solidFill>
                  <a:srgbClr val="F5F0F0"/>
                </a:solidFill>
                <a:latin typeface="Century Gothic"/>
                <a:cs typeface="Century Gothic"/>
              </a:rPr>
              <a:t>More</a:t>
            </a:r>
            <a:r>
              <a:rPr sz="1550" spc="50" dirty="0">
                <a:solidFill>
                  <a:srgbClr val="F5F0F0"/>
                </a:solidFill>
                <a:latin typeface="Century Gothic"/>
                <a:cs typeface="Century Gothic"/>
              </a:rPr>
              <a:t> </a:t>
            </a:r>
            <a:r>
              <a:rPr sz="1550" spc="110" dirty="0">
                <a:solidFill>
                  <a:srgbClr val="F5F0F0"/>
                </a:solidFill>
                <a:latin typeface="Century Gothic"/>
                <a:cs typeface="Century Gothic"/>
              </a:rPr>
              <a:t>nutritious</a:t>
            </a:r>
            <a:r>
              <a:rPr sz="1550" spc="85" dirty="0">
                <a:solidFill>
                  <a:srgbClr val="F5F0F0"/>
                </a:solidFill>
                <a:latin typeface="Century Gothic"/>
                <a:cs typeface="Century Gothic"/>
              </a:rPr>
              <a:t> </a:t>
            </a:r>
            <a:r>
              <a:rPr sz="1550" spc="-10" dirty="0">
                <a:solidFill>
                  <a:srgbClr val="F5F0F0"/>
                </a:solidFill>
                <a:latin typeface="Century Gothic"/>
                <a:cs typeface="Century Gothic"/>
              </a:rPr>
              <a:t>food,</a:t>
            </a:r>
            <a:r>
              <a:rPr sz="1550" spc="-5" dirty="0">
                <a:solidFill>
                  <a:srgbClr val="F5F0F0"/>
                </a:solidFill>
                <a:latin typeface="Century Gothic"/>
                <a:cs typeface="Century Gothic"/>
              </a:rPr>
              <a:t> </a:t>
            </a:r>
            <a:r>
              <a:rPr sz="1550" spc="55" dirty="0">
                <a:solidFill>
                  <a:srgbClr val="F5F0F0"/>
                </a:solidFill>
                <a:latin typeface="Century Gothic"/>
                <a:cs typeface="Century Gothic"/>
              </a:rPr>
              <a:t>improved</a:t>
            </a:r>
            <a:r>
              <a:rPr sz="1550" spc="10" dirty="0">
                <a:solidFill>
                  <a:srgbClr val="F5F0F0"/>
                </a:solidFill>
                <a:latin typeface="Century Gothic"/>
                <a:cs typeface="Century Gothic"/>
              </a:rPr>
              <a:t> </a:t>
            </a:r>
            <a:r>
              <a:rPr sz="1550" spc="65" dirty="0">
                <a:solidFill>
                  <a:srgbClr val="F5F0F0"/>
                </a:solidFill>
                <a:latin typeface="Century Gothic"/>
                <a:cs typeface="Century Gothic"/>
              </a:rPr>
              <a:t>sustainability,</a:t>
            </a:r>
            <a:r>
              <a:rPr sz="1550" spc="75" dirty="0">
                <a:solidFill>
                  <a:srgbClr val="F5F0F0"/>
                </a:solidFill>
                <a:latin typeface="Century Gothic"/>
                <a:cs typeface="Century Gothic"/>
              </a:rPr>
              <a:t> </a:t>
            </a:r>
            <a:r>
              <a:rPr sz="1550" spc="90" dirty="0">
                <a:solidFill>
                  <a:srgbClr val="F5F0F0"/>
                </a:solidFill>
                <a:latin typeface="Century Gothic"/>
                <a:cs typeface="Century Gothic"/>
              </a:rPr>
              <a:t>stronger</a:t>
            </a:r>
            <a:r>
              <a:rPr sz="1550" spc="-5" dirty="0">
                <a:solidFill>
                  <a:srgbClr val="F5F0F0"/>
                </a:solidFill>
                <a:latin typeface="Century Gothic"/>
                <a:cs typeface="Century Gothic"/>
              </a:rPr>
              <a:t> </a:t>
            </a:r>
            <a:r>
              <a:rPr sz="1550" spc="75" dirty="0">
                <a:solidFill>
                  <a:srgbClr val="F5F0F0"/>
                </a:solidFill>
                <a:latin typeface="Century Gothic"/>
                <a:cs typeface="Century Gothic"/>
              </a:rPr>
              <a:t>support</a:t>
            </a:r>
            <a:r>
              <a:rPr sz="1550" spc="65" dirty="0">
                <a:solidFill>
                  <a:srgbClr val="F5F0F0"/>
                </a:solidFill>
                <a:latin typeface="Century Gothic"/>
                <a:cs typeface="Century Gothic"/>
              </a:rPr>
              <a:t> </a:t>
            </a:r>
            <a:r>
              <a:rPr sz="1550" spc="50" dirty="0">
                <a:solidFill>
                  <a:srgbClr val="F5F0F0"/>
                </a:solidFill>
                <a:latin typeface="Century Gothic"/>
                <a:cs typeface="Century Gothic"/>
              </a:rPr>
              <a:t>for</a:t>
            </a:r>
            <a:r>
              <a:rPr sz="1550" dirty="0">
                <a:solidFill>
                  <a:srgbClr val="F5F0F0"/>
                </a:solidFill>
                <a:latin typeface="Century Gothic"/>
                <a:cs typeface="Century Gothic"/>
              </a:rPr>
              <a:t> </a:t>
            </a:r>
            <a:r>
              <a:rPr sz="1550" spc="95" dirty="0">
                <a:solidFill>
                  <a:srgbClr val="F5F0F0"/>
                </a:solidFill>
                <a:latin typeface="Century Gothic"/>
                <a:cs typeface="Century Gothic"/>
              </a:rPr>
              <a:t>farmers</a:t>
            </a:r>
            <a:r>
              <a:rPr sz="1550" spc="10" dirty="0">
                <a:solidFill>
                  <a:srgbClr val="F5F0F0"/>
                </a:solidFill>
                <a:latin typeface="Century Gothic"/>
                <a:cs typeface="Century Gothic"/>
              </a:rPr>
              <a:t> </a:t>
            </a:r>
            <a:r>
              <a:rPr sz="1550" spc="-25" dirty="0">
                <a:solidFill>
                  <a:srgbClr val="F5F0F0"/>
                </a:solidFill>
                <a:latin typeface="Century Gothic"/>
                <a:cs typeface="Century Gothic"/>
              </a:rPr>
              <a:t>and</a:t>
            </a:r>
            <a:r>
              <a:rPr sz="1550" spc="500" dirty="0">
                <a:solidFill>
                  <a:srgbClr val="F5F0F0"/>
                </a:solidFill>
                <a:latin typeface="Century Gothic"/>
                <a:cs typeface="Century Gothic"/>
              </a:rPr>
              <a:t> </a:t>
            </a:r>
            <a:r>
              <a:rPr sz="1550" spc="-145" dirty="0">
                <a:solidFill>
                  <a:srgbClr val="F5F0F0"/>
                </a:solidFill>
                <a:latin typeface="Century Gothic"/>
                <a:cs typeface="Century Gothic"/>
              </a:rPr>
              <a:t>a</a:t>
            </a:r>
            <a:r>
              <a:rPr sz="1550" spc="15" dirty="0">
                <a:solidFill>
                  <a:srgbClr val="F5F0F0"/>
                </a:solidFill>
                <a:latin typeface="Century Gothic"/>
                <a:cs typeface="Century Gothic"/>
              </a:rPr>
              <a:t> </a:t>
            </a:r>
            <a:r>
              <a:rPr sz="1550" spc="90" dirty="0">
                <a:solidFill>
                  <a:srgbClr val="F5F0F0"/>
                </a:solidFill>
                <a:latin typeface="Century Gothic"/>
                <a:cs typeface="Century Gothic"/>
              </a:rPr>
              <a:t>more</a:t>
            </a:r>
            <a:r>
              <a:rPr sz="1550" dirty="0">
                <a:solidFill>
                  <a:srgbClr val="F5F0F0"/>
                </a:solidFill>
                <a:latin typeface="Century Gothic"/>
                <a:cs typeface="Century Gothic"/>
              </a:rPr>
              <a:t> </a:t>
            </a:r>
            <a:r>
              <a:rPr sz="1550" spc="50" dirty="0">
                <a:solidFill>
                  <a:srgbClr val="F5F0F0"/>
                </a:solidFill>
                <a:latin typeface="Century Gothic"/>
                <a:cs typeface="Century Gothic"/>
              </a:rPr>
              <a:t>secure</a:t>
            </a:r>
            <a:r>
              <a:rPr sz="1550" spc="-5" dirty="0">
                <a:solidFill>
                  <a:srgbClr val="F5F0F0"/>
                </a:solidFill>
                <a:latin typeface="Century Gothic"/>
                <a:cs typeface="Century Gothic"/>
              </a:rPr>
              <a:t> </a:t>
            </a:r>
            <a:r>
              <a:rPr sz="1550" dirty="0">
                <a:solidFill>
                  <a:srgbClr val="F5F0F0"/>
                </a:solidFill>
                <a:latin typeface="Century Gothic"/>
                <a:cs typeface="Century Gothic"/>
              </a:rPr>
              <a:t>food</a:t>
            </a:r>
            <a:r>
              <a:rPr sz="1550" spc="40" dirty="0">
                <a:solidFill>
                  <a:srgbClr val="F5F0F0"/>
                </a:solidFill>
                <a:latin typeface="Century Gothic"/>
                <a:cs typeface="Century Gothic"/>
              </a:rPr>
              <a:t> </a:t>
            </a:r>
            <a:r>
              <a:rPr sz="1550" spc="55" dirty="0">
                <a:solidFill>
                  <a:srgbClr val="F5F0F0"/>
                </a:solidFill>
                <a:latin typeface="Century Gothic"/>
                <a:cs typeface="Century Gothic"/>
              </a:rPr>
              <a:t>supply.</a:t>
            </a:r>
            <a:r>
              <a:rPr sz="1550" spc="15" dirty="0">
                <a:solidFill>
                  <a:srgbClr val="F5F0F0"/>
                </a:solidFill>
                <a:latin typeface="Century Gothic"/>
                <a:cs typeface="Century Gothic"/>
              </a:rPr>
              <a:t> </a:t>
            </a:r>
            <a:r>
              <a:rPr sz="1550" spc="120" dirty="0">
                <a:solidFill>
                  <a:srgbClr val="F5F0F0"/>
                </a:solidFill>
                <a:latin typeface="Century Gothic"/>
                <a:cs typeface="Century Gothic"/>
              </a:rPr>
              <a:t>Through</a:t>
            </a:r>
            <a:r>
              <a:rPr sz="1550" spc="35" dirty="0">
                <a:solidFill>
                  <a:srgbClr val="F5F0F0"/>
                </a:solidFill>
                <a:latin typeface="Century Gothic"/>
                <a:cs typeface="Century Gothic"/>
              </a:rPr>
              <a:t> </a:t>
            </a:r>
            <a:r>
              <a:rPr sz="1550" dirty="0">
                <a:solidFill>
                  <a:srgbClr val="F5F0F0"/>
                </a:solidFill>
                <a:latin typeface="Century Gothic"/>
                <a:cs typeface="Century Gothic"/>
              </a:rPr>
              <a:t>expert</a:t>
            </a:r>
            <a:r>
              <a:rPr sz="1550" spc="10" dirty="0">
                <a:solidFill>
                  <a:srgbClr val="F5F0F0"/>
                </a:solidFill>
                <a:latin typeface="Century Gothic"/>
                <a:cs typeface="Century Gothic"/>
              </a:rPr>
              <a:t> </a:t>
            </a:r>
            <a:r>
              <a:rPr sz="1550" dirty="0">
                <a:solidFill>
                  <a:srgbClr val="F5F0F0"/>
                </a:solidFill>
                <a:latin typeface="Century Gothic"/>
                <a:cs typeface="Century Gothic"/>
              </a:rPr>
              <a:t>voices,</a:t>
            </a:r>
            <a:r>
              <a:rPr sz="1550" spc="20" dirty="0">
                <a:solidFill>
                  <a:srgbClr val="F5F0F0"/>
                </a:solidFill>
                <a:latin typeface="Century Gothic"/>
                <a:cs typeface="Century Gothic"/>
              </a:rPr>
              <a:t> </a:t>
            </a:r>
            <a:r>
              <a:rPr sz="1550" spc="55" dirty="0">
                <a:solidFill>
                  <a:srgbClr val="F5F0F0"/>
                </a:solidFill>
                <a:latin typeface="Century Gothic"/>
                <a:cs typeface="Century Gothic"/>
              </a:rPr>
              <a:t>real-</a:t>
            </a:r>
            <a:r>
              <a:rPr sz="1550" spc="65" dirty="0">
                <a:solidFill>
                  <a:srgbClr val="F5F0F0"/>
                </a:solidFill>
                <a:latin typeface="Century Gothic"/>
                <a:cs typeface="Century Gothic"/>
              </a:rPr>
              <a:t>world</a:t>
            </a:r>
            <a:r>
              <a:rPr sz="1550" spc="110" dirty="0">
                <a:solidFill>
                  <a:srgbClr val="F5F0F0"/>
                </a:solidFill>
                <a:latin typeface="Century Gothic"/>
                <a:cs typeface="Century Gothic"/>
              </a:rPr>
              <a:t> </a:t>
            </a:r>
            <a:r>
              <a:rPr sz="1550" spc="90" dirty="0">
                <a:solidFill>
                  <a:srgbClr val="F5F0F0"/>
                </a:solidFill>
                <a:latin typeface="Century Gothic"/>
                <a:cs typeface="Century Gothic"/>
              </a:rPr>
              <a:t>stories</a:t>
            </a:r>
            <a:r>
              <a:rPr sz="1550" spc="30" dirty="0">
                <a:solidFill>
                  <a:srgbClr val="F5F0F0"/>
                </a:solidFill>
                <a:latin typeface="Century Gothic"/>
                <a:cs typeface="Century Gothic"/>
              </a:rPr>
              <a:t> </a:t>
            </a:r>
            <a:r>
              <a:rPr sz="1550" dirty="0">
                <a:solidFill>
                  <a:srgbClr val="F5F0F0"/>
                </a:solidFill>
                <a:latin typeface="Century Gothic"/>
                <a:cs typeface="Century Gothic"/>
              </a:rPr>
              <a:t>and</a:t>
            </a:r>
            <a:r>
              <a:rPr sz="1550" spc="114" dirty="0">
                <a:solidFill>
                  <a:srgbClr val="F5F0F0"/>
                </a:solidFill>
                <a:latin typeface="Century Gothic"/>
                <a:cs typeface="Century Gothic"/>
              </a:rPr>
              <a:t> </a:t>
            </a:r>
            <a:r>
              <a:rPr sz="1550" spc="-10" dirty="0">
                <a:solidFill>
                  <a:srgbClr val="F5F0F0"/>
                </a:solidFill>
                <a:latin typeface="Century Gothic"/>
                <a:cs typeface="Century Gothic"/>
              </a:rPr>
              <a:t>everyday </a:t>
            </a:r>
            <a:r>
              <a:rPr sz="1550" dirty="0">
                <a:solidFill>
                  <a:srgbClr val="F5F0F0"/>
                </a:solidFill>
                <a:latin typeface="Century Gothic"/>
                <a:cs typeface="Century Gothic"/>
              </a:rPr>
              <a:t>examples,</a:t>
            </a:r>
            <a:r>
              <a:rPr sz="1550" spc="35" dirty="0">
                <a:solidFill>
                  <a:srgbClr val="F5F0F0"/>
                </a:solidFill>
                <a:latin typeface="Century Gothic"/>
                <a:cs typeface="Century Gothic"/>
              </a:rPr>
              <a:t> </a:t>
            </a:r>
            <a:r>
              <a:rPr sz="1550" dirty="0">
                <a:solidFill>
                  <a:srgbClr val="F5F0F0"/>
                </a:solidFill>
                <a:latin typeface="Century Gothic"/>
                <a:cs typeface="Century Gothic"/>
              </a:rPr>
              <a:t>we’ll</a:t>
            </a:r>
            <a:r>
              <a:rPr sz="1550" spc="25" dirty="0">
                <a:solidFill>
                  <a:srgbClr val="F5F0F0"/>
                </a:solidFill>
                <a:latin typeface="Century Gothic"/>
                <a:cs typeface="Century Gothic"/>
              </a:rPr>
              <a:t> </a:t>
            </a:r>
            <a:r>
              <a:rPr sz="1550" spc="105" dirty="0">
                <a:solidFill>
                  <a:srgbClr val="F5F0F0"/>
                </a:solidFill>
                <a:latin typeface="Century Gothic"/>
                <a:cs typeface="Century Gothic"/>
              </a:rPr>
              <a:t>bring</a:t>
            </a:r>
            <a:r>
              <a:rPr sz="1550" spc="40" dirty="0">
                <a:solidFill>
                  <a:srgbClr val="F5F0F0"/>
                </a:solidFill>
                <a:latin typeface="Century Gothic"/>
                <a:cs typeface="Century Gothic"/>
              </a:rPr>
              <a:t> </a:t>
            </a:r>
            <a:r>
              <a:rPr sz="1550" spc="50" dirty="0">
                <a:solidFill>
                  <a:srgbClr val="F5F0F0"/>
                </a:solidFill>
                <a:latin typeface="Century Gothic"/>
                <a:cs typeface="Century Gothic"/>
              </a:rPr>
              <a:t>to</a:t>
            </a:r>
            <a:r>
              <a:rPr sz="1550" spc="65" dirty="0">
                <a:solidFill>
                  <a:srgbClr val="F5F0F0"/>
                </a:solidFill>
                <a:latin typeface="Century Gothic"/>
                <a:cs typeface="Century Gothic"/>
              </a:rPr>
              <a:t> </a:t>
            </a:r>
            <a:r>
              <a:rPr sz="1550" dirty="0">
                <a:solidFill>
                  <a:srgbClr val="F5F0F0"/>
                </a:solidFill>
                <a:latin typeface="Century Gothic"/>
                <a:cs typeface="Century Gothic"/>
              </a:rPr>
              <a:t>life</a:t>
            </a:r>
            <a:r>
              <a:rPr sz="1550" spc="100" dirty="0">
                <a:solidFill>
                  <a:srgbClr val="F5F0F0"/>
                </a:solidFill>
                <a:latin typeface="Century Gothic"/>
                <a:cs typeface="Century Gothic"/>
              </a:rPr>
              <a:t> </a:t>
            </a:r>
            <a:r>
              <a:rPr sz="1550" dirty="0">
                <a:solidFill>
                  <a:srgbClr val="F5F0F0"/>
                </a:solidFill>
                <a:latin typeface="Century Gothic"/>
                <a:cs typeface="Century Gothic"/>
              </a:rPr>
              <a:t>how</a:t>
            </a:r>
            <a:r>
              <a:rPr sz="1550" spc="120" dirty="0">
                <a:solidFill>
                  <a:srgbClr val="F5F0F0"/>
                </a:solidFill>
                <a:latin typeface="Century Gothic"/>
                <a:cs typeface="Century Gothic"/>
              </a:rPr>
              <a:t> </a:t>
            </a:r>
            <a:r>
              <a:rPr sz="1550" spc="50" dirty="0">
                <a:solidFill>
                  <a:srgbClr val="F5F0F0"/>
                </a:solidFill>
                <a:latin typeface="Century Gothic"/>
                <a:cs typeface="Century Gothic"/>
              </a:rPr>
              <a:t>these</a:t>
            </a:r>
            <a:r>
              <a:rPr sz="1550" spc="100" dirty="0">
                <a:solidFill>
                  <a:srgbClr val="F5F0F0"/>
                </a:solidFill>
                <a:latin typeface="Century Gothic"/>
                <a:cs typeface="Century Gothic"/>
              </a:rPr>
              <a:t> </a:t>
            </a:r>
            <a:r>
              <a:rPr sz="1550" spc="85" dirty="0">
                <a:solidFill>
                  <a:srgbClr val="F5F0F0"/>
                </a:solidFill>
                <a:latin typeface="Century Gothic"/>
                <a:cs typeface="Century Gothic"/>
              </a:rPr>
              <a:t>improvements</a:t>
            </a:r>
            <a:r>
              <a:rPr sz="1550" spc="55" dirty="0">
                <a:solidFill>
                  <a:srgbClr val="F5F0F0"/>
                </a:solidFill>
                <a:latin typeface="Century Gothic"/>
                <a:cs typeface="Century Gothic"/>
              </a:rPr>
              <a:t> </a:t>
            </a:r>
            <a:r>
              <a:rPr sz="1550" dirty="0">
                <a:solidFill>
                  <a:srgbClr val="F5F0F0"/>
                </a:solidFill>
                <a:latin typeface="Century Gothic"/>
                <a:cs typeface="Century Gothic"/>
              </a:rPr>
              <a:t>are</a:t>
            </a:r>
            <a:r>
              <a:rPr sz="1550" spc="15" dirty="0">
                <a:solidFill>
                  <a:srgbClr val="F5F0F0"/>
                </a:solidFill>
                <a:latin typeface="Century Gothic"/>
                <a:cs typeface="Century Gothic"/>
              </a:rPr>
              <a:t> </a:t>
            </a:r>
            <a:r>
              <a:rPr sz="1550" dirty="0">
                <a:solidFill>
                  <a:srgbClr val="F5F0F0"/>
                </a:solidFill>
                <a:latin typeface="Century Gothic"/>
                <a:cs typeface="Century Gothic"/>
              </a:rPr>
              <a:t>already</a:t>
            </a:r>
            <a:r>
              <a:rPr sz="1550" spc="40" dirty="0">
                <a:solidFill>
                  <a:srgbClr val="F5F0F0"/>
                </a:solidFill>
                <a:latin typeface="Century Gothic"/>
                <a:cs typeface="Century Gothic"/>
              </a:rPr>
              <a:t> </a:t>
            </a:r>
            <a:r>
              <a:rPr sz="1550" spc="75" dirty="0">
                <a:solidFill>
                  <a:srgbClr val="F5F0F0"/>
                </a:solidFill>
                <a:latin typeface="Century Gothic"/>
                <a:cs typeface="Century Gothic"/>
              </a:rPr>
              <a:t>shaping</a:t>
            </a:r>
            <a:r>
              <a:rPr sz="1550" spc="40" dirty="0">
                <a:solidFill>
                  <a:srgbClr val="F5F0F0"/>
                </a:solidFill>
                <a:latin typeface="Century Gothic"/>
                <a:cs typeface="Century Gothic"/>
              </a:rPr>
              <a:t> </a:t>
            </a:r>
            <a:r>
              <a:rPr sz="1550" spc="-145" dirty="0">
                <a:solidFill>
                  <a:srgbClr val="F5F0F0"/>
                </a:solidFill>
                <a:latin typeface="Century Gothic"/>
                <a:cs typeface="Century Gothic"/>
              </a:rPr>
              <a:t>a</a:t>
            </a:r>
            <a:r>
              <a:rPr sz="1550" spc="40" dirty="0">
                <a:solidFill>
                  <a:srgbClr val="F5F0F0"/>
                </a:solidFill>
                <a:latin typeface="Century Gothic"/>
                <a:cs typeface="Century Gothic"/>
              </a:rPr>
              <a:t> </a:t>
            </a:r>
            <a:r>
              <a:rPr sz="1550" spc="55" dirty="0">
                <a:solidFill>
                  <a:srgbClr val="F5F0F0"/>
                </a:solidFill>
                <a:latin typeface="Century Gothic"/>
                <a:cs typeface="Century Gothic"/>
              </a:rPr>
              <a:t>better</a:t>
            </a:r>
            <a:r>
              <a:rPr sz="1550" spc="40" dirty="0">
                <a:solidFill>
                  <a:srgbClr val="F5F0F0"/>
                </a:solidFill>
                <a:latin typeface="Century Gothic"/>
                <a:cs typeface="Century Gothic"/>
              </a:rPr>
              <a:t> </a:t>
            </a:r>
            <a:r>
              <a:rPr sz="1550" spc="75" dirty="0">
                <a:solidFill>
                  <a:srgbClr val="F5F0F0"/>
                </a:solidFill>
                <a:latin typeface="Century Gothic"/>
                <a:cs typeface="Century Gothic"/>
              </a:rPr>
              <a:t>future for</a:t>
            </a:r>
            <a:r>
              <a:rPr sz="1550" spc="-10" dirty="0">
                <a:solidFill>
                  <a:srgbClr val="F5F0F0"/>
                </a:solidFill>
                <a:latin typeface="Century Gothic"/>
                <a:cs typeface="Century Gothic"/>
              </a:rPr>
              <a:t> </a:t>
            </a:r>
            <a:r>
              <a:rPr sz="1550" dirty="0">
                <a:solidFill>
                  <a:srgbClr val="F5F0F0"/>
                </a:solidFill>
                <a:latin typeface="Century Gothic"/>
                <a:cs typeface="Century Gothic"/>
              </a:rPr>
              <a:t>food</a:t>
            </a:r>
            <a:r>
              <a:rPr sz="1550" spc="10" dirty="0">
                <a:solidFill>
                  <a:srgbClr val="F5F0F0"/>
                </a:solidFill>
                <a:latin typeface="Century Gothic"/>
                <a:cs typeface="Century Gothic"/>
              </a:rPr>
              <a:t> </a:t>
            </a:r>
            <a:r>
              <a:rPr sz="1550" spc="85" dirty="0">
                <a:solidFill>
                  <a:srgbClr val="F5F0F0"/>
                </a:solidFill>
                <a:latin typeface="Century Gothic"/>
                <a:cs typeface="Century Gothic"/>
              </a:rPr>
              <a:t>in </a:t>
            </a:r>
            <a:r>
              <a:rPr sz="1550" spc="-10" dirty="0">
                <a:solidFill>
                  <a:srgbClr val="F5F0F0"/>
                </a:solidFill>
                <a:latin typeface="Century Gothic"/>
                <a:cs typeface="Century Gothic"/>
              </a:rPr>
              <a:t>Canada.</a:t>
            </a:r>
            <a:endParaRPr sz="1550" dirty="0">
              <a:latin typeface="Century Gothic"/>
              <a:cs typeface="Century Gothic"/>
            </a:endParaRPr>
          </a:p>
          <a:p>
            <a:pPr>
              <a:lnSpc>
                <a:spcPct val="100000"/>
              </a:lnSpc>
            </a:pPr>
            <a:endParaRPr sz="1550" dirty="0">
              <a:latin typeface="Century Gothic"/>
              <a:cs typeface="Century Gothic"/>
            </a:endParaRPr>
          </a:p>
          <a:p>
            <a:pPr marL="12700" marR="161290">
              <a:lnSpc>
                <a:spcPct val="103600"/>
              </a:lnSpc>
            </a:pPr>
            <a:r>
              <a:rPr sz="1550" spc="90" dirty="0">
                <a:solidFill>
                  <a:srgbClr val="F5F0F0"/>
                </a:solidFill>
                <a:latin typeface="Century Gothic"/>
                <a:cs typeface="Century Gothic"/>
              </a:rPr>
              <a:t>Our</a:t>
            </a:r>
            <a:r>
              <a:rPr sz="1550" spc="25" dirty="0">
                <a:solidFill>
                  <a:srgbClr val="F5F0F0"/>
                </a:solidFill>
                <a:latin typeface="Century Gothic"/>
                <a:cs typeface="Century Gothic"/>
              </a:rPr>
              <a:t> </a:t>
            </a:r>
            <a:r>
              <a:rPr sz="1550" dirty="0">
                <a:solidFill>
                  <a:srgbClr val="F5F0F0"/>
                </a:solidFill>
                <a:latin typeface="Century Gothic"/>
                <a:cs typeface="Century Gothic"/>
              </a:rPr>
              <a:t>content</a:t>
            </a:r>
            <a:r>
              <a:rPr sz="1550" spc="100" dirty="0">
                <a:solidFill>
                  <a:srgbClr val="F5F0F0"/>
                </a:solidFill>
                <a:latin typeface="Century Gothic"/>
                <a:cs typeface="Century Gothic"/>
              </a:rPr>
              <a:t> will</a:t>
            </a:r>
            <a:r>
              <a:rPr sz="1550" spc="10" dirty="0">
                <a:solidFill>
                  <a:srgbClr val="F5F0F0"/>
                </a:solidFill>
                <a:latin typeface="Century Gothic"/>
                <a:cs typeface="Century Gothic"/>
              </a:rPr>
              <a:t> </a:t>
            </a:r>
            <a:r>
              <a:rPr sz="1550" dirty="0">
                <a:solidFill>
                  <a:srgbClr val="F5F0F0"/>
                </a:solidFill>
                <a:latin typeface="Century Gothic"/>
                <a:cs typeface="Century Gothic"/>
              </a:rPr>
              <a:t>be</a:t>
            </a:r>
            <a:r>
              <a:rPr sz="1550" spc="5" dirty="0">
                <a:solidFill>
                  <a:srgbClr val="F5F0F0"/>
                </a:solidFill>
                <a:latin typeface="Century Gothic"/>
                <a:cs typeface="Century Gothic"/>
              </a:rPr>
              <a:t> </a:t>
            </a:r>
            <a:r>
              <a:rPr sz="1550" dirty="0">
                <a:solidFill>
                  <a:srgbClr val="F5F0F0"/>
                </a:solidFill>
                <a:latin typeface="Century Gothic"/>
                <a:cs typeface="Century Gothic"/>
              </a:rPr>
              <a:t>educational,</a:t>
            </a:r>
            <a:r>
              <a:rPr sz="1550" spc="20" dirty="0">
                <a:solidFill>
                  <a:srgbClr val="F5F0F0"/>
                </a:solidFill>
                <a:latin typeface="Century Gothic"/>
                <a:cs typeface="Century Gothic"/>
              </a:rPr>
              <a:t> </a:t>
            </a:r>
            <a:r>
              <a:rPr sz="1550" spc="-10" dirty="0">
                <a:solidFill>
                  <a:srgbClr val="F5F0F0"/>
                </a:solidFill>
                <a:latin typeface="Century Gothic"/>
                <a:cs typeface="Century Gothic"/>
              </a:rPr>
              <a:t>approachable,</a:t>
            </a:r>
            <a:r>
              <a:rPr sz="1550" spc="105" dirty="0">
                <a:solidFill>
                  <a:srgbClr val="F5F0F0"/>
                </a:solidFill>
                <a:latin typeface="Century Gothic"/>
                <a:cs typeface="Century Gothic"/>
              </a:rPr>
              <a:t> </a:t>
            </a:r>
            <a:r>
              <a:rPr sz="1550" dirty="0">
                <a:solidFill>
                  <a:srgbClr val="F5F0F0"/>
                </a:solidFill>
                <a:latin typeface="Century Gothic"/>
                <a:cs typeface="Century Gothic"/>
              </a:rPr>
              <a:t>and</a:t>
            </a:r>
            <a:r>
              <a:rPr sz="1550" spc="45" dirty="0">
                <a:solidFill>
                  <a:srgbClr val="F5F0F0"/>
                </a:solidFill>
                <a:latin typeface="Century Gothic"/>
                <a:cs typeface="Century Gothic"/>
              </a:rPr>
              <a:t> </a:t>
            </a:r>
            <a:r>
              <a:rPr sz="1550" spc="55" dirty="0">
                <a:solidFill>
                  <a:srgbClr val="F5F0F0"/>
                </a:solidFill>
                <a:latin typeface="Century Gothic"/>
                <a:cs typeface="Century Gothic"/>
              </a:rPr>
              <a:t>grounded</a:t>
            </a:r>
            <a:r>
              <a:rPr sz="1550" spc="40" dirty="0">
                <a:solidFill>
                  <a:srgbClr val="F5F0F0"/>
                </a:solidFill>
                <a:latin typeface="Century Gothic"/>
                <a:cs typeface="Century Gothic"/>
              </a:rPr>
              <a:t> </a:t>
            </a:r>
            <a:r>
              <a:rPr sz="1550" spc="85" dirty="0">
                <a:solidFill>
                  <a:srgbClr val="F5F0F0"/>
                </a:solidFill>
                <a:latin typeface="Century Gothic"/>
                <a:cs typeface="Century Gothic"/>
              </a:rPr>
              <a:t>in</a:t>
            </a:r>
            <a:r>
              <a:rPr sz="1550" spc="125" dirty="0">
                <a:solidFill>
                  <a:srgbClr val="F5F0F0"/>
                </a:solidFill>
                <a:latin typeface="Century Gothic"/>
                <a:cs typeface="Century Gothic"/>
              </a:rPr>
              <a:t> </a:t>
            </a:r>
            <a:r>
              <a:rPr sz="1550" dirty="0">
                <a:solidFill>
                  <a:srgbClr val="F5F0F0"/>
                </a:solidFill>
                <a:latin typeface="Century Gothic"/>
                <a:cs typeface="Century Gothic"/>
              </a:rPr>
              <a:t>real</a:t>
            </a:r>
            <a:r>
              <a:rPr sz="1550" spc="10" dirty="0">
                <a:solidFill>
                  <a:srgbClr val="F5F0F0"/>
                </a:solidFill>
                <a:latin typeface="Century Gothic"/>
                <a:cs typeface="Century Gothic"/>
              </a:rPr>
              <a:t> </a:t>
            </a:r>
            <a:r>
              <a:rPr sz="1550" spc="55" dirty="0">
                <a:solidFill>
                  <a:srgbClr val="F5F0F0"/>
                </a:solidFill>
                <a:latin typeface="Century Gothic"/>
                <a:cs typeface="Century Gothic"/>
              </a:rPr>
              <a:t>benefits</a:t>
            </a:r>
            <a:r>
              <a:rPr sz="1550" spc="35" dirty="0">
                <a:solidFill>
                  <a:srgbClr val="F5F0F0"/>
                </a:solidFill>
                <a:latin typeface="Century Gothic"/>
                <a:cs typeface="Century Gothic"/>
              </a:rPr>
              <a:t> </a:t>
            </a:r>
            <a:r>
              <a:rPr sz="1550" spc="50" dirty="0">
                <a:solidFill>
                  <a:srgbClr val="F5F0F0"/>
                </a:solidFill>
                <a:latin typeface="Century Gothic"/>
                <a:cs typeface="Century Gothic"/>
              </a:rPr>
              <a:t>not </a:t>
            </a:r>
            <a:r>
              <a:rPr sz="1550" spc="75" dirty="0">
                <a:solidFill>
                  <a:srgbClr val="F5F0F0"/>
                </a:solidFill>
                <a:latin typeface="Century Gothic"/>
                <a:cs typeface="Century Gothic"/>
              </a:rPr>
              <a:t>buzzwords.</a:t>
            </a:r>
            <a:r>
              <a:rPr sz="1550" spc="35" dirty="0">
                <a:solidFill>
                  <a:srgbClr val="F5F0F0"/>
                </a:solidFill>
                <a:latin typeface="Century Gothic"/>
                <a:cs typeface="Century Gothic"/>
              </a:rPr>
              <a:t> </a:t>
            </a:r>
            <a:r>
              <a:rPr sz="1550" dirty="0">
                <a:solidFill>
                  <a:srgbClr val="F5F0F0"/>
                </a:solidFill>
                <a:latin typeface="Century Gothic"/>
                <a:cs typeface="Century Gothic"/>
              </a:rPr>
              <a:t>We’ll</a:t>
            </a:r>
            <a:r>
              <a:rPr sz="1550" spc="15" dirty="0">
                <a:solidFill>
                  <a:srgbClr val="F5F0F0"/>
                </a:solidFill>
                <a:latin typeface="Century Gothic"/>
                <a:cs typeface="Century Gothic"/>
              </a:rPr>
              <a:t> </a:t>
            </a:r>
            <a:r>
              <a:rPr sz="1550" dirty="0">
                <a:solidFill>
                  <a:srgbClr val="F5F0F0"/>
                </a:solidFill>
                <a:latin typeface="Century Gothic"/>
                <a:cs typeface="Century Gothic"/>
              </a:rPr>
              <a:t>help</a:t>
            </a:r>
            <a:r>
              <a:rPr sz="1550" spc="130" dirty="0">
                <a:solidFill>
                  <a:srgbClr val="F5F0F0"/>
                </a:solidFill>
                <a:latin typeface="Century Gothic"/>
                <a:cs typeface="Century Gothic"/>
              </a:rPr>
              <a:t> </a:t>
            </a:r>
            <a:r>
              <a:rPr sz="1550" dirty="0">
                <a:solidFill>
                  <a:srgbClr val="F5F0F0"/>
                </a:solidFill>
                <a:latin typeface="Century Gothic"/>
                <a:cs typeface="Century Gothic"/>
              </a:rPr>
              <a:t>people</a:t>
            </a:r>
            <a:r>
              <a:rPr sz="1550" spc="95" dirty="0">
                <a:solidFill>
                  <a:srgbClr val="F5F0F0"/>
                </a:solidFill>
                <a:latin typeface="Century Gothic"/>
                <a:cs typeface="Century Gothic"/>
              </a:rPr>
              <a:t> </a:t>
            </a:r>
            <a:r>
              <a:rPr sz="1550" spc="70" dirty="0">
                <a:solidFill>
                  <a:srgbClr val="F5F0F0"/>
                </a:solidFill>
                <a:latin typeface="Century Gothic"/>
                <a:cs typeface="Century Gothic"/>
              </a:rPr>
              <a:t>understand</a:t>
            </a:r>
            <a:r>
              <a:rPr sz="1550" spc="50" dirty="0">
                <a:solidFill>
                  <a:srgbClr val="F5F0F0"/>
                </a:solidFill>
                <a:latin typeface="Century Gothic"/>
                <a:cs typeface="Century Gothic"/>
              </a:rPr>
              <a:t> </a:t>
            </a:r>
            <a:r>
              <a:rPr sz="1550" spc="70" dirty="0">
                <a:solidFill>
                  <a:srgbClr val="F5F0F0"/>
                </a:solidFill>
                <a:latin typeface="Century Gothic"/>
                <a:cs typeface="Century Gothic"/>
              </a:rPr>
              <a:t>how</a:t>
            </a:r>
            <a:r>
              <a:rPr sz="1550" spc="30" dirty="0">
                <a:solidFill>
                  <a:srgbClr val="F5F0F0"/>
                </a:solidFill>
                <a:latin typeface="Century Gothic"/>
                <a:cs typeface="Century Gothic"/>
              </a:rPr>
              <a:t> </a:t>
            </a:r>
            <a:r>
              <a:rPr sz="1550" spc="85" dirty="0">
                <a:solidFill>
                  <a:srgbClr val="F5F0F0"/>
                </a:solidFill>
                <a:latin typeface="Century Gothic"/>
                <a:cs typeface="Century Gothic"/>
              </a:rPr>
              <a:t>progress</a:t>
            </a:r>
            <a:r>
              <a:rPr sz="1550" spc="50" dirty="0">
                <a:solidFill>
                  <a:srgbClr val="F5F0F0"/>
                </a:solidFill>
                <a:latin typeface="Century Gothic"/>
                <a:cs typeface="Century Gothic"/>
              </a:rPr>
              <a:t> </a:t>
            </a:r>
            <a:r>
              <a:rPr sz="1550" dirty="0">
                <a:solidFill>
                  <a:srgbClr val="F5F0F0"/>
                </a:solidFill>
                <a:latin typeface="Century Gothic"/>
                <a:cs typeface="Century Gothic"/>
              </a:rPr>
              <a:t>and</a:t>
            </a:r>
            <a:r>
              <a:rPr sz="1550" spc="50" dirty="0">
                <a:solidFill>
                  <a:srgbClr val="F5F0F0"/>
                </a:solidFill>
                <a:latin typeface="Century Gothic"/>
                <a:cs typeface="Century Gothic"/>
              </a:rPr>
              <a:t> </a:t>
            </a:r>
            <a:r>
              <a:rPr sz="1550" dirty="0">
                <a:solidFill>
                  <a:srgbClr val="F5F0F0"/>
                </a:solidFill>
                <a:latin typeface="Century Gothic"/>
                <a:cs typeface="Century Gothic"/>
              </a:rPr>
              <a:t>practical</a:t>
            </a:r>
            <a:r>
              <a:rPr sz="1550" spc="95" dirty="0">
                <a:solidFill>
                  <a:srgbClr val="F5F0F0"/>
                </a:solidFill>
                <a:latin typeface="Century Gothic"/>
                <a:cs typeface="Century Gothic"/>
              </a:rPr>
              <a:t> solutions</a:t>
            </a:r>
            <a:r>
              <a:rPr sz="1550" spc="50" dirty="0">
                <a:solidFill>
                  <a:srgbClr val="F5F0F0"/>
                </a:solidFill>
                <a:latin typeface="Century Gothic"/>
                <a:cs typeface="Century Gothic"/>
              </a:rPr>
              <a:t> </a:t>
            </a:r>
            <a:r>
              <a:rPr sz="1550" spc="-25" dirty="0">
                <a:solidFill>
                  <a:srgbClr val="F5F0F0"/>
                </a:solidFill>
                <a:latin typeface="Century Gothic"/>
                <a:cs typeface="Century Gothic"/>
              </a:rPr>
              <a:t>are </a:t>
            </a:r>
            <a:r>
              <a:rPr sz="1550" spc="105" dirty="0">
                <a:solidFill>
                  <a:srgbClr val="F5F0F0"/>
                </a:solidFill>
                <a:latin typeface="Century Gothic"/>
                <a:cs typeface="Century Gothic"/>
              </a:rPr>
              <a:t>working</a:t>
            </a:r>
            <a:r>
              <a:rPr sz="1550" spc="35" dirty="0">
                <a:solidFill>
                  <a:srgbClr val="F5F0F0"/>
                </a:solidFill>
                <a:latin typeface="Century Gothic"/>
                <a:cs typeface="Century Gothic"/>
              </a:rPr>
              <a:t> </a:t>
            </a:r>
            <a:r>
              <a:rPr sz="1550" spc="60" dirty="0">
                <a:solidFill>
                  <a:srgbClr val="F5F0F0"/>
                </a:solidFill>
                <a:latin typeface="Century Gothic"/>
                <a:cs typeface="Century Gothic"/>
              </a:rPr>
              <a:t>together</a:t>
            </a:r>
            <a:r>
              <a:rPr sz="1550" spc="40" dirty="0">
                <a:solidFill>
                  <a:srgbClr val="F5F0F0"/>
                </a:solidFill>
                <a:latin typeface="Century Gothic"/>
                <a:cs typeface="Century Gothic"/>
              </a:rPr>
              <a:t> </a:t>
            </a:r>
            <a:r>
              <a:rPr sz="1550" dirty="0">
                <a:solidFill>
                  <a:srgbClr val="F5F0F0"/>
                </a:solidFill>
                <a:latin typeface="Century Gothic"/>
                <a:cs typeface="Century Gothic"/>
              </a:rPr>
              <a:t>to</a:t>
            </a:r>
            <a:r>
              <a:rPr sz="1550" spc="65" dirty="0">
                <a:solidFill>
                  <a:srgbClr val="F5F0F0"/>
                </a:solidFill>
                <a:latin typeface="Century Gothic"/>
                <a:cs typeface="Century Gothic"/>
              </a:rPr>
              <a:t> </a:t>
            </a:r>
            <a:r>
              <a:rPr sz="1550" spc="50" dirty="0">
                <a:solidFill>
                  <a:srgbClr val="F5F0F0"/>
                </a:solidFill>
                <a:latin typeface="Century Gothic"/>
                <a:cs typeface="Century Gothic"/>
              </a:rPr>
              <a:t>grow,</a:t>
            </a:r>
            <a:r>
              <a:rPr sz="1550" spc="35" dirty="0">
                <a:solidFill>
                  <a:srgbClr val="F5F0F0"/>
                </a:solidFill>
                <a:latin typeface="Century Gothic"/>
                <a:cs typeface="Century Gothic"/>
              </a:rPr>
              <a:t> </a:t>
            </a:r>
            <a:r>
              <a:rPr sz="1550" dirty="0">
                <a:solidFill>
                  <a:srgbClr val="F5F0F0"/>
                </a:solidFill>
                <a:latin typeface="Century Gothic"/>
                <a:cs typeface="Century Gothic"/>
              </a:rPr>
              <a:t>produce</a:t>
            </a:r>
            <a:r>
              <a:rPr sz="1550" spc="95" dirty="0">
                <a:solidFill>
                  <a:srgbClr val="F5F0F0"/>
                </a:solidFill>
                <a:latin typeface="Century Gothic"/>
                <a:cs typeface="Century Gothic"/>
              </a:rPr>
              <a:t> </a:t>
            </a:r>
            <a:r>
              <a:rPr sz="1550" dirty="0">
                <a:solidFill>
                  <a:srgbClr val="F5F0F0"/>
                </a:solidFill>
                <a:latin typeface="Century Gothic"/>
                <a:cs typeface="Century Gothic"/>
              </a:rPr>
              <a:t>and</a:t>
            </a:r>
            <a:r>
              <a:rPr sz="1550" spc="55" dirty="0">
                <a:solidFill>
                  <a:srgbClr val="F5F0F0"/>
                </a:solidFill>
                <a:latin typeface="Century Gothic"/>
                <a:cs typeface="Century Gothic"/>
              </a:rPr>
              <a:t> </a:t>
            </a:r>
            <a:r>
              <a:rPr sz="1550" dirty="0">
                <a:solidFill>
                  <a:srgbClr val="F5F0F0"/>
                </a:solidFill>
                <a:latin typeface="Century Gothic"/>
                <a:cs typeface="Century Gothic"/>
              </a:rPr>
              <a:t>deliver</a:t>
            </a:r>
            <a:r>
              <a:rPr sz="1550" spc="40" dirty="0">
                <a:solidFill>
                  <a:srgbClr val="F5F0F0"/>
                </a:solidFill>
                <a:latin typeface="Century Gothic"/>
                <a:cs typeface="Century Gothic"/>
              </a:rPr>
              <a:t> </a:t>
            </a:r>
            <a:r>
              <a:rPr sz="1550" dirty="0">
                <a:solidFill>
                  <a:srgbClr val="F5F0F0"/>
                </a:solidFill>
                <a:latin typeface="Century Gothic"/>
                <a:cs typeface="Century Gothic"/>
              </a:rPr>
              <a:t>food</a:t>
            </a:r>
            <a:r>
              <a:rPr sz="1550" spc="60" dirty="0">
                <a:solidFill>
                  <a:srgbClr val="F5F0F0"/>
                </a:solidFill>
                <a:latin typeface="Century Gothic"/>
                <a:cs typeface="Century Gothic"/>
              </a:rPr>
              <a:t> that</a:t>
            </a:r>
            <a:r>
              <a:rPr sz="1550" spc="25" dirty="0">
                <a:solidFill>
                  <a:srgbClr val="F5F0F0"/>
                </a:solidFill>
                <a:latin typeface="Century Gothic"/>
                <a:cs typeface="Century Gothic"/>
              </a:rPr>
              <a:t> </a:t>
            </a:r>
            <a:r>
              <a:rPr sz="1550" spc="80" dirty="0">
                <a:solidFill>
                  <a:srgbClr val="F5F0F0"/>
                </a:solidFill>
                <a:latin typeface="Century Gothic"/>
                <a:cs typeface="Century Gothic"/>
              </a:rPr>
              <a:t>meets</a:t>
            </a:r>
            <a:r>
              <a:rPr sz="1550" spc="55" dirty="0">
                <a:solidFill>
                  <a:srgbClr val="F5F0F0"/>
                </a:solidFill>
                <a:latin typeface="Century Gothic"/>
                <a:cs typeface="Century Gothic"/>
              </a:rPr>
              <a:t> </a:t>
            </a:r>
            <a:r>
              <a:rPr sz="1550" spc="80" dirty="0">
                <a:solidFill>
                  <a:srgbClr val="F5F0F0"/>
                </a:solidFill>
                <a:latin typeface="Century Gothic"/>
                <a:cs typeface="Century Gothic"/>
              </a:rPr>
              <a:t>the</a:t>
            </a:r>
            <a:r>
              <a:rPr sz="1550" spc="15" dirty="0">
                <a:solidFill>
                  <a:srgbClr val="F5F0F0"/>
                </a:solidFill>
                <a:latin typeface="Century Gothic"/>
                <a:cs typeface="Century Gothic"/>
              </a:rPr>
              <a:t> </a:t>
            </a:r>
            <a:r>
              <a:rPr sz="1550" dirty="0">
                <a:solidFill>
                  <a:srgbClr val="F5F0F0"/>
                </a:solidFill>
                <a:latin typeface="Century Gothic"/>
                <a:cs typeface="Century Gothic"/>
              </a:rPr>
              <a:t>needs</a:t>
            </a:r>
            <a:r>
              <a:rPr sz="1550" spc="50" dirty="0">
                <a:solidFill>
                  <a:srgbClr val="F5F0F0"/>
                </a:solidFill>
                <a:latin typeface="Century Gothic"/>
                <a:cs typeface="Century Gothic"/>
              </a:rPr>
              <a:t> </a:t>
            </a:r>
            <a:r>
              <a:rPr sz="1550" dirty="0">
                <a:solidFill>
                  <a:srgbClr val="F5F0F0"/>
                </a:solidFill>
                <a:latin typeface="Century Gothic"/>
                <a:cs typeface="Century Gothic"/>
              </a:rPr>
              <a:t>of</a:t>
            </a:r>
            <a:r>
              <a:rPr sz="1550" spc="65" dirty="0">
                <a:solidFill>
                  <a:srgbClr val="F5F0F0"/>
                </a:solidFill>
                <a:latin typeface="Century Gothic"/>
                <a:cs typeface="Century Gothic"/>
              </a:rPr>
              <a:t> </a:t>
            </a:r>
            <a:r>
              <a:rPr sz="1550" dirty="0">
                <a:solidFill>
                  <a:srgbClr val="F5F0F0"/>
                </a:solidFill>
                <a:latin typeface="Century Gothic"/>
                <a:cs typeface="Century Gothic"/>
              </a:rPr>
              <a:t>today</a:t>
            </a:r>
            <a:r>
              <a:rPr sz="1550" spc="45" dirty="0">
                <a:solidFill>
                  <a:srgbClr val="F5F0F0"/>
                </a:solidFill>
                <a:latin typeface="Century Gothic"/>
                <a:cs typeface="Century Gothic"/>
              </a:rPr>
              <a:t> </a:t>
            </a:r>
            <a:r>
              <a:rPr sz="1550" spc="-25" dirty="0">
                <a:solidFill>
                  <a:srgbClr val="F5F0F0"/>
                </a:solidFill>
                <a:latin typeface="Century Gothic"/>
                <a:cs typeface="Century Gothic"/>
              </a:rPr>
              <a:t>and </a:t>
            </a:r>
            <a:r>
              <a:rPr sz="1550" spc="60" dirty="0">
                <a:solidFill>
                  <a:srgbClr val="F5F0F0"/>
                </a:solidFill>
                <a:latin typeface="Century Gothic"/>
                <a:cs typeface="Century Gothic"/>
              </a:rPr>
              <a:t>tomorrow.</a:t>
            </a:r>
            <a:endParaRPr sz="1550" dirty="0">
              <a:latin typeface="Century Gothic"/>
              <a:cs typeface="Century Gothic"/>
            </a:endParaRPr>
          </a:p>
          <a:p>
            <a:pPr>
              <a:lnSpc>
                <a:spcPct val="100000"/>
              </a:lnSpc>
              <a:spcBef>
                <a:spcPts val="70"/>
              </a:spcBef>
            </a:pPr>
            <a:endParaRPr sz="1550" dirty="0">
              <a:latin typeface="Century Gothic"/>
              <a:cs typeface="Century Gothic"/>
            </a:endParaRPr>
          </a:p>
          <a:p>
            <a:pPr marL="12700">
              <a:lnSpc>
                <a:spcPct val="100000"/>
              </a:lnSpc>
            </a:pPr>
            <a:r>
              <a:rPr sz="1550" spc="155" dirty="0">
                <a:solidFill>
                  <a:srgbClr val="F5F0F0"/>
                </a:solidFill>
                <a:latin typeface="Century Gothic"/>
                <a:cs typeface="Century Gothic"/>
              </a:rPr>
              <a:t>This</a:t>
            </a:r>
            <a:r>
              <a:rPr sz="1550" spc="135" dirty="0">
                <a:solidFill>
                  <a:srgbClr val="F5F0F0"/>
                </a:solidFill>
                <a:latin typeface="Century Gothic"/>
                <a:cs typeface="Century Gothic"/>
              </a:rPr>
              <a:t> </a:t>
            </a:r>
            <a:r>
              <a:rPr sz="1550" spc="55" dirty="0">
                <a:solidFill>
                  <a:srgbClr val="F5F0F0"/>
                </a:solidFill>
                <a:latin typeface="Century Gothic"/>
                <a:cs typeface="Century Gothic"/>
              </a:rPr>
              <a:t>isn’t</a:t>
            </a:r>
            <a:r>
              <a:rPr sz="1550" spc="35" dirty="0">
                <a:solidFill>
                  <a:srgbClr val="F5F0F0"/>
                </a:solidFill>
                <a:latin typeface="Century Gothic"/>
                <a:cs typeface="Century Gothic"/>
              </a:rPr>
              <a:t> </a:t>
            </a:r>
            <a:r>
              <a:rPr sz="1550" dirty="0">
                <a:solidFill>
                  <a:srgbClr val="F5F0F0"/>
                </a:solidFill>
                <a:latin typeface="Century Gothic"/>
                <a:cs typeface="Century Gothic"/>
              </a:rPr>
              <a:t>about</a:t>
            </a:r>
            <a:r>
              <a:rPr sz="1550" spc="30" dirty="0">
                <a:solidFill>
                  <a:srgbClr val="F5F0F0"/>
                </a:solidFill>
                <a:latin typeface="Century Gothic"/>
                <a:cs typeface="Century Gothic"/>
              </a:rPr>
              <a:t> </a:t>
            </a:r>
            <a:r>
              <a:rPr sz="1550" dirty="0">
                <a:solidFill>
                  <a:srgbClr val="F5F0F0"/>
                </a:solidFill>
                <a:latin typeface="Century Gothic"/>
                <a:cs typeface="Century Gothic"/>
              </a:rPr>
              <a:t>convincing</a:t>
            </a:r>
            <a:r>
              <a:rPr sz="1550" spc="40" dirty="0">
                <a:solidFill>
                  <a:srgbClr val="F5F0F0"/>
                </a:solidFill>
                <a:latin typeface="Century Gothic"/>
                <a:cs typeface="Century Gothic"/>
              </a:rPr>
              <a:t> </a:t>
            </a:r>
            <a:r>
              <a:rPr sz="1550" dirty="0">
                <a:solidFill>
                  <a:srgbClr val="F5F0F0"/>
                </a:solidFill>
                <a:latin typeface="Century Gothic"/>
                <a:cs typeface="Century Gothic"/>
              </a:rPr>
              <a:t>people</a:t>
            </a:r>
            <a:r>
              <a:rPr sz="1550" spc="100" dirty="0">
                <a:solidFill>
                  <a:srgbClr val="F5F0F0"/>
                </a:solidFill>
                <a:latin typeface="Century Gothic"/>
                <a:cs typeface="Century Gothic"/>
              </a:rPr>
              <a:t> </a:t>
            </a:r>
            <a:r>
              <a:rPr sz="1550" dirty="0">
                <a:solidFill>
                  <a:srgbClr val="F5F0F0"/>
                </a:solidFill>
                <a:latin typeface="Century Gothic"/>
                <a:cs typeface="Century Gothic"/>
              </a:rPr>
              <a:t>to</a:t>
            </a:r>
            <a:r>
              <a:rPr sz="1550" spc="65" dirty="0">
                <a:solidFill>
                  <a:srgbClr val="F5F0F0"/>
                </a:solidFill>
                <a:latin typeface="Century Gothic"/>
                <a:cs typeface="Century Gothic"/>
              </a:rPr>
              <a:t> </a:t>
            </a:r>
            <a:r>
              <a:rPr sz="1550" spc="-25" dirty="0">
                <a:solidFill>
                  <a:srgbClr val="F5F0F0"/>
                </a:solidFill>
                <a:latin typeface="Century Gothic"/>
                <a:cs typeface="Century Gothic"/>
              </a:rPr>
              <a:t>accept</a:t>
            </a:r>
            <a:r>
              <a:rPr sz="1550" spc="114" dirty="0">
                <a:solidFill>
                  <a:srgbClr val="F5F0F0"/>
                </a:solidFill>
                <a:latin typeface="Century Gothic"/>
                <a:cs typeface="Century Gothic"/>
              </a:rPr>
              <a:t> </a:t>
            </a:r>
            <a:r>
              <a:rPr sz="1550" dirty="0">
                <a:solidFill>
                  <a:srgbClr val="F5F0F0"/>
                </a:solidFill>
                <a:latin typeface="Century Gothic"/>
                <a:cs typeface="Century Gothic"/>
              </a:rPr>
              <a:t>change,</a:t>
            </a:r>
            <a:r>
              <a:rPr sz="1550" spc="40" dirty="0">
                <a:solidFill>
                  <a:srgbClr val="F5F0F0"/>
                </a:solidFill>
                <a:latin typeface="Century Gothic"/>
                <a:cs typeface="Century Gothic"/>
              </a:rPr>
              <a:t> </a:t>
            </a:r>
            <a:r>
              <a:rPr sz="1550" dirty="0">
                <a:solidFill>
                  <a:srgbClr val="F5F0F0"/>
                </a:solidFill>
                <a:latin typeface="Century Gothic"/>
                <a:cs typeface="Century Gothic"/>
              </a:rPr>
              <a:t>it’s</a:t>
            </a:r>
            <a:r>
              <a:rPr sz="1550" spc="55" dirty="0">
                <a:solidFill>
                  <a:srgbClr val="F5F0F0"/>
                </a:solidFill>
                <a:latin typeface="Century Gothic"/>
                <a:cs typeface="Century Gothic"/>
              </a:rPr>
              <a:t> </a:t>
            </a:r>
            <a:r>
              <a:rPr sz="1550" dirty="0">
                <a:solidFill>
                  <a:srgbClr val="F5F0F0"/>
                </a:solidFill>
                <a:latin typeface="Century Gothic"/>
                <a:cs typeface="Century Gothic"/>
              </a:rPr>
              <a:t>about</a:t>
            </a:r>
            <a:r>
              <a:rPr sz="1550" spc="30" dirty="0">
                <a:solidFill>
                  <a:srgbClr val="F5F0F0"/>
                </a:solidFill>
                <a:latin typeface="Century Gothic"/>
                <a:cs typeface="Century Gothic"/>
              </a:rPr>
              <a:t> </a:t>
            </a:r>
            <a:r>
              <a:rPr sz="1550" spc="90" dirty="0">
                <a:solidFill>
                  <a:srgbClr val="F5F0F0"/>
                </a:solidFill>
                <a:latin typeface="Century Gothic"/>
                <a:cs typeface="Century Gothic"/>
              </a:rPr>
              <a:t>showing</a:t>
            </a:r>
            <a:r>
              <a:rPr sz="1550" spc="120" dirty="0">
                <a:solidFill>
                  <a:srgbClr val="F5F0F0"/>
                </a:solidFill>
                <a:latin typeface="Century Gothic"/>
                <a:cs typeface="Century Gothic"/>
              </a:rPr>
              <a:t> </a:t>
            </a:r>
            <a:r>
              <a:rPr sz="1550" spc="100" dirty="0">
                <a:solidFill>
                  <a:srgbClr val="F5F0F0"/>
                </a:solidFill>
                <a:latin typeface="Century Gothic"/>
                <a:cs typeface="Century Gothic"/>
              </a:rPr>
              <a:t>them</a:t>
            </a:r>
            <a:r>
              <a:rPr sz="1550" spc="55" dirty="0">
                <a:solidFill>
                  <a:srgbClr val="F5F0F0"/>
                </a:solidFill>
                <a:latin typeface="Century Gothic"/>
                <a:cs typeface="Century Gothic"/>
              </a:rPr>
              <a:t> the</a:t>
            </a:r>
            <a:r>
              <a:rPr sz="1550" spc="100" dirty="0">
                <a:solidFill>
                  <a:srgbClr val="F5F0F0"/>
                </a:solidFill>
                <a:latin typeface="Century Gothic"/>
                <a:cs typeface="Century Gothic"/>
              </a:rPr>
              <a:t> results</a:t>
            </a:r>
            <a:endParaRPr sz="1550" dirty="0">
              <a:latin typeface="Century Gothic"/>
              <a:cs typeface="Century Gothic"/>
            </a:endParaRPr>
          </a:p>
          <a:p>
            <a:pPr marL="12700">
              <a:lnSpc>
                <a:spcPct val="100000"/>
              </a:lnSpc>
              <a:spcBef>
                <a:spcPts val="90"/>
              </a:spcBef>
            </a:pPr>
            <a:r>
              <a:rPr sz="1550" dirty="0">
                <a:solidFill>
                  <a:srgbClr val="F5F0F0"/>
                </a:solidFill>
                <a:latin typeface="Century Gothic"/>
                <a:cs typeface="Century Gothic"/>
              </a:rPr>
              <a:t>of</a:t>
            </a:r>
            <a:r>
              <a:rPr sz="1550" spc="45" dirty="0">
                <a:solidFill>
                  <a:srgbClr val="F5F0F0"/>
                </a:solidFill>
                <a:latin typeface="Century Gothic"/>
                <a:cs typeface="Century Gothic"/>
              </a:rPr>
              <a:t> </a:t>
            </a:r>
            <a:r>
              <a:rPr sz="1550" spc="55" dirty="0">
                <a:solidFill>
                  <a:srgbClr val="F5F0F0"/>
                </a:solidFill>
                <a:latin typeface="Century Gothic"/>
                <a:cs typeface="Century Gothic"/>
              </a:rPr>
              <a:t>it.</a:t>
            </a:r>
            <a:r>
              <a:rPr sz="1550" spc="25" dirty="0">
                <a:solidFill>
                  <a:srgbClr val="F5F0F0"/>
                </a:solidFill>
                <a:latin typeface="Century Gothic"/>
                <a:cs typeface="Century Gothic"/>
              </a:rPr>
              <a:t> </a:t>
            </a:r>
            <a:r>
              <a:rPr sz="1550" spc="114" dirty="0">
                <a:solidFill>
                  <a:srgbClr val="F5F0F0"/>
                </a:solidFill>
                <a:latin typeface="Century Gothic"/>
                <a:cs typeface="Century Gothic"/>
              </a:rPr>
              <a:t>When</a:t>
            </a:r>
            <a:r>
              <a:rPr sz="1550" spc="45" dirty="0">
                <a:solidFill>
                  <a:srgbClr val="F5F0F0"/>
                </a:solidFill>
                <a:latin typeface="Century Gothic"/>
                <a:cs typeface="Century Gothic"/>
              </a:rPr>
              <a:t> </a:t>
            </a:r>
            <a:r>
              <a:rPr sz="1550" spc="50" dirty="0">
                <a:solidFill>
                  <a:srgbClr val="F5F0F0"/>
                </a:solidFill>
                <a:latin typeface="Century Gothic"/>
                <a:cs typeface="Century Gothic"/>
              </a:rPr>
              <a:t>they</a:t>
            </a:r>
            <a:r>
              <a:rPr sz="1550" spc="25" dirty="0">
                <a:solidFill>
                  <a:srgbClr val="F5F0F0"/>
                </a:solidFill>
                <a:latin typeface="Century Gothic"/>
                <a:cs typeface="Century Gothic"/>
              </a:rPr>
              <a:t> </a:t>
            </a:r>
            <a:r>
              <a:rPr sz="1550" dirty="0">
                <a:solidFill>
                  <a:srgbClr val="F5F0F0"/>
                </a:solidFill>
                <a:latin typeface="Century Gothic"/>
                <a:cs typeface="Century Gothic"/>
              </a:rPr>
              <a:t>see</a:t>
            </a:r>
            <a:r>
              <a:rPr sz="1550" spc="85" dirty="0">
                <a:solidFill>
                  <a:srgbClr val="F5F0F0"/>
                </a:solidFill>
                <a:latin typeface="Century Gothic"/>
                <a:cs typeface="Century Gothic"/>
              </a:rPr>
              <a:t> </a:t>
            </a:r>
            <a:r>
              <a:rPr sz="1550" spc="55" dirty="0">
                <a:solidFill>
                  <a:srgbClr val="F5F0F0"/>
                </a:solidFill>
                <a:latin typeface="Century Gothic"/>
                <a:cs typeface="Century Gothic"/>
              </a:rPr>
              <a:t>the</a:t>
            </a:r>
            <a:r>
              <a:rPr sz="1550" spc="80" dirty="0">
                <a:solidFill>
                  <a:srgbClr val="F5F0F0"/>
                </a:solidFill>
                <a:latin typeface="Century Gothic"/>
                <a:cs typeface="Century Gothic"/>
              </a:rPr>
              <a:t> </a:t>
            </a:r>
            <a:r>
              <a:rPr sz="1550" dirty="0">
                <a:solidFill>
                  <a:srgbClr val="F5F0F0"/>
                </a:solidFill>
                <a:latin typeface="Century Gothic"/>
                <a:cs typeface="Century Gothic"/>
              </a:rPr>
              <a:t>outcomes,</a:t>
            </a:r>
            <a:r>
              <a:rPr sz="1550" spc="30" dirty="0">
                <a:solidFill>
                  <a:srgbClr val="F5F0F0"/>
                </a:solidFill>
                <a:latin typeface="Century Gothic"/>
                <a:cs typeface="Century Gothic"/>
              </a:rPr>
              <a:t> </a:t>
            </a:r>
            <a:r>
              <a:rPr sz="1550" spc="80" dirty="0">
                <a:solidFill>
                  <a:srgbClr val="F5F0F0"/>
                </a:solidFill>
                <a:latin typeface="Century Gothic"/>
                <a:cs typeface="Century Gothic"/>
              </a:rPr>
              <a:t>the</a:t>
            </a:r>
            <a:r>
              <a:rPr sz="1550" spc="5" dirty="0">
                <a:solidFill>
                  <a:srgbClr val="F5F0F0"/>
                </a:solidFill>
                <a:latin typeface="Century Gothic"/>
                <a:cs typeface="Century Gothic"/>
              </a:rPr>
              <a:t> </a:t>
            </a:r>
            <a:r>
              <a:rPr sz="1550" spc="140" dirty="0">
                <a:solidFill>
                  <a:srgbClr val="F5F0F0"/>
                </a:solidFill>
                <a:latin typeface="Century Gothic"/>
                <a:cs typeface="Century Gothic"/>
              </a:rPr>
              <a:t>trust</a:t>
            </a:r>
            <a:r>
              <a:rPr sz="1550" spc="15" dirty="0">
                <a:solidFill>
                  <a:srgbClr val="F5F0F0"/>
                </a:solidFill>
                <a:latin typeface="Century Gothic"/>
                <a:cs typeface="Century Gothic"/>
              </a:rPr>
              <a:t> </a:t>
            </a:r>
            <a:r>
              <a:rPr sz="1550" spc="120" dirty="0">
                <a:solidFill>
                  <a:srgbClr val="F5F0F0"/>
                </a:solidFill>
                <a:latin typeface="Century Gothic"/>
                <a:cs typeface="Century Gothic"/>
              </a:rPr>
              <a:t>will</a:t>
            </a:r>
            <a:r>
              <a:rPr sz="1550" spc="10" dirty="0">
                <a:solidFill>
                  <a:srgbClr val="F5F0F0"/>
                </a:solidFill>
                <a:latin typeface="Century Gothic"/>
                <a:cs typeface="Century Gothic"/>
              </a:rPr>
              <a:t> </a:t>
            </a:r>
            <a:r>
              <a:rPr sz="1550" spc="-10" dirty="0">
                <a:solidFill>
                  <a:srgbClr val="F5F0F0"/>
                </a:solidFill>
                <a:latin typeface="Century Gothic"/>
                <a:cs typeface="Century Gothic"/>
              </a:rPr>
              <a:t>follow!</a:t>
            </a:r>
            <a:endParaRPr sz="1550" dirty="0">
              <a:latin typeface="Century Gothic"/>
              <a:cs typeface="Century Gothic"/>
            </a:endParaRPr>
          </a:p>
        </p:txBody>
      </p:sp>
    </p:spTree>
    <p:extLst>
      <p:ext uri="{BB962C8B-B14F-4D97-AF65-F5344CB8AC3E}">
        <p14:creationId xmlns:p14="http://schemas.microsoft.com/office/powerpoint/2010/main" val="2728366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2922" y="1692211"/>
            <a:ext cx="4491594" cy="2401298"/>
          </a:xfrm>
          <a:prstGeom prst="rect">
            <a:avLst/>
          </a:prstGeom>
        </p:spPr>
        <p:txBody>
          <a:bodyPr vert="horz" wrap="square" lIns="0" tIns="15875" rIns="0" bIns="0" rtlCol="0">
            <a:spAutoFit/>
          </a:bodyPr>
          <a:lstStyle/>
          <a:p>
            <a:pPr marL="12700">
              <a:spcBef>
                <a:spcPts val="125"/>
              </a:spcBef>
            </a:pPr>
            <a:r>
              <a:rPr sz="1400" b="1" dirty="0">
                <a:solidFill>
                  <a:srgbClr val="431F20"/>
                </a:solidFill>
                <a:latin typeface="Montserrat" pitchFamily="2" charset="77"/>
                <a:cs typeface="Century Gothic"/>
              </a:rPr>
              <a:t>Post Copy:</a:t>
            </a:r>
            <a:endParaRPr sz="1400" dirty="0">
              <a:latin typeface="Montserrat" pitchFamily="2" charset="77"/>
              <a:cs typeface="Century Gothic"/>
            </a:endParaRPr>
          </a:p>
          <a:p>
            <a:pPr marL="12700" marR="5080">
              <a:spcBef>
                <a:spcPts val="50"/>
              </a:spcBef>
            </a:pPr>
            <a:r>
              <a:rPr sz="1400" dirty="0">
                <a:solidFill>
                  <a:srgbClr val="431F20"/>
                </a:solidFill>
                <a:latin typeface="Montserrat" pitchFamily="2" charset="77"/>
                <a:cs typeface="Century Gothic"/>
              </a:rPr>
              <a:t>Canada’s Food System grows, produces, distributes, and cares for everything you put on your plate. Since we're feeding more people now than ever before, our food system is constantly looking for ways to improve food quality and efficiency to ensure food security for generations to come. Learn more about the future of our food at the link in our bio.</a:t>
            </a:r>
            <a:endParaRPr sz="1400" dirty="0">
              <a:latin typeface="Montserrat" pitchFamily="2" charset="77"/>
              <a:cs typeface="Century Gothic"/>
            </a:endParaRPr>
          </a:p>
          <a:p>
            <a:pPr marL="12700">
              <a:spcBef>
                <a:spcPts val="1700"/>
              </a:spcBef>
            </a:pPr>
            <a:r>
              <a:rPr sz="1400" dirty="0">
                <a:solidFill>
                  <a:srgbClr val="431F20"/>
                </a:solidFill>
                <a:latin typeface="Montserrat" pitchFamily="2" charset="77"/>
                <a:cs typeface="Century Gothic"/>
              </a:rPr>
              <a:t>#</a:t>
            </a:r>
            <a:r>
              <a:rPr sz="1400" dirty="0" err="1">
                <a:solidFill>
                  <a:srgbClr val="431F20"/>
                </a:solidFill>
                <a:latin typeface="Montserrat" pitchFamily="2" charset="77"/>
                <a:cs typeface="Century Gothic"/>
              </a:rPr>
              <a:t>OurFoodOurFuture</a:t>
            </a:r>
            <a:endParaRPr sz="1400" dirty="0">
              <a:latin typeface="Montserrat" pitchFamily="2" charset="77"/>
              <a:cs typeface="Century Gothic"/>
            </a:endParaRPr>
          </a:p>
        </p:txBody>
      </p:sp>
      <p:sp>
        <p:nvSpPr>
          <p:cNvPr id="10" name="object 10"/>
          <p:cNvSpPr txBox="1"/>
          <p:nvPr/>
        </p:nvSpPr>
        <p:spPr>
          <a:xfrm>
            <a:off x="430530" y="5313933"/>
            <a:ext cx="4307205" cy="624530"/>
          </a:xfrm>
          <a:prstGeom prst="rect">
            <a:avLst/>
          </a:prstGeom>
        </p:spPr>
        <p:txBody>
          <a:bodyPr vert="horz" wrap="square" lIns="0" tIns="8890" rIns="0" bIns="0" rtlCol="0">
            <a:spAutoFit/>
          </a:bodyPr>
          <a:lstStyle/>
          <a:p>
            <a:pPr marL="12700" marR="5080">
              <a:spcBef>
                <a:spcPts val="70"/>
              </a:spcBef>
            </a:pPr>
            <a:r>
              <a:rPr sz="800" i="1">
                <a:solidFill>
                  <a:srgbClr val="431F20"/>
                </a:solidFill>
                <a:latin typeface="Montserrat" pitchFamily="2" charset="77"/>
                <a:cs typeface="Century Gothic"/>
              </a:rPr>
              <a:t>Video Clip 4:42-5:00 “It's really important that when we manage our soil that we have cover crops that we have soil amendments that we add to the so il that we look after the soil in such a way that we are increasing the soil organic matter so that it can be productive regardless of situations that happen with weather."</a:t>
            </a:r>
            <a:r>
              <a:rPr sz="800" i="1" u="sng">
                <a:solidFill>
                  <a:srgbClr val="431F20"/>
                </a:solidFill>
                <a:uFill>
                  <a:solidFill>
                    <a:srgbClr val="431F20"/>
                  </a:solidFill>
                </a:uFill>
                <a:latin typeface="Montserrat" pitchFamily="2" charset="77"/>
                <a:cs typeface="Calibri"/>
              </a:rPr>
              <a:t>   https://</a:t>
            </a:r>
            <a:r>
              <a:rPr sz="800" i="1" u="sng">
                <a:solidFill>
                  <a:srgbClr val="431F20"/>
                </a:solidFill>
                <a:uFill>
                  <a:solidFill>
                    <a:srgbClr val="431F20"/>
                  </a:solidFill>
                </a:uFill>
                <a:latin typeface="Montserrat" pitchFamily="2" charset="77"/>
                <a:cs typeface="Calibri"/>
                <a:hlinkClick r:id="rId3"/>
              </a:rPr>
              <a:t>www.youtube.com/watch?v=b8IpVe0QSAQ</a:t>
            </a:r>
            <a:endParaRPr sz="800">
              <a:latin typeface="Montserrat" pitchFamily="2" charset="77"/>
              <a:cs typeface="Calibri"/>
            </a:endParaRPr>
          </a:p>
        </p:txBody>
      </p:sp>
      <p:grpSp>
        <p:nvGrpSpPr>
          <p:cNvPr id="16" name="Group 15">
            <a:extLst>
              <a:ext uri="{FF2B5EF4-FFF2-40B4-BE49-F238E27FC236}">
                <a16:creationId xmlns:a16="http://schemas.microsoft.com/office/drawing/2014/main" id="{B6A87DBE-2F65-5EAB-94EF-4E9E3422E443}"/>
              </a:ext>
            </a:extLst>
          </p:cNvPr>
          <p:cNvGrpSpPr/>
          <p:nvPr/>
        </p:nvGrpSpPr>
        <p:grpSpPr>
          <a:xfrm>
            <a:off x="6560831" y="1121407"/>
            <a:ext cx="4035274" cy="5727062"/>
            <a:chOff x="6560831" y="1121407"/>
            <a:chExt cx="4035274" cy="5727062"/>
          </a:xfrm>
        </p:grpSpPr>
        <p:pic>
          <p:nvPicPr>
            <p:cNvPr id="17" name="Picture 16">
              <a:extLst>
                <a:ext uri="{FF2B5EF4-FFF2-40B4-BE49-F238E27FC236}">
                  <a16:creationId xmlns:a16="http://schemas.microsoft.com/office/drawing/2014/main" id="{92D38260-8621-D1FE-3B87-273150B27C81}"/>
                </a:ext>
              </a:extLst>
            </p:cNvPr>
            <p:cNvPicPr/>
            <p:nvPr/>
          </p:nvPicPr>
          <p:blipFill>
            <a:blip r:embed="rId4"/>
            <a:srcRect/>
            <a:stretch/>
          </p:blipFill>
          <p:spPr>
            <a:xfrm>
              <a:off x="6560831" y="1121407"/>
              <a:ext cx="4035274" cy="5727062"/>
            </a:xfrm>
            <a:prstGeom prst="rect">
              <a:avLst/>
            </a:prstGeom>
          </p:spPr>
        </p:pic>
        <p:sp>
          <p:nvSpPr>
            <p:cNvPr id="18" name="object 7">
              <a:extLst>
                <a:ext uri="{FF2B5EF4-FFF2-40B4-BE49-F238E27FC236}">
                  <a16:creationId xmlns:a16="http://schemas.microsoft.com/office/drawing/2014/main" id="{BD247E3B-1A72-8613-3317-EC6352DD6899}"/>
                </a:ext>
              </a:extLst>
            </p:cNvPr>
            <p:cNvSpPr txBox="1"/>
            <p:nvPr/>
          </p:nvSpPr>
          <p:spPr>
            <a:xfrm>
              <a:off x="6965301" y="6096000"/>
              <a:ext cx="3176905" cy="631583"/>
            </a:xfrm>
            <a:prstGeom prst="rect">
              <a:avLst/>
            </a:prstGeom>
          </p:spPr>
          <p:txBody>
            <a:bodyPr vert="horz" wrap="square" lIns="0" tIns="15875" rIns="0" bIns="0" rtlCol="0">
              <a:spAutoFit/>
            </a:bodyPr>
            <a:lstStyle/>
            <a:p>
              <a:pPr marL="12700" marR="5080">
                <a:lnSpc>
                  <a:spcPct val="100200"/>
                </a:lnSpc>
                <a:spcBef>
                  <a:spcPts val="125"/>
                </a:spcBef>
              </a:pPr>
              <a:r>
                <a:rPr sz="800" dirty="0">
                  <a:solidFill>
                    <a:srgbClr val="431F20"/>
                  </a:solidFill>
                  <a:latin typeface="Calibri"/>
                  <a:cs typeface="Calibri"/>
                </a:rPr>
                <a:t>Canada’s Food System grows, produces, distributes, and cares for everything you put on your plate. Since we're feeding more people now than ever before, our food system is constantly looking for ways to improve food quality and efficiency to ensure food security for generations to come. Learn more about the future of our food at the link in our bio.</a:t>
              </a:r>
              <a:endParaRPr sz="800" dirty="0">
                <a:latin typeface="Calibri"/>
                <a:cs typeface="Calibri"/>
              </a:endParaRPr>
            </a:p>
          </p:txBody>
        </p:sp>
        <p:sp>
          <p:nvSpPr>
            <p:cNvPr id="19" name="object 9">
              <a:extLst>
                <a:ext uri="{FF2B5EF4-FFF2-40B4-BE49-F238E27FC236}">
                  <a16:creationId xmlns:a16="http://schemas.microsoft.com/office/drawing/2014/main" id="{7A30C651-8A3A-A4D3-4320-349AECC71722}"/>
                </a:ext>
              </a:extLst>
            </p:cNvPr>
            <p:cNvSpPr txBox="1"/>
            <p:nvPr/>
          </p:nvSpPr>
          <p:spPr>
            <a:xfrm>
              <a:off x="6896100" y="1941554"/>
              <a:ext cx="2219325" cy="314189"/>
            </a:xfrm>
            <a:prstGeom prst="rect">
              <a:avLst/>
            </a:prstGeom>
            <a:noFill/>
          </p:spPr>
          <p:txBody>
            <a:bodyPr vert="horz" wrap="square" lIns="0" tIns="143510" rIns="0" bIns="0" rtlCol="0">
              <a:spAutoFit/>
            </a:bodyPr>
            <a:lstStyle/>
            <a:p>
              <a:pPr marL="139700">
                <a:lnSpc>
                  <a:spcPct val="100000"/>
                </a:lnSpc>
                <a:spcBef>
                  <a:spcPts val="1130"/>
                </a:spcBef>
              </a:pPr>
              <a:r>
                <a:rPr sz="1100" i="1" dirty="0">
                  <a:solidFill>
                    <a:srgbClr val="431F20"/>
                  </a:solidFill>
                  <a:latin typeface="Montserrat" pitchFamily="2" charset="77"/>
                  <a:cs typeface="Century Gothic"/>
                </a:rPr>
                <a:t>Video frame 1</a:t>
              </a:r>
              <a:endParaRPr sz="1100" dirty="0">
                <a:latin typeface="Montserrat" pitchFamily="2" charset="77"/>
                <a:cs typeface="Century Gothic"/>
              </a:endParaRPr>
            </a:p>
          </p:txBody>
        </p:sp>
      </p:grpSp>
      <p:sp>
        <p:nvSpPr>
          <p:cNvPr id="20" name="TextBox 19">
            <a:extLst>
              <a:ext uri="{FF2B5EF4-FFF2-40B4-BE49-F238E27FC236}">
                <a16:creationId xmlns:a16="http://schemas.microsoft.com/office/drawing/2014/main" id="{0AE20991-CB8D-3C5B-10DB-2170C5005AE8}"/>
              </a:ext>
            </a:extLst>
          </p:cNvPr>
          <p:cNvSpPr txBox="1"/>
          <p:nvPr/>
        </p:nvSpPr>
        <p:spPr>
          <a:xfrm>
            <a:off x="396092" y="703275"/>
            <a:ext cx="4491594" cy="646331"/>
          </a:xfrm>
          <a:prstGeom prst="rect">
            <a:avLst/>
          </a:prstGeom>
          <a:noFill/>
        </p:spPr>
        <p:txBody>
          <a:bodyPr wrap="square">
            <a:spAutoFit/>
          </a:bodyPr>
          <a:lstStyle/>
          <a:p>
            <a:pPr marL="12700">
              <a:lnSpc>
                <a:spcPct val="100000"/>
              </a:lnSpc>
              <a:spcBef>
                <a:spcPts val="100"/>
              </a:spcBef>
            </a:pPr>
            <a:r>
              <a:rPr lang="en-CA" sz="1800" b="1" dirty="0">
                <a:solidFill>
                  <a:srgbClr val="431F20"/>
                </a:solidFill>
                <a:latin typeface="Montserrat" panose="00000500000000000000" pitchFamily="2" charset="0"/>
                <a:cs typeface="Century Gothic"/>
              </a:rPr>
              <a:t>Sample Post – </a:t>
            </a:r>
            <a:br>
              <a:rPr lang="en-CA" sz="1800" b="1" dirty="0">
                <a:solidFill>
                  <a:srgbClr val="431F20"/>
                </a:solidFill>
                <a:latin typeface="Montserrat" panose="00000500000000000000" pitchFamily="2" charset="0"/>
                <a:cs typeface="Century Gothic"/>
              </a:rPr>
            </a:br>
            <a:r>
              <a:rPr lang="en-CA" sz="1800" b="1" dirty="0">
                <a:solidFill>
                  <a:srgbClr val="431F20"/>
                </a:solidFill>
                <a:latin typeface="Montserrat" panose="00000500000000000000" pitchFamily="2" charset="0"/>
                <a:cs typeface="Century Gothic"/>
              </a:rPr>
              <a:t>The Future of Food Video</a:t>
            </a:r>
            <a:endParaRPr lang="en-CA" sz="1800" dirty="0">
              <a:latin typeface="Montserrat" panose="00000500000000000000" pitchFamily="2" charset="0"/>
              <a:cs typeface="Century Gothic"/>
            </a:endParaRPr>
          </a:p>
        </p:txBody>
      </p:sp>
    </p:spTree>
    <p:extLst>
      <p:ext uri="{BB962C8B-B14F-4D97-AF65-F5344CB8AC3E}">
        <p14:creationId xmlns:p14="http://schemas.microsoft.com/office/powerpoint/2010/main" val="4259312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271"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5F0F0"/>
          </a:solidFill>
        </p:spPr>
        <p:txBody>
          <a:bodyPr wrap="square" lIns="0" tIns="0" rIns="0" bIns="0" rtlCol="0"/>
          <a:lstStyle/>
          <a:p>
            <a:endParaRPr/>
          </a:p>
        </p:txBody>
      </p:sp>
      <p:sp>
        <p:nvSpPr>
          <p:cNvPr id="3" name="object 3"/>
          <p:cNvSpPr txBox="1"/>
          <p:nvPr/>
        </p:nvSpPr>
        <p:spPr>
          <a:xfrm>
            <a:off x="5391784" y="595629"/>
            <a:ext cx="1298322" cy="197490"/>
          </a:xfrm>
          <a:prstGeom prst="rect">
            <a:avLst/>
          </a:prstGeom>
        </p:spPr>
        <p:txBody>
          <a:bodyPr vert="horz" wrap="square" lIns="0" tIns="12700" rIns="0" bIns="0" rtlCol="0">
            <a:spAutoFit/>
          </a:bodyPr>
          <a:lstStyle/>
          <a:p>
            <a:pPr marL="12700">
              <a:spcBef>
                <a:spcPts val="100"/>
              </a:spcBef>
            </a:pPr>
            <a:r>
              <a:rPr sz="1200" b="1" dirty="0">
                <a:solidFill>
                  <a:srgbClr val="431F20"/>
                </a:solidFill>
                <a:latin typeface="Montserrat" pitchFamily="2" charset="77"/>
                <a:cs typeface="Century Gothic"/>
              </a:rPr>
              <a:t>Post Copy:</a:t>
            </a:r>
            <a:endParaRPr sz="1200" dirty="0">
              <a:latin typeface="Montserrat" pitchFamily="2" charset="77"/>
              <a:cs typeface="Century Gothic"/>
            </a:endParaRPr>
          </a:p>
        </p:txBody>
      </p:sp>
      <p:sp>
        <p:nvSpPr>
          <p:cNvPr id="6" name="object 6"/>
          <p:cNvSpPr txBox="1"/>
          <p:nvPr/>
        </p:nvSpPr>
        <p:spPr>
          <a:xfrm>
            <a:off x="5391784" y="2462212"/>
            <a:ext cx="4004945" cy="752475"/>
          </a:xfrm>
          <a:prstGeom prst="rect">
            <a:avLst/>
          </a:prstGeom>
        </p:spPr>
        <p:txBody>
          <a:bodyPr vert="horz" wrap="square" lIns="0" tIns="12700" rIns="0" bIns="0" rtlCol="0">
            <a:spAutoFit/>
          </a:bodyPr>
          <a:lstStyle/>
          <a:p>
            <a:pPr marL="12700">
              <a:spcBef>
                <a:spcPts val="100"/>
              </a:spcBef>
            </a:pPr>
            <a:r>
              <a:rPr sz="1200" b="1" dirty="0">
                <a:solidFill>
                  <a:srgbClr val="431F20"/>
                </a:solidFill>
                <a:latin typeface="Montserrat" pitchFamily="2" charset="77"/>
                <a:cs typeface="Century Gothic"/>
              </a:rPr>
              <a:t>Text on image:</a:t>
            </a:r>
            <a:endParaRPr sz="1200" dirty="0">
              <a:latin typeface="Montserrat" pitchFamily="2" charset="77"/>
              <a:cs typeface="Century Gothic"/>
            </a:endParaRPr>
          </a:p>
          <a:p>
            <a:pPr marL="12700"/>
            <a:r>
              <a:rPr sz="1200" dirty="0">
                <a:solidFill>
                  <a:srgbClr val="431F20"/>
                </a:solidFill>
                <a:latin typeface="Montserrat" pitchFamily="2" charset="77"/>
                <a:cs typeface="Century Gothic"/>
              </a:rPr>
              <a:t>O Canada, did you know?</a:t>
            </a:r>
            <a:endParaRPr sz="1200" dirty="0">
              <a:latin typeface="Montserrat" pitchFamily="2" charset="77"/>
              <a:cs typeface="Century Gothic"/>
            </a:endParaRPr>
          </a:p>
          <a:p>
            <a:pPr marL="12700"/>
            <a:r>
              <a:rPr sz="1200" dirty="0">
                <a:solidFill>
                  <a:srgbClr val="431F20"/>
                </a:solidFill>
                <a:latin typeface="Montserrat" pitchFamily="2" charset="77"/>
                <a:cs typeface="Century Gothic"/>
              </a:rPr>
              <a:t>One acre of land can feed X people.</a:t>
            </a:r>
            <a:endParaRPr sz="1200" dirty="0">
              <a:latin typeface="Montserrat" pitchFamily="2" charset="77"/>
              <a:cs typeface="Century Gothic"/>
            </a:endParaRPr>
          </a:p>
          <a:p>
            <a:pPr marL="12700"/>
            <a:r>
              <a:rPr sz="1200" dirty="0">
                <a:solidFill>
                  <a:srgbClr val="431F20"/>
                </a:solidFill>
                <a:latin typeface="Montserrat" pitchFamily="2" charset="77"/>
                <a:cs typeface="Century Gothic"/>
              </a:rPr>
              <a:t>That's X more than one acre could feed 10 years ago!</a:t>
            </a:r>
            <a:endParaRPr sz="1200" dirty="0">
              <a:latin typeface="Montserrat" pitchFamily="2" charset="77"/>
              <a:cs typeface="Century Gothic"/>
            </a:endParaRPr>
          </a:p>
        </p:txBody>
      </p:sp>
      <p:sp>
        <p:nvSpPr>
          <p:cNvPr id="7" name="object 7"/>
          <p:cNvSpPr txBox="1"/>
          <p:nvPr/>
        </p:nvSpPr>
        <p:spPr>
          <a:xfrm>
            <a:off x="426401" y="1402715"/>
            <a:ext cx="4491594" cy="941069"/>
          </a:xfrm>
          <a:prstGeom prst="rect">
            <a:avLst/>
          </a:prstGeom>
        </p:spPr>
        <p:txBody>
          <a:bodyPr vert="horz" wrap="square" lIns="0" tIns="12700" rIns="0" bIns="0" rtlCol="0">
            <a:spAutoFit/>
          </a:bodyPr>
          <a:lstStyle/>
          <a:p>
            <a:pPr marL="12700" marR="5080">
              <a:lnSpc>
                <a:spcPct val="100000"/>
              </a:lnSpc>
              <a:spcBef>
                <a:spcPts val="100"/>
              </a:spcBef>
            </a:pPr>
            <a:r>
              <a:rPr sz="1500" dirty="0">
                <a:solidFill>
                  <a:srgbClr val="431F20"/>
                </a:solidFill>
                <a:latin typeface="Montserrat" pitchFamily="2" charset="77"/>
                <a:cs typeface="Century Gothic"/>
              </a:rPr>
              <a:t>We’ll</a:t>
            </a:r>
            <a:r>
              <a:rPr sz="1500" spc="30" dirty="0">
                <a:solidFill>
                  <a:srgbClr val="431F20"/>
                </a:solidFill>
                <a:latin typeface="Montserrat" pitchFamily="2" charset="77"/>
                <a:cs typeface="Century Gothic"/>
              </a:rPr>
              <a:t> </a:t>
            </a:r>
            <a:r>
              <a:rPr sz="1500" dirty="0">
                <a:solidFill>
                  <a:srgbClr val="431F20"/>
                </a:solidFill>
                <a:latin typeface="Montserrat" pitchFamily="2" charset="77"/>
                <a:cs typeface="Century Gothic"/>
              </a:rPr>
              <a:t>include</a:t>
            </a:r>
            <a:r>
              <a:rPr sz="1500" spc="50" dirty="0">
                <a:solidFill>
                  <a:srgbClr val="431F20"/>
                </a:solidFill>
                <a:latin typeface="Montserrat" pitchFamily="2" charset="77"/>
                <a:cs typeface="Century Gothic"/>
              </a:rPr>
              <a:t> </a:t>
            </a:r>
            <a:r>
              <a:rPr sz="1500" spc="60" dirty="0">
                <a:solidFill>
                  <a:srgbClr val="431F20"/>
                </a:solidFill>
                <a:latin typeface="Montserrat" pitchFamily="2" charset="77"/>
                <a:cs typeface="Century Gothic"/>
              </a:rPr>
              <a:t>posts</a:t>
            </a:r>
            <a:r>
              <a:rPr sz="1500" spc="75" dirty="0">
                <a:solidFill>
                  <a:srgbClr val="431F20"/>
                </a:solidFill>
                <a:latin typeface="Montserrat" pitchFamily="2" charset="77"/>
                <a:cs typeface="Century Gothic"/>
              </a:rPr>
              <a:t> </a:t>
            </a:r>
            <a:r>
              <a:rPr sz="1500" dirty="0">
                <a:solidFill>
                  <a:srgbClr val="431F20"/>
                </a:solidFill>
                <a:latin typeface="Montserrat" pitchFamily="2" charset="77"/>
                <a:cs typeface="Century Gothic"/>
              </a:rPr>
              <a:t>about</a:t>
            </a:r>
            <a:r>
              <a:rPr sz="1500" spc="40" dirty="0">
                <a:solidFill>
                  <a:srgbClr val="431F20"/>
                </a:solidFill>
                <a:latin typeface="Montserrat" pitchFamily="2" charset="77"/>
                <a:cs typeface="Century Gothic"/>
              </a:rPr>
              <a:t> </a:t>
            </a:r>
            <a:r>
              <a:rPr sz="1500" dirty="0">
                <a:solidFill>
                  <a:srgbClr val="431F20"/>
                </a:solidFill>
                <a:latin typeface="Montserrat" pitchFamily="2" charset="77"/>
                <a:cs typeface="Century Gothic"/>
              </a:rPr>
              <a:t>relevant</a:t>
            </a:r>
            <a:r>
              <a:rPr sz="1500" spc="45" dirty="0">
                <a:solidFill>
                  <a:srgbClr val="431F20"/>
                </a:solidFill>
                <a:latin typeface="Montserrat" pitchFamily="2" charset="77"/>
                <a:cs typeface="Century Gothic"/>
              </a:rPr>
              <a:t> </a:t>
            </a:r>
            <a:r>
              <a:rPr sz="1500" spc="-10" dirty="0">
                <a:solidFill>
                  <a:srgbClr val="431F20"/>
                </a:solidFill>
                <a:latin typeface="Montserrat" pitchFamily="2" charset="77"/>
                <a:cs typeface="Century Gothic"/>
              </a:rPr>
              <a:t>topics </a:t>
            </a:r>
            <a:r>
              <a:rPr sz="1500" dirty="0">
                <a:solidFill>
                  <a:srgbClr val="431F20"/>
                </a:solidFill>
                <a:latin typeface="Montserrat" pitchFamily="2" charset="77"/>
                <a:cs typeface="Century Gothic"/>
              </a:rPr>
              <a:t>to</a:t>
            </a:r>
            <a:r>
              <a:rPr sz="1500" spc="-15" dirty="0">
                <a:solidFill>
                  <a:srgbClr val="431F20"/>
                </a:solidFill>
                <a:latin typeface="Montserrat" pitchFamily="2" charset="77"/>
                <a:cs typeface="Century Gothic"/>
              </a:rPr>
              <a:t> </a:t>
            </a:r>
            <a:r>
              <a:rPr sz="1500" spc="-30" dirty="0">
                <a:solidFill>
                  <a:srgbClr val="431F20"/>
                </a:solidFill>
                <a:latin typeface="Montserrat" pitchFamily="2" charset="77"/>
                <a:cs typeface="Century Gothic"/>
              </a:rPr>
              <a:t>Canadians.</a:t>
            </a:r>
            <a:r>
              <a:rPr sz="1500" spc="10" dirty="0">
                <a:solidFill>
                  <a:srgbClr val="431F20"/>
                </a:solidFill>
                <a:latin typeface="Montserrat" pitchFamily="2" charset="77"/>
                <a:cs typeface="Century Gothic"/>
              </a:rPr>
              <a:t> </a:t>
            </a:r>
            <a:r>
              <a:rPr sz="1500" spc="60" dirty="0">
                <a:solidFill>
                  <a:srgbClr val="431F20"/>
                </a:solidFill>
                <a:latin typeface="Montserrat" pitchFamily="2" charset="77"/>
                <a:cs typeface="Century Gothic"/>
              </a:rPr>
              <a:t>These</a:t>
            </a:r>
            <a:r>
              <a:rPr sz="1500" spc="-50" dirty="0">
                <a:solidFill>
                  <a:srgbClr val="431F20"/>
                </a:solidFill>
                <a:latin typeface="Montserrat" pitchFamily="2" charset="77"/>
                <a:cs typeface="Century Gothic"/>
              </a:rPr>
              <a:t> </a:t>
            </a:r>
            <a:r>
              <a:rPr sz="1500" dirty="0">
                <a:solidFill>
                  <a:srgbClr val="431F20"/>
                </a:solidFill>
                <a:latin typeface="Montserrat" pitchFamily="2" charset="77"/>
                <a:cs typeface="Century Gothic"/>
              </a:rPr>
              <a:t>could</a:t>
            </a:r>
            <a:r>
              <a:rPr sz="1500" spc="-15" dirty="0">
                <a:solidFill>
                  <a:srgbClr val="431F20"/>
                </a:solidFill>
                <a:latin typeface="Montserrat" pitchFamily="2" charset="77"/>
                <a:cs typeface="Century Gothic"/>
              </a:rPr>
              <a:t> </a:t>
            </a:r>
            <a:r>
              <a:rPr sz="1500" spc="-20" dirty="0">
                <a:solidFill>
                  <a:srgbClr val="431F20"/>
                </a:solidFill>
                <a:latin typeface="Montserrat" pitchFamily="2" charset="77"/>
                <a:cs typeface="Century Gothic"/>
              </a:rPr>
              <a:t>come</a:t>
            </a:r>
            <a:r>
              <a:rPr sz="1500" spc="-50" dirty="0">
                <a:solidFill>
                  <a:srgbClr val="431F20"/>
                </a:solidFill>
                <a:latin typeface="Montserrat" pitchFamily="2" charset="77"/>
                <a:cs typeface="Century Gothic"/>
              </a:rPr>
              <a:t> </a:t>
            </a:r>
            <a:r>
              <a:rPr sz="1500" dirty="0">
                <a:solidFill>
                  <a:srgbClr val="431F20"/>
                </a:solidFill>
                <a:latin typeface="Montserrat" pitchFamily="2" charset="77"/>
                <a:cs typeface="Century Gothic"/>
              </a:rPr>
              <a:t>to</a:t>
            </a:r>
            <a:r>
              <a:rPr sz="1500" spc="-15" dirty="0">
                <a:solidFill>
                  <a:srgbClr val="431F20"/>
                </a:solidFill>
                <a:latin typeface="Montserrat" pitchFamily="2" charset="77"/>
                <a:cs typeface="Century Gothic"/>
              </a:rPr>
              <a:t> </a:t>
            </a:r>
            <a:r>
              <a:rPr sz="1500" spc="-20" dirty="0">
                <a:solidFill>
                  <a:srgbClr val="431F20"/>
                </a:solidFill>
                <a:latin typeface="Montserrat" pitchFamily="2" charset="77"/>
                <a:cs typeface="Century Gothic"/>
              </a:rPr>
              <a:t>life </a:t>
            </a:r>
            <a:r>
              <a:rPr sz="1500" spc="85" dirty="0">
                <a:solidFill>
                  <a:srgbClr val="431F20"/>
                </a:solidFill>
                <a:latin typeface="Montserrat" pitchFamily="2" charset="77"/>
                <a:cs typeface="Century Gothic"/>
              </a:rPr>
              <a:t>with</a:t>
            </a:r>
            <a:r>
              <a:rPr sz="1500" spc="100" dirty="0">
                <a:solidFill>
                  <a:srgbClr val="431F20"/>
                </a:solidFill>
                <a:latin typeface="Montserrat" pitchFamily="2" charset="77"/>
                <a:cs typeface="Century Gothic"/>
              </a:rPr>
              <a:t> </a:t>
            </a:r>
            <a:r>
              <a:rPr sz="1500" dirty="0">
                <a:solidFill>
                  <a:srgbClr val="431F20"/>
                </a:solidFill>
                <a:latin typeface="Montserrat" pitchFamily="2" charset="77"/>
                <a:cs typeface="Century Gothic"/>
              </a:rPr>
              <a:t>graphics,</a:t>
            </a:r>
            <a:r>
              <a:rPr sz="1500" spc="40" dirty="0">
                <a:solidFill>
                  <a:srgbClr val="431F20"/>
                </a:solidFill>
                <a:latin typeface="Montserrat" pitchFamily="2" charset="77"/>
                <a:cs typeface="Century Gothic"/>
              </a:rPr>
              <a:t> </a:t>
            </a:r>
            <a:r>
              <a:rPr sz="1500" dirty="0">
                <a:solidFill>
                  <a:srgbClr val="431F20"/>
                </a:solidFill>
                <a:latin typeface="Montserrat" pitchFamily="2" charset="77"/>
                <a:cs typeface="Century Gothic"/>
              </a:rPr>
              <a:t>real</a:t>
            </a:r>
            <a:r>
              <a:rPr sz="1500" spc="30" dirty="0">
                <a:solidFill>
                  <a:srgbClr val="431F20"/>
                </a:solidFill>
                <a:latin typeface="Montserrat" pitchFamily="2" charset="77"/>
                <a:cs typeface="Century Gothic"/>
              </a:rPr>
              <a:t> </a:t>
            </a:r>
            <a:r>
              <a:rPr sz="1500" dirty="0">
                <a:solidFill>
                  <a:srgbClr val="431F20"/>
                </a:solidFill>
                <a:latin typeface="Montserrat" pitchFamily="2" charset="77"/>
                <a:cs typeface="Century Gothic"/>
              </a:rPr>
              <a:t>explanations</a:t>
            </a:r>
            <a:r>
              <a:rPr sz="1500" spc="75" dirty="0">
                <a:solidFill>
                  <a:srgbClr val="431F20"/>
                </a:solidFill>
                <a:latin typeface="Montserrat" pitchFamily="2" charset="77"/>
                <a:cs typeface="Century Gothic"/>
              </a:rPr>
              <a:t> </a:t>
            </a:r>
            <a:r>
              <a:rPr sz="1500" spc="45" dirty="0">
                <a:solidFill>
                  <a:srgbClr val="431F20"/>
                </a:solidFill>
                <a:latin typeface="Montserrat" pitchFamily="2" charset="77"/>
                <a:cs typeface="Century Gothic"/>
              </a:rPr>
              <a:t>from </a:t>
            </a:r>
            <a:r>
              <a:rPr sz="1500" dirty="0">
                <a:solidFill>
                  <a:srgbClr val="431F20"/>
                </a:solidFill>
                <a:latin typeface="Montserrat" pitchFamily="2" charset="77"/>
                <a:cs typeface="Century Gothic"/>
              </a:rPr>
              <a:t>experts,</a:t>
            </a:r>
            <a:r>
              <a:rPr sz="1500" spc="65" dirty="0">
                <a:solidFill>
                  <a:srgbClr val="431F20"/>
                </a:solidFill>
                <a:latin typeface="Montserrat" pitchFamily="2" charset="77"/>
                <a:cs typeface="Century Gothic"/>
              </a:rPr>
              <a:t> </a:t>
            </a:r>
            <a:r>
              <a:rPr sz="1500" dirty="0">
                <a:solidFill>
                  <a:srgbClr val="431F20"/>
                </a:solidFill>
                <a:latin typeface="Montserrat" pitchFamily="2" charset="77"/>
                <a:cs typeface="Century Gothic"/>
              </a:rPr>
              <a:t>or</a:t>
            </a:r>
            <a:r>
              <a:rPr sz="1500" spc="-5" dirty="0">
                <a:solidFill>
                  <a:srgbClr val="431F20"/>
                </a:solidFill>
                <a:latin typeface="Montserrat" pitchFamily="2" charset="77"/>
                <a:cs typeface="Century Gothic"/>
              </a:rPr>
              <a:t> </a:t>
            </a:r>
            <a:r>
              <a:rPr sz="1500" dirty="0">
                <a:solidFill>
                  <a:srgbClr val="431F20"/>
                </a:solidFill>
                <a:latin typeface="Montserrat" pitchFamily="2" charset="77"/>
                <a:cs typeface="Century Gothic"/>
              </a:rPr>
              <a:t>video</a:t>
            </a:r>
            <a:r>
              <a:rPr sz="1500" spc="40" dirty="0">
                <a:solidFill>
                  <a:srgbClr val="431F20"/>
                </a:solidFill>
                <a:latin typeface="Montserrat" pitchFamily="2" charset="77"/>
                <a:cs typeface="Century Gothic"/>
              </a:rPr>
              <a:t> </a:t>
            </a:r>
            <a:r>
              <a:rPr sz="1500" spc="-10" dirty="0">
                <a:solidFill>
                  <a:srgbClr val="431F20"/>
                </a:solidFill>
                <a:latin typeface="Montserrat" pitchFamily="2" charset="77"/>
                <a:cs typeface="Century Gothic"/>
              </a:rPr>
              <a:t>segments.</a:t>
            </a:r>
            <a:endParaRPr sz="1500" dirty="0">
              <a:latin typeface="Montserrat" pitchFamily="2" charset="77"/>
              <a:cs typeface="Century Gothic"/>
            </a:endParaRPr>
          </a:p>
        </p:txBody>
      </p:sp>
      <p:grpSp>
        <p:nvGrpSpPr>
          <p:cNvPr id="23" name="Group 22">
            <a:extLst>
              <a:ext uri="{FF2B5EF4-FFF2-40B4-BE49-F238E27FC236}">
                <a16:creationId xmlns:a16="http://schemas.microsoft.com/office/drawing/2014/main" id="{3A9EA23F-1957-9517-7D77-A88AB96301A1}"/>
              </a:ext>
            </a:extLst>
          </p:cNvPr>
          <p:cNvGrpSpPr/>
          <p:nvPr/>
        </p:nvGrpSpPr>
        <p:grpSpPr>
          <a:xfrm>
            <a:off x="317944" y="2649539"/>
            <a:ext cx="10921556" cy="4225923"/>
            <a:chOff x="317944" y="2649539"/>
            <a:chExt cx="10921556" cy="4225923"/>
          </a:xfrm>
        </p:grpSpPr>
        <p:pic>
          <p:nvPicPr>
            <p:cNvPr id="24" name="Picture 23">
              <a:extLst>
                <a:ext uri="{FF2B5EF4-FFF2-40B4-BE49-F238E27FC236}">
                  <a16:creationId xmlns:a16="http://schemas.microsoft.com/office/drawing/2014/main" id="{512F89F6-93D5-5391-FB19-46CAC2E8E216}"/>
                </a:ext>
              </a:extLst>
            </p:cNvPr>
            <p:cNvPicPr/>
            <p:nvPr/>
          </p:nvPicPr>
          <p:blipFill>
            <a:blip r:embed="rId3"/>
            <a:srcRect t="1" b="1364"/>
            <a:stretch/>
          </p:blipFill>
          <p:spPr>
            <a:xfrm>
              <a:off x="317944" y="2649539"/>
              <a:ext cx="3006281" cy="4208461"/>
            </a:xfrm>
            <a:prstGeom prst="rect">
              <a:avLst/>
            </a:prstGeom>
          </p:spPr>
        </p:pic>
        <p:sp>
          <p:nvSpPr>
            <p:cNvPr id="25" name="object 14">
              <a:extLst>
                <a:ext uri="{FF2B5EF4-FFF2-40B4-BE49-F238E27FC236}">
                  <a16:creationId xmlns:a16="http://schemas.microsoft.com/office/drawing/2014/main" id="{3C1FDD8C-71B1-E246-F8E3-33FA1D2CAB90}"/>
                </a:ext>
              </a:extLst>
            </p:cNvPr>
            <p:cNvSpPr txBox="1"/>
            <p:nvPr/>
          </p:nvSpPr>
          <p:spPr>
            <a:xfrm>
              <a:off x="650049" y="6399847"/>
              <a:ext cx="2348865" cy="475615"/>
            </a:xfrm>
            <a:prstGeom prst="rect">
              <a:avLst/>
            </a:prstGeom>
          </p:spPr>
          <p:txBody>
            <a:bodyPr vert="horz" wrap="square" lIns="0" tIns="15875" rIns="0" bIns="0" rtlCol="0">
              <a:spAutoFit/>
            </a:bodyPr>
            <a:lstStyle/>
            <a:p>
              <a:pPr marL="12700">
                <a:lnSpc>
                  <a:spcPts val="894"/>
                </a:lnSpc>
                <a:spcBef>
                  <a:spcPts val="125"/>
                </a:spcBef>
              </a:pPr>
              <a:r>
                <a:rPr sz="800" dirty="0">
                  <a:solidFill>
                    <a:srgbClr val="431F20"/>
                  </a:solidFill>
                  <a:latin typeface="Calibri" panose="020F0502020204030204" pitchFamily="34" charset="0"/>
                  <a:cs typeface="Calibri" panose="020F0502020204030204" pitchFamily="34" charset="0"/>
                </a:rPr>
                <a:t>Did You Know?</a:t>
              </a:r>
              <a:endParaRPr sz="800" dirty="0">
                <a:latin typeface="Calibri" panose="020F0502020204030204" pitchFamily="34" charset="0"/>
                <a:cs typeface="Calibri" panose="020F0502020204030204" pitchFamily="34" charset="0"/>
              </a:endParaRPr>
            </a:p>
            <a:p>
              <a:pPr marL="12700" marR="5080">
                <a:lnSpc>
                  <a:spcPct val="90000"/>
                </a:lnSpc>
                <a:spcBef>
                  <a:spcPts val="25"/>
                </a:spcBef>
              </a:pPr>
              <a:r>
                <a:rPr sz="800" dirty="0">
                  <a:solidFill>
                    <a:srgbClr val="431F20"/>
                  </a:solidFill>
                  <a:latin typeface="Calibri" panose="020F0502020204030204" pitchFamily="34" charset="0"/>
                  <a:cs typeface="Calibri" panose="020F0502020204030204" pitchFamily="34" charset="0"/>
                </a:rPr>
                <a:t>Canada's Food System feeds 400 million people a year! With more mouths to feed, our food system has to grow and evolve in new</a:t>
              </a:r>
              <a:endParaRPr sz="800" dirty="0">
                <a:latin typeface="Calibri" panose="020F0502020204030204" pitchFamily="34" charset="0"/>
                <a:cs typeface="Calibri" panose="020F0502020204030204" pitchFamily="34" charset="0"/>
              </a:endParaRPr>
            </a:p>
          </p:txBody>
        </p:sp>
        <p:sp>
          <p:nvSpPr>
            <p:cNvPr id="26" name="object 15">
              <a:extLst>
                <a:ext uri="{FF2B5EF4-FFF2-40B4-BE49-F238E27FC236}">
                  <a16:creationId xmlns:a16="http://schemas.microsoft.com/office/drawing/2014/main" id="{1A9D249E-5AB8-CCCC-176F-C1C1DC11F15D}"/>
                </a:ext>
              </a:extLst>
            </p:cNvPr>
            <p:cNvSpPr txBox="1"/>
            <p:nvPr/>
          </p:nvSpPr>
          <p:spPr>
            <a:xfrm>
              <a:off x="3477640" y="6172834"/>
              <a:ext cx="585470" cy="185307"/>
            </a:xfrm>
            <a:prstGeom prst="rect">
              <a:avLst/>
            </a:prstGeom>
          </p:spPr>
          <p:txBody>
            <a:bodyPr vert="horz" wrap="square" lIns="0" tIns="15875" rIns="0" bIns="0" rtlCol="0">
              <a:spAutoFit/>
            </a:bodyPr>
            <a:lstStyle/>
            <a:p>
              <a:pPr marL="12700">
                <a:lnSpc>
                  <a:spcPct val="100000"/>
                </a:lnSpc>
                <a:spcBef>
                  <a:spcPts val="125"/>
                </a:spcBef>
              </a:pPr>
              <a:r>
                <a:rPr sz="1100" i="1" dirty="0">
                  <a:solidFill>
                    <a:srgbClr val="431F20"/>
                  </a:solidFill>
                  <a:latin typeface="Montserrat" pitchFamily="2" charset="77"/>
                  <a:cs typeface="Century Gothic"/>
                </a:rPr>
                <a:t>frame 2</a:t>
              </a:r>
              <a:endParaRPr sz="1100" dirty="0">
                <a:latin typeface="Montserrat" pitchFamily="2" charset="77"/>
                <a:cs typeface="Century Gothic"/>
              </a:endParaRPr>
            </a:p>
          </p:txBody>
        </p:sp>
        <p:sp>
          <p:nvSpPr>
            <p:cNvPr id="27" name="object 16">
              <a:extLst>
                <a:ext uri="{FF2B5EF4-FFF2-40B4-BE49-F238E27FC236}">
                  <a16:creationId xmlns:a16="http://schemas.microsoft.com/office/drawing/2014/main" id="{EA6874E9-D046-A734-1FBD-4B3C0CD26702}"/>
                </a:ext>
              </a:extLst>
            </p:cNvPr>
            <p:cNvSpPr txBox="1"/>
            <p:nvPr/>
          </p:nvSpPr>
          <p:spPr>
            <a:xfrm>
              <a:off x="6105271" y="6162675"/>
              <a:ext cx="584835" cy="185307"/>
            </a:xfrm>
            <a:prstGeom prst="rect">
              <a:avLst/>
            </a:prstGeom>
          </p:spPr>
          <p:txBody>
            <a:bodyPr vert="horz" wrap="square" lIns="0" tIns="15875" rIns="0" bIns="0" rtlCol="0">
              <a:spAutoFit/>
            </a:bodyPr>
            <a:lstStyle/>
            <a:p>
              <a:pPr marL="12700">
                <a:lnSpc>
                  <a:spcPct val="100000"/>
                </a:lnSpc>
                <a:spcBef>
                  <a:spcPts val="125"/>
                </a:spcBef>
              </a:pPr>
              <a:r>
                <a:rPr sz="1100" i="1" dirty="0">
                  <a:solidFill>
                    <a:srgbClr val="431F20"/>
                  </a:solidFill>
                  <a:latin typeface="Montserrat" pitchFamily="2" charset="77"/>
                  <a:cs typeface="Century Gothic"/>
                </a:rPr>
                <a:t>frame 3</a:t>
              </a:r>
              <a:endParaRPr sz="1100">
                <a:latin typeface="Montserrat" pitchFamily="2" charset="77"/>
                <a:cs typeface="Century Gothic"/>
              </a:endParaRPr>
            </a:p>
          </p:txBody>
        </p:sp>
        <p:pic>
          <p:nvPicPr>
            <p:cNvPr id="28" name="object 17">
              <a:extLst>
                <a:ext uri="{FF2B5EF4-FFF2-40B4-BE49-F238E27FC236}">
                  <a16:creationId xmlns:a16="http://schemas.microsoft.com/office/drawing/2014/main" id="{FFED499C-1310-E42C-2E3C-07A865C1F9A4}"/>
                </a:ext>
              </a:extLst>
            </p:cNvPr>
            <p:cNvPicPr/>
            <p:nvPr/>
          </p:nvPicPr>
          <p:blipFill>
            <a:blip r:embed="rId4" cstate="print"/>
            <a:stretch>
              <a:fillRect/>
            </a:stretch>
          </p:blipFill>
          <p:spPr>
            <a:xfrm>
              <a:off x="8677275" y="3562350"/>
              <a:ext cx="2562225" cy="2571750"/>
            </a:xfrm>
            <a:prstGeom prst="rect">
              <a:avLst/>
            </a:prstGeom>
          </p:spPr>
        </p:pic>
        <p:pic>
          <p:nvPicPr>
            <p:cNvPr id="29" name="object 19">
              <a:extLst>
                <a:ext uri="{FF2B5EF4-FFF2-40B4-BE49-F238E27FC236}">
                  <a16:creationId xmlns:a16="http://schemas.microsoft.com/office/drawing/2014/main" id="{9E1BA877-558E-B65B-6C92-5ABA58402B7B}"/>
                </a:ext>
              </a:extLst>
            </p:cNvPr>
            <p:cNvPicPr/>
            <p:nvPr/>
          </p:nvPicPr>
          <p:blipFill>
            <a:blip r:embed="rId5" cstate="print"/>
            <a:stretch>
              <a:fillRect/>
            </a:stretch>
          </p:blipFill>
          <p:spPr>
            <a:xfrm>
              <a:off x="3381375" y="3562350"/>
              <a:ext cx="2581275" cy="2562225"/>
            </a:xfrm>
            <a:prstGeom prst="rect">
              <a:avLst/>
            </a:prstGeom>
          </p:spPr>
        </p:pic>
        <p:sp>
          <p:nvSpPr>
            <p:cNvPr id="30" name="object 21">
              <a:extLst>
                <a:ext uri="{FF2B5EF4-FFF2-40B4-BE49-F238E27FC236}">
                  <a16:creationId xmlns:a16="http://schemas.microsoft.com/office/drawing/2014/main" id="{1498395E-F915-ED27-1679-39CE503A8716}"/>
                </a:ext>
              </a:extLst>
            </p:cNvPr>
            <p:cNvSpPr txBox="1"/>
            <p:nvPr/>
          </p:nvSpPr>
          <p:spPr>
            <a:xfrm>
              <a:off x="8751316" y="6165215"/>
              <a:ext cx="587375" cy="185307"/>
            </a:xfrm>
            <a:prstGeom prst="rect">
              <a:avLst/>
            </a:prstGeom>
          </p:spPr>
          <p:txBody>
            <a:bodyPr vert="horz" wrap="square" lIns="0" tIns="15875" rIns="0" bIns="0" rtlCol="0">
              <a:spAutoFit/>
            </a:bodyPr>
            <a:lstStyle/>
            <a:p>
              <a:pPr marL="12700">
                <a:lnSpc>
                  <a:spcPct val="100000"/>
                </a:lnSpc>
                <a:spcBef>
                  <a:spcPts val="125"/>
                </a:spcBef>
              </a:pPr>
              <a:r>
                <a:rPr sz="1100" i="1" dirty="0">
                  <a:solidFill>
                    <a:srgbClr val="431F20"/>
                  </a:solidFill>
                  <a:latin typeface="Montserrat" pitchFamily="2" charset="77"/>
                  <a:cs typeface="Century Gothic"/>
                </a:rPr>
                <a:t>frame 4</a:t>
              </a:r>
              <a:endParaRPr sz="1100">
                <a:latin typeface="Montserrat" pitchFamily="2" charset="77"/>
                <a:cs typeface="Century Gothic"/>
              </a:endParaRPr>
            </a:p>
          </p:txBody>
        </p:sp>
        <p:pic>
          <p:nvPicPr>
            <p:cNvPr id="31" name="object 22">
              <a:extLst>
                <a:ext uri="{FF2B5EF4-FFF2-40B4-BE49-F238E27FC236}">
                  <a16:creationId xmlns:a16="http://schemas.microsoft.com/office/drawing/2014/main" id="{8B72801F-F43C-69C0-E8A3-32F5000B853B}"/>
                </a:ext>
              </a:extLst>
            </p:cNvPr>
            <p:cNvPicPr/>
            <p:nvPr/>
          </p:nvPicPr>
          <p:blipFill>
            <a:blip r:embed="rId6" cstate="print"/>
            <a:stretch>
              <a:fillRect/>
            </a:stretch>
          </p:blipFill>
          <p:spPr>
            <a:xfrm>
              <a:off x="6019800" y="3552825"/>
              <a:ext cx="2590800" cy="2581275"/>
            </a:xfrm>
            <a:prstGeom prst="rect">
              <a:avLst/>
            </a:prstGeom>
          </p:spPr>
        </p:pic>
        <p:pic>
          <p:nvPicPr>
            <p:cNvPr id="32" name="object 4">
              <a:extLst>
                <a:ext uri="{FF2B5EF4-FFF2-40B4-BE49-F238E27FC236}">
                  <a16:creationId xmlns:a16="http://schemas.microsoft.com/office/drawing/2014/main" id="{B486EC58-8C01-A870-6F44-1CE46B037F71}"/>
                </a:ext>
              </a:extLst>
            </p:cNvPr>
            <p:cNvPicPr/>
            <p:nvPr/>
          </p:nvPicPr>
          <p:blipFill>
            <a:blip r:embed="rId7" cstate="print"/>
            <a:stretch>
              <a:fillRect/>
            </a:stretch>
          </p:blipFill>
          <p:spPr>
            <a:xfrm>
              <a:off x="1249742" y="6344807"/>
              <a:ext cx="250825" cy="258095"/>
            </a:xfrm>
            <a:prstGeom prst="rect">
              <a:avLst/>
            </a:prstGeom>
          </p:spPr>
        </p:pic>
      </p:grpSp>
      <p:sp>
        <p:nvSpPr>
          <p:cNvPr id="33" name="TextBox 32">
            <a:extLst>
              <a:ext uri="{FF2B5EF4-FFF2-40B4-BE49-F238E27FC236}">
                <a16:creationId xmlns:a16="http://schemas.microsoft.com/office/drawing/2014/main" id="{B91FCAE0-90DA-CA9A-0ED9-B5786B73B51B}"/>
              </a:ext>
            </a:extLst>
          </p:cNvPr>
          <p:cNvSpPr txBox="1"/>
          <p:nvPr/>
        </p:nvSpPr>
        <p:spPr>
          <a:xfrm>
            <a:off x="396092" y="703275"/>
            <a:ext cx="4491594" cy="646331"/>
          </a:xfrm>
          <a:prstGeom prst="rect">
            <a:avLst/>
          </a:prstGeom>
          <a:noFill/>
        </p:spPr>
        <p:txBody>
          <a:bodyPr wrap="square">
            <a:spAutoFit/>
          </a:bodyPr>
          <a:lstStyle/>
          <a:p>
            <a:pPr marL="12700">
              <a:lnSpc>
                <a:spcPct val="100000"/>
              </a:lnSpc>
              <a:spcBef>
                <a:spcPts val="100"/>
              </a:spcBef>
            </a:pPr>
            <a:r>
              <a:rPr lang="en-CA" sz="1800" b="1" dirty="0">
                <a:solidFill>
                  <a:srgbClr val="431F20"/>
                </a:solidFill>
                <a:latin typeface="Montserrat" panose="00000500000000000000" pitchFamily="2" charset="0"/>
                <a:cs typeface="Century Gothic"/>
              </a:rPr>
              <a:t>Sample Post – </a:t>
            </a:r>
            <a:br>
              <a:rPr lang="en-CA" sz="1800" b="1" dirty="0">
                <a:solidFill>
                  <a:srgbClr val="431F20"/>
                </a:solidFill>
                <a:latin typeface="Montserrat" panose="00000500000000000000" pitchFamily="2" charset="0"/>
                <a:cs typeface="Century Gothic"/>
              </a:rPr>
            </a:br>
            <a:r>
              <a:rPr lang="en-CA" sz="1800" b="1" dirty="0">
                <a:solidFill>
                  <a:srgbClr val="431F20"/>
                </a:solidFill>
                <a:latin typeface="Montserrat" panose="00000500000000000000" pitchFamily="2" charset="0"/>
                <a:cs typeface="Century Gothic"/>
              </a:rPr>
              <a:t>Joining the Conversation</a:t>
            </a:r>
            <a:endParaRPr lang="en-CA" sz="1800" dirty="0">
              <a:latin typeface="Montserrat" panose="00000500000000000000" pitchFamily="2" charset="0"/>
              <a:cs typeface="Century Gothic"/>
            </a:endParaRPr>
          </a:p>
        </p:txBody>
      </p:sp>
      <p:sp>
        <p:nvSpPr>
          <p:cNvPr id="36" name="object 5">
            <a:extLst>
              <a:ext uri="{FF2B5EF4-FFF2-40B4-BE49-F238E27FC236}">
                <a16:creationId xmlns:a16="http://schemas.microsoft.com/office/drawing/2014/main" id="{6E7C1CD6-5604-E2F6-9F81-50FA3DF51582}"/>
              </a:ext>
            </a:extLst>
          </p:cNvPr>
          <p:cNvSpPr txBox="1"/>
          <p:nvPr/>
        </p:nvSpPr>
        <p:spPr>
          <a:xfrm>
            <a:off x="5391785" y="869265"/>
            <a:ext cx="5053890" cy="1446550"/>
          </a:xfrm>
          <a:prstGeom prst="rect">
            <a:avLst/>
          </a:prstGeom>
        </p:spPr>
        <p:txBody>
          <a:bodyPr vert="horz" wrap="square" lIns="0" tIns="12700" rIns="0" bIns="0" rtlCol="0">
            <a:spAutoFit/>
          </a:bodyPr>
          <a:lstStyle/>
          <a:p>
            <a:pPr marL="12700">
              <a:spcBef>
                <a:spcPts val="100"/>
              </a:spcBef>
            </a:pPr>
            <a:r>
              <a:rPr sz="1200" dirty="0">
                <a:solidFill>
                  <a:srgbClr val="431F20"/>
                </a:solidFill>
                <a:latin typeface="Montserrat" pitchFamily="2" charset="77"/>
                <a:cs typeface="Century Gothic"/>
              </a:rPr>
              <a:t>Did You Know?</a:t>
            </a:r>
            <a:endParaRPr sz="1200" dirty="0">
              <a:latin typeface="Montserrat" pitchFamily="2" charset="77"/>
              <a:cs typeface="Century Gothic"/>
            </a:endParaRPr>
          </a:p>
          <a:p>
            <a:pPr marL="12700" marR="92075">
              <a:spcBef>
                <a:spcPts val="45"/>
              </a:spcBef>
            </a:pPr>
            <a:r>
              <a:rPr sz="1200" dirty="0">
                <a:solidFill>
                  <a:srgbClr val="431F20"/>
                </a:solidFill>
                <a:latin typeface="Montserrat" pitchFamily="2" charset="77"/>
                <a:cs typeface="Century Gothic"/>
              </a:rPr>
              <a:t>Canada's Food System feeds 400 million people a year! With more mouths to feed, our food system has to grow and evolve in new ways, like figuring out how to make the most of our land.</a:t>
            </a:r>
            <a:endParaRPr sz="1200" dirty="0">
              <a:latin typeface="Montserrat" pitchFamily="2" charset="77"/>
              <a:cs typeface="Century Gothic"/>
            </a:endParaRPr>
          </a:p>
          <a:p>
            <a:pPr marL="12700">
              <a:spcBef>
                <a:spcPts val="1115"/>
              </a:spcBef>
            </a:pPr>
            <a:r>
              <a:rPr sz="1200" dirty="0">
                <a:solidFill>
                  <a:srgbClr val="431F20"/>
                </a:solidFill>
                <a:latin typeface="Montserrat" pitchFamily="2" charset="77"/>
                <a:cs typeface="Century Gothic"/>
              </a:rPr>
              <a:t>What are some things you'd like to see us unpack within Canada's Food System?</a:t>
            </a:r>
            <a:endParaRPr sz="1200" dirty="0">
              <a:latin typeface="Montserrat" pitchFamily="2" charset="77"/>
              <a:cs typeface="Century Gothic"/>
            </a:endParaRPr>
          </a:p>
          <a:p>
            <a:pPr marL="12700"/>
            <a:r>
              <a:rPr sz="1200" dirty="0">
                <a:solidFill>
                  <a:srgbClr val="431F20"/>
                </a:solidFill>
                <a:latin typeface="Montserrat" pitchFamily="2" charset="77"/>
                <a:cs typeface="Century Gothic"/>
              </a:rPr>
              <a:t>#</a:t>
            </a:r>
            <a:r>
              <a:rPr sz="1200" dirty="0" err="1">
                <a:solidFill>
                  <a:srgbClr val="431F20"/>
                </a:solidFill>
                <a:latin typeface="Montserrat" pitchFamily="2" charset="77"/>
                <a:cs typeface="Century Gothic"/>
              </a:rPr>
              <a:t>OurFoodOurFuture</a:t>
            </a:r>
            <a:endParaRPr sz="1200" dirty="0">
              <a:latin typeface="Montserrat" pitchFamily="2" charset="77"/>
              <a:cs typeface="Century Gothic"/>
            </a:endParaRPr>
          </a:p>
        </p:txBody>
      </p:sp>
    </p:spTree>
    <p:extLst>
      <p:ext uri="{BB962C8B-B14F-4D97-AF65-F5344CB8AC3E}">
        <p14:creationId xmlns:p14="http://schemas.microsoft.com/office/powerpoint/2010/main" val="2521007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094CF-B792-9633-B192-20989E623963}"/>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8225B6B9-0ACD-C8C3-DC84-300745901716}"/>
              </a:ext>
            </a:extLst>
          </p:cNvPr>
          <p:cNvSpPr txBox="1">
            <a:spLocks/>
          </p:cNvSpPr>
          <p:nvPr/>
        </p:nvSpPr>
        <p:spPr>
          <a:xfrm>
            <a:off x="644283" y="2228024"/>
            <a:ext cx="6790660" cy="2783454"/>
          </a:xfrm>
          <a:prstGeom prst="rect">
            <a:avLst/>
          </a:prstGeom>
        </p:spPr>
        <p:txBody>
          <a:bodyPr vert="horz" wrap="square" lIns="0" tIns="13335" rIns="0" bIns="0" rtlCol="0">
            <a:spAutoFit/>
          </a:bodyPr>
          <a:lstStyle>
            <a:lvl1pPr>
              <a:defRPr sz="1850" b="1" i="0">
                <a:solidFill>
                  <a:srgbClr val="431F20"/>
                </a:solidFill>
                <a:latin typeface="Century Gothic"/>
                <a:ea typeface="+mj-ea"/>
                <a:cs typeface="Century Gothic"/>
              </a:defRPr>
            </a:lvl1pPr>
          </a:lstStyle>
          <a:p>
            <a:pPr marL="23495">
              <a:spcBef>
                <a:spcPts val="105"/>
              </a:spcBef>
            </a:pPr>
            <a:r>
              <a:rPr lang="en-US" sz="6000" kern="0" dirty="0">
                <a:solidFill>
                  <a:srgbClr val="F5F0F0"/>
                </a:solidFill>
                <a:latin typeface="Montserrat" panose="00000500000000000000" pitchFamily="2" charset="0"/>
              </a:rPr>
              <a:t>Policy Influence and Media Strategies</a:t>
            </a:r>
            <a:endParaRPr lang="en-US" sz="6000" kern="0" dirty="0">
              <a:latin typeface="Montserrat" panose="00000500000000000000" pitchFamily="2" charset="0"/>
            </a:endParaRPr>
          </a:p>
        </p:txBody>
      </p:sp>
    </p:spTree>
    <p:extLst>
      <p:ext uri="{BB962C8B-B14F-4D97-AF65-F5344CB8AC3E}">
        <p14:creationId xmlns:p14="http://schemas.microsoft.com/office/powerpoint/2010/main" val="695652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399658-35D4-50B9-D674-69C41C878F21}"/>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9F8CCF0-62D5-24FC-340E-17DCEE417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hidden="1">
            <a:extLst>
              <a:ext uri="{FF2B5EF4-FFF2-40B4-BE49-F238E27FC236}">
                <a16:creationId xmlns:a16="http://schemas.microsoft.com/office/drawing/2014/main" id="{8D52EC89-8AC5-E0D7-C3B6-3A890EFD27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30" name="Rectangle 29">
              <a:extLst>
                <a:ext uri="{FF2B5EF4-FFF2-40B4-BE49-F238E27FC236}">
                  <a16:creationId xmlns:a16="http://schemas.microsoft.com/office/drawing/2014/main" id="{8596DA0C-2EB0-E26D-4B2E-8C9279EA1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2" charset="0"/>
              </a:endParaRPr>
            </a:p>
          </p:txBody>
        </p:sp>
        <p:sp>
          <p:nvSpPr>
            <p:cNvPr id="31" name="Rectangle 30">
              <a:extLst>
                <a:ext uri="{FF2B5EF4-FFF2-40B4-BE49-F238E27FC236}">
                  <a16:creationId xmlns:a16="http://schemas.microsoft.com/office/drawing/2014/main" id="{AE865F2E-DAE9-1416-4A5C-9FDC15BC7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2" charset="0"/>
              </a:endParaRPr>
            </a:p>
          </p:txBody>
        </p:sp>
        <p:sp>
          <p:nvSpPr>
            <p:cNvPr id="32" name="Rectangle 31">
              <a:extLst>
                <a:ext uri="{FF2B5EF4-FFF2-40B4-BE49-F238E27FC236}">
                  <a16:creationId xmlns:a16="http://schemas.microsoft.com/office/drawing/2014/main" id="{8CBF7927-DF17-BA6D-E9A8-6D5BA669E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2" charset="0"/>
              </a:endParaRPr>
            </a:p>
          </p:txBody>
        </p:sp>
      </p:grpSp>
      <p:pic>
        <p:nvPicPr>
          <p:cNvPr id="5" name="Picture 4">
            <a:extLst>
              <a:ext uri="{FF2B5EF4-FFF2-40B4-BE49-F238E27FC236}">
                <a16:creationId xmlns:a16="http://schemas.microsoft.com/office/drawing/2014/main" id="{0E7E66BD-1AD4-68C8-E47C-33B422CA6784}"/>
              </a:ext>
            </a:extLst>
          </p:cNvPr>
          <p:cNvPicPr>
            <a:picLocks noChangeAspect="1"/>
          </p:cNvPicPr>
          <p:nvPr/>
        </p:nvPicPr>
        <p:blipFill>
          <a:blip r:embed="rId3"/>
          <a:stretch>
            <a:fillRect/>
          </a:stretch>
        </p:blipFill>
        <p:spPr>
          <a:xfrm>
            <a:off x="985837" y="2209432"/>
            <a:ext cx="10220325" cy="4095750"/>
          </a:xfrm>
          <a:prstGeom prst="rect">
            <a:avLst/>
          </a:prstGeom>
        </p:spPr>
      </p:pic>
      <p:grpSp>
        <p:nvGrpSpPr>
          <p:cNvPr id="2" name="Group 1">
            <a:extLst>
              <a:ext uri="{FF2B5EF4-FFF2-40B4-BE49-F238E27FC236}">
                <a16:creationId xmlns:a16="http://schemas.microsoft.com/office/drawing/2014/main" id="{73E91485-045E-AEC3-877C-23E59DF76609}"/>
              </a:ext>
            </a:extLst>
          </p:cNvPr>
          <p:cNvGrpSpPr/>
          <p:nvPr/>
        </p:nvGrpSpPr>
        <p:grpSpPr>
          <a:xfrm>
            <a:off x="3652" y="-1"/>
            <a:ext cx="12184743" cy="1575461"/>
            <a:chOff x="14285" y="-1"/>
            <a:chExt cx="12184743" cy="1575461"/>
          </a:xfrm>
        </p:grpSpPr>
        <p:pic>
          <p:nvPicPr>
            <p:cNvPr id="3" name="Picture 2" descr="A red and white logo&#10;&#10;AI-generated content may be incorrect.">
              <a:extLst>
                <a:ext uri="{FF2B5EF4-FFF2-40B4-BE49-F238E27FC236}">
                  <a16:creationId xmlns:a16="http://schemas.microsoft.com/office/drawing/2014/main" id="{06152E51-F448-057B-F3FD-518C0AE70637}"/>
                </a:ext>
              </a:extLst>
            </p:cNvPr>
            <p:cNvPicPr>
              <a:picLocks noChangeAspect="1"/>
            </p:cNvPicPr>
            <p:nvPr/>
          </p:nvPicPr>
          <p:blipFill>
            <a:blip r:embed="rId4"/>
            <a:stretch>
              <a:fillRect/>
            </a:stretch>
          </p:blipFill>
          <p:spPr>
            <a:xfrm>
              <a:off x="9398208" y="-1"/>
              <a:ext cx="2800820" cy="1575461"/>
            </a:xfrm>
            <a:prstGeom prst="rect">
              <a:avLst/>
            </a:prstGeom>
          </p:spPr>
        </p:pic>
        <p:sp>
          <p:nvSpPr>
            <p:cNvPr id="6" name="Rectangle 5">
              <a:extLst>
                <a:ext uri="{FF2B5EF4-FFF2-40B4-BE49-F238E27FC236}">
                  <a16:creationId xmlns:a16="http://schemas.microsoft.com/office/drawing/2014/main" id="{A832DDED-8E00-403F-EACA-6D6E2CB9BEA8}"/>
                </a:ext>
              </a:extLst>
            </p:cNvPr>
            <p:cNvSpPr/>
            <p:nvPr/>
          </p:nvSpPr>
          <p:spPr>
            <a:xfrm>
              <a:off x="14285" y="0"/>
              <a:ext cx="9383921" cy="1575460"/>
            </a:xfrm>
            <a:prstGeom prst="rect">
              <a:avLst/>
            </a:prstGeom>
            <a:solidFill>
              <a:srgbClr val="AE21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itle 1">
            <a:extLst>
              <a:ext uri="{FF2B5EF4-FFF2-40B4-BE49-F238E27FC236}">
                <a16:creationId xmlns:a16="http://schemas.microsoft.com/office/drawing/2014/main" id="{60332DE1-C802-A874-12F5-A4DA9DDDD152}"/>
              </a:ext>
            </a:extLst>
          </p:cNvPr>
          <p:cNvSpPr txBox="1">
            <a:spLocks/>
          </p:cNvSpPr>
          <p:nvPr/>
        </p:nvSpPr>
        <p:spPr>
          <a:xfrm>
            <a:off x="534390" y="319314"/>
            <a:ext cx="11643324" cy="1030515"/>
          </a:xfrm>
          <a:prstGeom prst="rect">
            <a:avLst/>
          </a:prstGeom>
        </p:spPr>
        <p:txBody>
          <a:bodyPr vert="horz" lIns="91440" tIns="45720" rIns="91440" bIns="45720" rtlCol="0" anchor="ctr">
            <a:norm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90000"/>
              </a:lnSpc>
              <a:spcAft>
                <a:spcPts val="600"/>
              </a:spcAft>
            </a:pPr>
            <a:r>
              <a:rPr lang="en-US" sz="4000" dirty="0">
                <a:solidFill>
                  <a:srgbClr val="FFFFFF"/>
                </a:solidFill>
                <a:latin typeface="Montserrat" panose="00000500000000000000" pitchFamily="2" charset="0"/>
              </a:rPr>
              <a:t>Challenges</a:t>
            </a:r>
          </a:p>
        </p:txBody>
      </p:sp>
    </p:spTree>
    <p:extLst>
      <p:ext uri="{BB962C8B-B14F-4D97-AF65-F5344CB8AC3E}">
        <p14:creationId xmlns:p14="http://schemas.microsoft.com/office/powerpoint/2010/main" val="2093260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4D6AF608-275C-D32C-8004-65513521210C}"/>
              </a:ext>
            </a:extLst>
          </p:cNvPr>
          <p:cNvGraphicFramePr/>
          <p:nvPr/>
        </p:nvGraphicFramePr>
        <p:xfrm>
          <a:off x="838200" y="1881188"/>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2949F91B-2AFB-98CC-2F49-9AC90FB68362}"/>
              </a:ext>
            </a:extLst>
          </p:cNvPr>
          <p:cNvSpPr txBox="1">
            <a:spLocks/>
          </p:cNvSpPr>
          <p:nvPr/>
        </p:nvSpPr>
        <p:spPr>
          <a:xfrm>
            <a:off x="534390" y="649488"/>
            <a:ext cx="9817924" cy="959393"/>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90000"/>
              </a:lnSpc>
              <a:spcAft>
                <a:spcPts val="600"/>
              </a:spcAft>
            </a:pPr>
            <a:r>
              <a:rPr lang="en-US" sz="4000" dirty="0">
                <a:solidFill>
                  <a:srgbClr val="FFFFFF"/>
                </a:solidFill>
                <a:latin typeface="Montserrat" panose="00000500000000000000" pitchFamily="2" charset="0"/>
              </a:rPr>
              <a:t>The First 100 Days – PR Influence</a:t>
            </a:r>
          </a:p>
        </p:txBody>
      </p:sp>
    </p:spTree>
    <p:extLst>
      <p:ext uri="{BB962C8B-B14F-4D97-AF65-F5344CB8AC3E}">
        <p14:creationId xmlns:p14="http://schemas.microsoft.com/office/powerpoint/2010/main" val="25544856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12483-4367-6C89-AA73-9D27D5ABF06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01C0D03-5B43-9D0C-755A-FF4596710D2E}"/>
              </a:ext>
            </a:extLst>
          </p:cNvPr>
          <p:cNvSpPr txBox="1">
            <a:spLocks/>
          </p:cNvSpPr>
          <p:nvPr/>
        </p:nvSpPr>
        <p:spPr>
          <a:xfrm>
            <a:off x="544894" y="1597726"/>
            <a:ext cx="11331420" cy="4365767"/>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100000"/>
              </a:lnSpc>
              <a:buNone/>
            </a:pPr>
            <a:r>
              <a:rPr lang="en-US" sz="1600" dirty="0">
                <a:solidFill>
                  <a:schemeClr val="bg1"/>
                </a:solidFill>
              </a:rPr>
              <a:t>Public relations in this campaign is about more than visibility, </a:t>
            </a:r>
            <a:r>
              <a:rPr lang="en-US" sz="1600" b="1" dirty="0">
                <a:solidFill>
                  <a:schemeClr val="bg1"/>
                </a:solidFill>
              </a:rPr>
              <a:t>it’s about creating a national platform that lifts the sector.</a:t>
            </a:r>
          </a:p>
          <a:p>
            <a:pPr algn="l">
              <a:lnSpc>
                <a:spcPct val="100000"/>
              </a:lnSpc>
              <a:buNone/>
            </a:pPr>
            <a:endParaRPr lang="en-US" sz="1600" dirty="0">
              <a:solidFill>
                <a:schemeClr val="bg1"/>
              </a:solidFill>
            </a:endParaRPr>
          </a:p>
          <a:p>
            <a:pPr algn="l">
              <a:lnSpc>
                <a:spcPct val="100000"/>
              </a:lnSpc>
              <a:buNone/>
            </a:pPr>
            <a:r>
              <a:rPr lang="en-US" sz="1600" dirty="0">
                <a:solidFill>
                  <a:schemeClr val="bg1"/>
                </a:solidFill>
              </a:rPr>
              <a:t>Through earned media, organic social, and a people-first audio docuseries, we will:</a:t>
            </a:r>
          </a:p>
          <a:p>
            <a:pPr algn="l">
              <a:lnSpc>
                <a:spcPct val="100000"/>
              </a:lnSpc>
            </a:pPr>
            <a:endParaRPr lang="en-US" sz="1600" b="0" dirty="0">
              <a:solidFill>
                <a:schemeClr val="bg1"/>
              </a:solidFill>
            </a:endParaRPr>
          </a:p>
          <a:p>
            <a:pPr marL="285750" indent="-285750" algn="l">
              <a:lnSpc>
                <a:spcPct val="100000"/>
              </a:lnSpc>
              <a:buFont typeface="Arial" panose="020B0604020202020204" pitchFamily="34" charset="0"/>
              <a:buChar char="•"/>
            </a:pPr>
            <a:r>
              <a:rPr lang="en-US" sz="1600" b="0" dirty="0">
                <a:solidFill>
                  <a:schemeClr val="bg1"/>
                </a:solidFill>
              </a:rPr>
              <a:t>Tell compelling stories that connect Canadians to the people, progress, and pride behind their food</a:t>
            </a:r>
          </a:p>
          <a:p>
            <a:pPr marL="285750" indent="-285750" algn="l">
              <a:lnSpc>
                <a:spcPct val="100000"/>
              </a:lnSpc>
              <a:buFont typeface="Arial" panose="020B0604020202020204" pitchFamily="34" charset="0"/>
              <a:buChar char="•"/>
            </a:pPr>
            <a:r>
              <a:rPr lang="en-US" sz="1600" b="0" dirty="0">
                <a:solidFill>
                  <a:schemeClr val="bg1"/>
                </a:solidFill>
              </a:rPr>
              <a:t>Position Canada’s food system as a vital, innovative, and resilient part of everyday life</a:t>
            </a:r>
          </a:p>
          <a:p>
            <a:pPr marL="285750" indent="-285750" algn="l">
              <a:lnSpc>
                <a:spcPct val="100000"/>
              </a:lnSpc>
              <a:buFont typeface="Arial" panose="020B0604020202020204" pitchFamily="34" charset="0"/>
              <a:buChar char="•"/>
            </a:pPr>
            <a:r>
              <a:rPr lang="en-US" sz="1600" b="0" dirty="0">
                <a:solidFill>
                  <a:schemeClr val="bg1"/>
                </a:solidFill>
              </a:rPr>
              <a:t>Amplify the voices of partners—farmers, processors, researchers, advocates, and community leaders—already doing the work</a:t>
            </a:r>
          </a:p>
          <a:p>
            <a:pPr marL="285750" indent="-285750" algn="l">
              <a:lnSpc>
                <a:spcPct val="100000"/>
              </a:lnSpc>
              <a:buFont typeface="Arial" panose="020B0604020202020204" pitchFamily="34" charset="0"/>
              <a:buChar char="•"/>
            </a:pPr>
            <a:r>
              <a:rPr lang="en-US" sz="1600" b="0" dirty="0">
                <a:solidFill>
                  <a:schemeClr val="bg1"/>
                </a:solidFill>
              </a:rPr>
              <a:t>Shape the public and policy narrative by showing how innovation and care are securing Canada’s food future</a:t>
            </a:r>
          </a:p>
          <a:p>
            <a:pPr marL="285750" indent="-285750" algn="l">
              <a:lnSpc>
                <a:spcPct val="100000"/>
              </a:lnSpc>
              <a:buFont typeface="Arial" panose="020B0604020202020204" pitchFamily="34" charset="0"/>
              <a:buChar char="•"/>
            </a:pPr>
            <a:r>
              <a:rPr lang="en-US" sz="1600" b="0" dirty="0">
                <a:solidFill>
                  <a:schemeClr val="bg1"/>
                </a:solidFill>
              </a:rPr>
              <a:t>This campaign doesn’t just speak </a:t>
            </a:r>
            <a:r>
              <a:rPr lang="en-US" sz="1600" b="0" i="1" dirty="0">
                <a:solidFill>
                  <a:schemeClr val="bg1"/>
                </a:solidFill>
              </a:rPr>
              <a:t>about</a:t>
            </a:r>
            <a:r>
              <a:rPr lang="en-US" sz="1600" b="0" dirty="0">
                <a:solidFill>
                  <a:schemeClr val="bg1"/>
                </a:solidFill>
              </a:rPr>
              <a:t> the food system—it speaks </a:t>
            </a:r>
            <a:r>
              <a:rPr lang="en-US" sz="1600" b="0" i="1" dirty="0">
                <a:solidFill>
                  <a:schemeClr val="bg1"/>
                </a:solidFill>
              </a:rPr>
              <a:t>with</a:t>
            </a:r>
            <a:r>
              <a:rPr lang="en-US" sz="1600" b="0" dirty="0">
                <a:solidFill>
                  <a:schemeClr val="bg1"/>
                </a:solidFill>
              </a:rPr>
              <a:t> it.</a:t>
            </a:r>
            <a:br>
              <a:rPr lang="en-US" sz="1600" b="0" dirty="0">
                <a:solidFill>
                  <a:schemeClr val="bg1"/>
                </a:solidFill>
              </a:rPr>
            </a:br>
            <a:endParaRPr lang="en-US" sz="1600" b="0" dirty="0">
              <a:solidFill>
                <a:schemeClr val="bg1"/>
              </a:solidFill>
            </a:endParaRPr>
          </a:p>
          <a:p>
            <a:pPr algn="l">
              <a:lnSpc>
                <a:spcPct val="100000"/>
              </a:lnSpc>
            </a:pPr>
            <a:r>
              <a:rPr lang="en-US" sz="1600" b="0" dirty="0">
                <a:solidFill>
                  <a:schemeClr val="bg1"/>
                </a:solidFill>
              </a:rPr>
              <a:t>Together, we’ll grow trust, engagement, and influence—one story at a time.</a:t>
            </a:r>
          </a:p>
        </p:txBody>
      </p:sp>
      <p:sp>
        <p:nvSpPr>
          <p:cNvPr id="5" name="Title 1">
            <a:extLst>
              <a:ext uri="{FF2B5EF4-FFF2-40B4-BE49-F238E27FC236}">
                <a16:creationId xmlns:a16="http://schemas.microsoft.com/office/drawing/2014/main" id="{D8D2CF0A-5BAD-88F9-0FB4-BC9D1F0F8BD4}"/>
              </a:ext>
            </a:extLst>
          </p:cNvPr>
          <p:cNvSpPr txBox="1">
            <a:spLocks/>
          </p:cNvSpPr>
          <p:nvPr/>
        </p:nvSpPr>
        <p:spPr>
          <a:xfrm>
            <a:off x="534390" y="680661"/>
            <a:ext cx="9496714" cy="959393"/>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90000"/>
              </a:lnSpc>
              <a:spcAft>
                <a:spcPts val="600"/>
              </a:spcAft>
            </a:pPr>
            <a:r>
              <a:rPr lang="en-US" sz="4000" dirty="0">
                <a:solidFill>
                  <a:srgbClr val="FFFFFF"/>
                </a:solidFill>
                <a:latin typeface="Montserrat" panose="00000500000000000000" pitchFamily="2" charset="0"/>
              </a:rPr>
              <a:t>Public Relations Strategy</a:t>
            </a:r>
          </a:p>
        </p:txBody>
      </p:sp>
    </p:spTree>
    <p:extLst>
      <p:ext uri="{BB962C8B-B14F-4D97-AF65-F5344CB8AC3E}">
        <p14:creationId xmlns:p14="http://schemas.microsoft.com/office/powerpoint/2010/main" val="25636295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30F54-DE5B-6FC3-9470-AC727408DFB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9FF7E12-74EB-CE47-01CD-3DF34423B82D}"/>
              </a:ext>
            </a:extLst>
          </p:cNvPr>
          <p:cNvSpPr/>
          <p:nvPr/>
        </p:nvSpPr>
        <p:spPr>
          <a:xfrm rot="5400000">
            <a:off x="5309005" y="3989038"/>
            <a:ext cx="1455529" cy="74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panose="00000500000000000000" pitchFamily="2" charset="0"/>
            </a:endParaRPr>
          </a:p>
        </p:txBody>
      </p:sp>
      <p:sp>
        <p:nvSpPr>
          <p:cNvPr id="5" name="Title 1">
            <a:extLst>
              <a:ext uri="{FF2B5EF4-FFF2-40B4-BE49-F238E27FC236}">
                <a16:creationId xmlns:a16="http://schemas.microsoft.com/office/drawing/2014/main" id="{3DBCD255-7043-DFB2-0ECE-E7EB4E716259}"/>
              </a:ext>
            </a:extLst>
          </p:cNvPr>
          <p:cNvSpPr txBox="1">
            <a:spLocks/>
          </p:cNvSpPr>
          <p:nvPr/>
        </p:nvSpPr>
        <p:spPr>
          <a:xfrm>
            <a:off x="6478882" y="3506573"/>
            <a:ext cx="4988958" cy="1655618"/>
          </a:xfrm>
          <a:prstGeom prst="rect">
            <a:avLst/>
          </a:prstGeom>
        </p:spPr>
        <p:txBody>
          <a:bodyPr anchor="t">
            <a:noAutofit/>
          </a:bodyPr>
          <a:lstStyle>
            <a:lvl1pPr algn="l">
              <a:defRPr sz="8000" b="1" i="0" spc="-150">
                <a:solidFill>
                  <a:schemeClr val="tx1"/>
                </a:solidFill>
                <a:latin typeface="Poppins SemiBold" pitchFamily="2" charset="77"/>
                <a:ea typeface="+mj-ea"/>
                <a:cs typeface="Poppins SemiBold" pitchFamily="2" charset="77"/>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Montserrat" panose="00000500000000000000" pitchFamily="2" charset="0"/>
              </a:rPr>
              <a:t>A Shared Platform </a:t>
            </a:r>
            <a:br>
              <a:rPr kumimoji="0" lang="en-US" sz="3200" b="1" i="0" u="none" strike="noStrike" kern="0" cap="none" spc="0" normalizeH="0" baseline="0" noProof="0" dirty="0">
                <a:ln>
                  <a:noFill/>
                </a:ln>
                <a:solidFill>
                  <a:schemeClr val="bg1"/>
                </a:solidFill>
                <a:effectLst/>
                <a:uLnTx/>
                <a:uFillTx/>
                <a:latin typeface="Montserrat" panose="00000500000000000000" pitchFamily="2" charset="0"/>
              </a:rPr>
            </a:br>
            <a:r>
              <a:rPr kumimoji="0" lang="en-US" sz="3200" b="1" i="0" u="none" strike="noStrike" kern="0" cap="none" spc="0" normalizeH="0" baseline="0" noProof="0" dirty="0">
                <a:ln>
                  <a:noFill/>
                </a:ln>
                <a:solidFill>
                  <a:schemeClr val="bg1"/>
                </a:solidFill>
                <a:effectLst/>
                <a:uLnTx/>
                <a:uFillTx/>
                <a:latin typeface="Montserrat" panose="00000500000000000000" pitchFamily="2" charset="0"/>
              </a:rPr>
              <a:t>for Collective Impact</a:t>
            </a:r>
          </a:p>
        </p:txBody>
      </p:sp>
      <p:sp>
        <p:nvSpPr>
          <p:cNvPr id="10" name="Title 1">
            <a:extLst>
              <a:ext uri="{FF2B5EF4-FFF2-40B4-BE49-F238E27FC236}">
                <a16:creationId xmlns:a16="http://schemas.microsoft.com/office/drawing/2014/main" id="{F52BF8A2-A137-3958-A4F8-EBE04D5436F5}"/>
              </a:ext>
            </a:extLst>
          </p:cNvPr>
          <p:cNvSpPr txBox="1">
            <a:spLocks/>
          </p:cNvSpPr>
          <p:nvPr/>
        </p:nvSpPr>
        <p:spPr>
          <a:xfrm>
            <a:off x="610474" y="2181253"/>
            <a:ext cx="5363903" cy="2844849"/>
          </a:xfrm>
          <a:prstGeom prst="rect">
            <a:avLst/>
          </a:prstGeom>
        </p:spPr>
        <p:txBody>
          <a:bodyPr anchor="b">
            <a:noAutofit/>
          </a:bodyPr>
          <a:lstStyle>
            <a:lvl1pPr algn="l">
              <a:defRPr sz="8000" b="1" i="0" spc="-150">
                <a:solidFill>
                  <a:schemeClr val="tx1"/>
                </a:solidFill>
                <a:latin typeface="Poppins SemiBold" pitchFamily="2" charset="77"/>
                <a:ea typeface="+mj-ea"/>
                <a:cs typeface="Poppins SemiBold" pitchFamily="2" charset="77"/>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Montserrat" panose="00000500000000000000" pitchFamily="2" charset="0"/>
              </a:rPr>
              <a:t>Showcasing the Sector</a:t>
            </a:r>
          </a:p>
        </p:txBody>
      </p:sp>
    </p:spTree>
    <p:extLst>
      <p:ext uri="{BB962C8B-B14F-4D97-AF65-F5344CB8AC3E}">
        <p14:creationId xmlns:p14="http://schemas.microsoft.com/office/powerpoint/2010/main" val="852132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F7C21-3C4E-989F-2B8F-7DD58E2DC219}"/>
            </a:ext>
          </a:extLst>
        </p:cNvPr>
        <p:cNvGrpSpPr/>
        <p:nvPr/>
      </p:nvGrpSpPr>
      <p:grpSpPr>
        <a:xfrm>
          <a:off x="0" y="0"/>
          <a:ext cx="0" cy="0"/>
          <a:chOff x="0" y="0"/>
          <a:chExt cx="0" cy="0"/>
        </a:xfrm>
      </p:grpSpPr>
      <p:sp>
        <p:nvSpPr>
          <p:cNvPr id="3" name="object 6">
            <a:extLst>
              <a:ext uri="{FF2B5EF4-FFF2-40B4-BE49-F238E27FC236}">
                <a16:creationId xmlns:a16="http://schemas.microsoft.com/office/drawing/2014/main" id="{C4D7C481-C385-08B7-0AB8-740B3B9CB36C}"/>
              </a:ext>
            </a:extLst>
          </p:cNvPr>
          <p:cNvSpPr txBox="1"/>
          <p:nvPr/>
        </p:nvSpPr>
        <p:spPr>
          <a:xfrm>
            <a:off x="603757" y="2650498"/>
            <a:ext cx="5361613" cy="4625625"/>
          </a:xfrm>
          <a:prstGeom prst="rect">
            <a:avLst/>
          </a:prstGeom>
        </p:spPr>
        <p:txBody>
          <a:bodyPr vert="horz" wrap="square" lIns="0" tIns="8890" rIns="0" bIns="0" rtlCol="0">
            <a:spAutoFit/>
          </a:bodyPr>
          <a:lstStyle/>
          <a:p>
            <a:pPr>
              <a:buNone/>
            </a:pPr>
            <a:r>
              <a:rPr lang="en-US" sz="1500" b="1" dirty="0">
                <a:latin typeface="Montserrat" pitchFamily="2" charset="77"/>
              </a:rPr>
              <a:t>Driving new audiences to your stories and tools </a:t>
            </a:r>
          </a:p>
          <a:p>
            <a:pPr>
              <a:buNone/>
            </a:pPr>
            <a:r>
              <a:rPr lang="en-US" sz="1500" dirty="0">
                <a:latin typeface="Montserrat" pitchFamily="2" charset="77"/>
              </a:rPr>
              <a:t>We will showcase existing work from across the sector:</a:t>
            </a:r>
          </a:p>
          <a:p>
            <a:pPr marL="285750" indent="-285750">
              <a:buFont typeface="Arial" panose="020B0604020202020204" pitchFamily="34" charset="0"/>
              <a:buChar char="•"/>
            </a:pPr>
            <a:r>
              <a:rPr lang="en-US" sz="1500" dirty="0">
                <a:latin typeface="Montserrat" pitchFamily="2" charset="77"/>
              </a:rPr>
              <a:t>Campaign social media</a:t>
            </a:r>
          </a:p>
          <a:p>
            <a:pPr marL="285750" indent="-285750">
              <a:buFont typeface="Arial" panose="020B0604020202020204" pitchFamily="34" charset="0"/>
              <a:buChar char="•"/>
            </a:pPr>
            <a:r>
              <a:rPr lang="en-US" sz="1500" dirty="0">
                <a:latin typeface="Montserrat" pitchFamily="2" charset="77"/>
              </a:rPr>
              <a:t>The campaign website (spotlight stories, curated feeds)</a:t>
            </a:r>
          </a:p>
          <a:p>
            <a:pPr marL="285750" indent="-285750">
              <a:buFont typeface="Arial" panose="020B0604020202020204" pitchFamily="34" charset="0"/>
              <a:buChar char="•"/>
            </a:pPr>
            <a:r>
              <a:rPr lang="en-US" sz="1500" dirty="0">
                <a:latin typeface="Montserrat" pitchFamily="2" charset="77"/>
              </a:rPr>
              <a:t>Podcast/docuseries</a:t>
            </a:r>
          </a:p>
          <a:p>
            <a:pPr marL="285750" indent="-285750">
              <a:buFont typeface="Arial" panose="020B0604020202020204" pitchFamily="34" charset="0"/>
              <a:buChar char="•"/>
            </a:pPr>
            <a:r>
              <a:rPr lang="en-US" sz="1500" dirty="0">
                <a:latin typeface="Montserrat" pitchFamily="2" charset="77"/>
              </a:rPr>
              <a:t>Media storytelling</a:t>
            </a:r>
            <a:endParaRPr lang="en-US" sz="1500" i="1" dirty="0">
              <a:latin typeface="Montserrat" pitchFamily="2" charset="77"/>
            </a:endParaRPr>
          </a:p>
          <a:p>
            <a:endParaRPr lang="en-US" sz="1500" i="1" dirty="0">
              <a:latin typeface="Montserrat" pitchFamily="2" charset="77"/>
            </a:endParaRPr>
          </a:p>
          <a:p>
            <a:r>
              <a:rPr lang="en-US" sz="1500" b="1" dirty="0">
                <a:latin typeface="Montserrat" pitchFamily="2" charset="77"/>
              </a:rPr>
              <a:t>Amplifying trusted, authentic voices already doing the work</a:t>
            </a:r>
          </a:p>
          <a:p>
            <a:r>
              <a:rPr lang="en-US" sz="1500" dirty="0">
                <a:latin typeface="Montserrat" pitchFamily="2" charset="77"/>
              </a:rPr>
              <a:t>We will collaborate to develop:</a:t>
            </a:r>
          </a:p>
          <a:p>
            <a:pPr marL="285750" indent="-285750">
              <a:buFont typeface="Arial" panose="020B0604020202020204" pitchFamily="34" charset="0"/>
              <a:buChar char="•"/>
            </a:pPr>
            <a:r>
              <a:rPr lang="en-US" sz="1500" dirty="0">
                <a:latin typeface="Montserrat" pitchFamily="2" charset="77"/>
              </a:rPr>
              <a:t>Co-branded blog posts, videos, and interviews</a:t>
            </a:r>
          </a:p>
          <a:p>
            <a:pPr marL="285750" indent="-285750">
              <a:buFont typeface="Arial" panose="020B0604020202020204" pitchFamily="34" charset="0"/>
              <a:buChar char="•"/>
            </a:pPr>
            <a:r>
              <a:rPr lang="en-US" sz="1500" dirty="0">
                <a:latin typeface="Montserrat" pitchFamily="2" charset="77"/>
              </a:rPr>
              <a:t>Behind-the-scenes stories from partner operations</a:t>
            </a:r>
            <a:br>
              <a:rPr lang="en-US" sz="1500" dirty="0">
                <a:latin typeface="Montserrat" pitchFamily="2" charset="77"/>
              </a:rPr>
            </a:br>
            <a:r>
              <a:rPr lang="en-US" sz="1500" dirty="0">
                <a:latin typeface="Montserrat" pitchFamily="2" charset="77"/>
              </a:rPr>
              <a:t>Expert explainers and regional perspectives</a:t>
            </a:r>
          </a:p>
          <a:p>
            <a:endParaRPr lang="en-US" sz="1500" i="1" dirty="0">
              <a:latin typeface="Montserrat" pitchFamily="2" charset="77"/>
            </a:endParaRPr>
          </a:p>
          <a:p>
            <a:endParaRPr lang="en-US" sz="1500" i="1" dirty="0">
              <a:latin typeface="Montserrat" pitchFamily="2" charset="77"/>
            </a:endParaRPr>
          </a:p>
          <a:p>
            <a:pPr>
              <a:buNone/>
            </a:pPr>
            <a:endParaRPr lang="en-US" sz="1500" b="1" dirty="0">
              <a:latin typeface="Montserrat" pitchFamily="2" charset="77"/>
            </a:endParaRPr>
          </a:p>
          <a:p>
            <a:endParaRPr lang="en-US" sz="1500" dirty="0">
              <a:latin typeface="Montserrat" pitchFamily="2" charset="77"/>
            </a:endParaRPr>
          </a:p>
          <a:p>
            <a:endParaRPr lang="en-US" sz="1500" dirty="0">
              <a:latin typeface="Montserrat" pitchFamily="2" charset="77"/>
            </a:endParaRPr>
          </a:p>
          <a:p>
            <a:endParaRPr lang="en-US" sz="1500" dirty="0">
              <a:latin typeface="Montserrat" pitchFamily="2" charset="77"/>
            </a:endParaRPr>
          </a:p>
        </p:txBody>
      </p:sp>
      <p:sp>
        <p:nvSpPr>
          <p:cNvPr id="4" name="TextBox 3">
            <a:extLst>
              <a:ext uri="{FF2B5EF4-FFF2-40B4-BE49-F238E27FC236}">
                <a16:creationId xmlns:a16="http://schemas.microsoft.com/office/drawing/2014/main" id="{90FACFE3-760F-7D77-3A23-99EAD0D87C5B}"/>
              </a:ext>
            </a:extLst>
          </p:cNvPr>
          <p:cNvSpPr txBox="1"/>
          <p:nvPr/>
        </p:nvSpPr>
        <p:spPr>
          <a:xfrm>
            <a:off x="6705334" y="315951"/>
            <a:ext cx="6096000" cy="923330"/>
          </a:xfrm>
          <a:prstGeom prst="rect">
            <a:avLst/>
          </a:prstGeom>
          <a:noFill/>
        </p:spPr>
        <p:txBody>
          <a:bodyPr wrap="square" rtlCol="0">
            <a:spAutoFit/>
          </a:bodyPr>
          <a:lstStyle/>
          <a:p>
            <a:endParaRPr lang="en-US"/>
          </a:p>
          <a:p>
            <a:endParaRPr lang="en-US"/>
          </a:p>
          <a:p>
            <a:endParaRPr lang="en-US"/>
          </a:p>
        </p:txBody>
      </p:sp>
      <p:sp>
        <p:nvSpPr>
          <p:cNvPr id="5" name="TextBox 4">
            <a:extLst>
              <a:ext uri="{FF2B5EF4-FFF2-40B4-BE49-F238E27FC236}">
                <a16:creationId xmlns:a16="http://schemas.microsoft.com/office/drawing/2014/main" id="{B456C48F-79D1-6315-728F-2E8C9F1AAF97}"/>
              </a:ext>
            </a:extLst>
          </p:cNvPr>
          <p:cNvSpPr txBox="1"/>
          <p:nvPr/>
        </p:nvSpPr>
        <p:spPr>
          <a:xfrm>
            <a:off x="516673" y="1238299"/>
            <a:ext cx="11158654" cy="1015663"/>
          </a:xfrm>
          <a:prstGeom prst="rect">
            <a:avLst/>
          </a:prstGeom>
          <a:noFill/>
        </p:spPr>
        <p:txBody>
          <a:bodyPr wrap="square" rtlCol="0">
            <a:spAutoFit/>
          </a:bodyPr>
          <a:lstStyle/>
          <a:p>
            <a:r>
              <a:rPr lang="en-US" sz="1500" dirty="0">
                <a:latin typeface="Montserrat" pitchFamily="2" charset="77"/>
              </a:rPr>
              <a:t>This campaign is designed not just to raise awareness—but to elevate the work already being done across Canada’s food system. Our partners are not amplifiers of our message—they </a:t>
            </a:r>
            <a:r>
              <a:rPr lang="en-US" sz="1500" i="1" dirty="0">
                <a:latin typeface="Montserrat" pitchFamily="2" charset="77"/>
              </a:rPr>
              <a:t>are</a:t>
            </a:r>
            <a:r>
              <a:rPr lang="en-US" sz="1500" dirty="0">
                <a:latin typeface="Montserrat" pitchFamily="2" charset="77"/>
              </a:rPr>
              <a:t> the message. We will actively feature their work, share their stories, expand their audiences, and create new opportunities for visibility, collaboration, and impact—across both public engagement and policy influence.</a:t>
            </a:r>
          </a:p>
        </p:txBody>
      </p:sp>
      <p:sp>
        <p:nvSpPr>
          <p:cNvPr id="7" name="Title 1">
            <a:extLst>
              <a:ext uri="{FF2B5EF4-FFF2-40B4-BE49-F238E27FC236}">
                <a16:creationId xmlns:a16="http://schemas.microsoft.com/office/drawing/2014/main" id="{F80CC736-C6E0-3CAF-D909-E84BF9C7753D}"/>
              </a:ext>
            </a:extLst>
          </p:cNvPr>
          <p:cNvSpPr txBox="1">
            <a:spLocks/>
          </p:cNvSpPr>
          <p:nvPr/>
        </p:nvSpPr>
        <p:spPr>
          <a:xfrm>
            <a:off x="534390" y="246382"/>
            <a:ext cx="11643324" cy="1087607"/>
          </a:xfrm>
          <a:prstGeom prst="rect">
            <a:avLst/>
          </a:prstGeom>
        </p:spPr>
        <p:txBody>
          <a:bodyPr vert="horz" lIns="91440" tIns="45720" rIns="91440" bIns="45720" rtlCol="0" anchor="ctr">
            <a:norm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100000"/>
              </a:lnSpc>
              <a:spcAft>
                <a:spcPts val="600"/>
              </a:spcAft>
            </a:pPr>
            <a:r>
              <a:rPr lang="en-US" sz="4000" dirty="0">
                <a:solidFill>
                  <a:srgbClr val="421F21"/>
                </a:solidFill>
                <a:latin typeface="Montserrat" panose="00000500000000000000" pitchFamily="2" charset="0"/>
              </a:rPr>
              <a:t>Showcasing the Sector</a:t>
            </a:r>
          </a:p>
        </p:txBody>
      </p:sp>
      <p:sp>
        <p:nvSpPr>
          <p:cNvPr id="8" name="TextBox 7">
            <a:extLst>
              <a:ext uri="{FF2B5EF4-FFF2-40B4-BE49-F238E27FC236}">
                <a16:creationId xmlns:a16="http://schemas.microsoft.com/office/drawing/2014/main" id="{18051023-A92A-2879-7A13-F25159EF581C}"/>
              </a:ext>
            </a:extLst>
          </p:cNvPr>
          <p:cNvSpPr txBox="1"/>
          <p:nvPr/>
        </p:nvSpPr>
        <p:spPr>
          <a:xfrm>
            <a:off x="6492045" y="2606956"/>
            <a:ext cx="4988489" cy="3323987"/>
          </a:xfrm>
          <a:prstGeom prst="rect">
            <a:avLst/>
          </a:prstGeom>
          <a:noFill/>
        </p:spPr>
        <p:txBody>
          <a:bodyPr wrap="square" rtlCol="0">
            <a:spAutoFit/>
          </a:bodyPr>
          <a:lstStyle/>
          <a:p>
            <a:r>
              <a:rPr lang="en-US" sz="1500" b="1" dirty="0">
                <a:latin typeface="Montserrat" pitchFamily="2" charset="77"/>
              </a:rPr>
              <a:t>Growing your audience</a:t>
            </a:r>
          </a:p>
          <a:p>
            <a:r>
              <a:rPr lang="en-US" sz="1500" dirty="0">
                <a:latin typeface="Montserrat" pitchFamily="2" charset="77"/>
              </a:rPr>
              <a:t>We will actively link back to your resources via:</a:t>
            </a:r>
          </a:p>
          <a:p>
            <a:pPr marL="285750" indent="-285750">
              <a:buFont typeface="Arial" panose="020B0604020202020204" pitchFamily="34" charset="0"/>
              <a:buChar char="•"/>
            </a:pPr>
            <a:r>
              <a:rPr lang="en-US" sz="1500" dirty="0">
                <a:latin typeface="Montserrat" pitchFamily="2" charset="77"/>
              </a:rPr>
              <a:t>Clear calls-to-action (CTAs) in web and social content</a:t>
            </a:r>
            <a:br>
              <a:rPr lang="en-US" sz="1500" dirty="0">
                <a:latin typeface="Montserrat" pitchFamily="2" charset="77"/>
              </a:rPr>
            </a:br>
            <a:r>
              <a:rPr lang="en-US" sz="1500" dirty="0">
                <a:latin typeface="Montserrat" pitchFamily="2" charset="77"/>
              </a:rPr>
              <a:t>SEO-optimized storytelling</a:t>
            </a:r>
          </a:p>
          <a:p>
            <a:pPr marL="285750" indent="-285750">
              <a:buFont typeface="Arial" panose="020B0604020202020204" pitchFamily="34" charset="0"/>
              <a:buChar char="•"/>
            </a:pPr>
            <a:r>
              <a:rPr lang="en-US" sz="1500" dirty="0">
                <a:latin typeface="Montserrat" pitchFamily="2" charset="77"/>
              </a:rPr>
              <a:t>Dedicated partner features</a:t>
            </a:r>
          </a:p>
          <a:p>
            <a:endParaRPr lang="en-US" sz="1500" i="1" dirty="0">
              <a:latin typeface="Montserrat" pitchFamily="2" charset="77"/>
            </a:endParaRPr>
          </a:p>
          <a:p>
            <a:r>
              <a:rPr lang="en-US" sz="1500" b="1" dirty="0">
                <a:latin typeface="Montserrat" pitchFamily="2" charset="77"/>
              </a:rPr>
              <a:t>Visibility and credit built into every touchpoint</a:t>
            </a:r>
          </a:p>
          <a:p>
            <a:pPr marL="285750" indent="-285750">
              <a:buFont typeface="Arial" panose="020B0604020202020204" pitchFamily="34" charset="0"/>
              <a:buChar char="•"/>
            </a:pPr>
            <a:r>
              <a:rPr lang="en-US" sz="1500" dirty="0">
                <a:latin typeface="Montserrat" pitchFamily="2" charset="77"/>
              </a:rPr>
              <a:t>We will embed recognition into:</a:t>
            </a:r>
          </a:p>
          <a:p>
            <a:pPr marL="285750" indent="-285750">
              <a:buFont typeface="Arial" panose="020B0604020202020204" pitchFamily="34" charset="0"/>
              <a:buChar char="•"/>
            </a:pPr>
            <a:r>
              <a:rPr lang="en-US" sz="1500" dirty="0">
                <a:latin typeface="Montserrat" pitchFamily="2" charset="77"/>
              </a:rPr>
              <a:t>“In collaboration with/Visit XX for more” tags</a:t>
            </a:r>
          </a:p>
          <a:p>
            <a:pPr marL="285750" indent="-285750">
              <a:buFont typeface="Arial" panose="020B0604020202020204" pitchFamily="34" charset="0"/>
              <a:buChar char="•"/>
            </a:pPr>
            <a:r>
              <a:rPr lang="en-US" sz="1500" dirty="0">
                <a:latin typeface="Montserrat" pitchFamily="2" charset="77"/>
              </a:rPr>
              <a:t>Partner sections on the website</a:t>
            </a:r>
          </a:p>
          <a:p>
            <a:pPr marL="285750" indent="-285750">
              <a:buFont typeface="Arial" panose="020B0604020202020204" pitchFamily="34" charset="0"/>
              <a:buChar char="•"/>
            </a:pPr>
            <a:r>
              <a:rPr lang="en-US" sz="1500" dirty="0">
                <a:latin typeface="Montserrat" pitchFamily="2" charset="77"/>
              </a:rPr>
              <a:t>Media appearances and reports</a:t>
            </a:r>
          </a:p>
          <a:p>
            <a:r>
              <a:rPr lang="en-US" sz="1500" i="1" dirty="0">
                <a:latin typeface="Montserrat" pitchFamily="2" charset="77"/>
              </a:rPr>
              <a:t>→ Growing your audience</a:t>
            </a:r>
          </a:p>
          <a:p>
            <a:endParaRPr lang="en-US" sz="1500" dirty="0"/>
          </a:p>
        </p:txBody>
      </p:sp>
    </p:spTree>
    <p:extLst>
      <p:ext uri="{BB962C8B-B14F-4D97-AF65-F5344CB8AC3E}">
        <p14:creationId xmlns:p14="http://schemas.microsoft.com/office/powerpoint/2010/main" val="5511410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CFEA2-4604-0B89-A96D-4A9916547184}"/>
            </a:ext>
          </a:extLst>
        </p:cNvPr>
        <p:cNvGrpSpPr/>
        <p:nvPr/>
      </p:nvGrpSpPr>
      <p:grpSpPr>
        <a:xfrm>
          <a:off x="0" y="0"/>
          <a:ext cx="0" cy="0"/>
          <a:chOff x="0" y="0"/>
          <a:chExt cx="0" cy="0"/>
        </a:xfrm>
      </p:grpSpPr>
      <p:sp>
        <p:nvSpPr>
          <p:cNvPr id="3" name="object 6">
            <a:extLst>
              <a:ext uri="{FF2B5EF4-FFF2-40B4-BE49-F238E27FC236}">
                <a16:creationId xmlns:a16="http://schemas.microsoft.com/office/drawing/2014/main" id="{EC2B34BF-8D73-D118-1870-D6FB3E0750A5}"/>
              </a:ext>
            </a:extLst>
          </p:cNvPr>
          <p:cNvSpPr txBox="1"/>
          <p:nvPr/>
        </p:nvSpPr>
        <p:spPr>
          <a:xfrm>
            <a:off x="616200" y="1469746"/>
            <a:ext cx="5071187" cy="6041397"/>
          </a:xfrm>
          <a:prstGeom prst="rect">
            <a:avLst/>
          </a:prstGeom>
        </p:spPr>
        <p:txBody>
          <a:bodyPr vert="horz" wrap="square" lIns="0" tIns="8890" rIns="0" bIns="0" rtlCol="0">
            <a:spAutoFit/>
          </a:bodyPr>
          <a:lstStyle/>
          <a:p>
            <a:r>
              <a:rPr lang="en-US" sz="1600" b="1">
                <a:latin typeface="Montserrat" pitchFamily="2" charset="77"/>
              </a:rPr>
              <a:t>A shared voice, not a top-down broadcast</a:t>
            </a:r>
          </a:p>
          <a:p>
            <a:pPr>
              <a:buNone/>
            </a:pPr>
            <a:r>
              <a:rPr lang="en-US" sz="1600">
                <a:latin typeface="Montserrat" pitchFamily="2" charset="77"/>
              </a:rPr>
              <a:t>Partners will shape the campaign through:</a:t>
            </a:r>
          </a:p>
          <a:p>
            <a:pPr marL="285750" indent="-285750">
              <a:buFont typeface="Arial" panose="020B0604020202020204" pitchFamily="34" charset="0"/>
              <a:buChar char="•"/>
            </a:pPr>
            <a:r>
              <a:rPr lang="en-US" sz="1600">
                <a:latin typeface="Montserrat" pitchFamily="2" charset="77"/>
              </a:rPr>
              <a:t>Advisory committee input</a:t>
            </a:r>
          </a:p>
          <a:p>
            <a:pPr marL="285750" indent="-285750">
              <a:buFont typeface="Arial" panose="020B0604020202020204" pitchFamily="34" charset="0"/>
              <a:buChar char="•"/>
            </a:pPr>
            <a:r>
              <a:rPr lang="en-US" sz="1600">
                <a:latin typeface="Montserrat" pitchFamily="2" charset="77"/>
              </a:rPr>
              <a:t>Strategic content planning</a:t>
            </a:r>
          </a:p>
          <a:p>
            <a:pPr marL="285750" indent="-285750">
              <a:buFont typeface="Arial" panose="020B0604020202020204" pitchFamily="34" charset="0"/>
              <a:buChar char="•"/>
            </a:pPr>
            <a:r>
              <a:rPr lang="en-US" sz="1600">
                <a:latin typeface="Montserrat" pitchFamily="2" charset="77"/>
              </a:rPr>
              <a:t>Real-time collaboration and feedback loops</a:t>
            </a:r>
          </a:p>
          <a:p>
            <a:pPr marL="285750" indent="-285750">
              <a:buFont typeface="Arial" panose="020B0604020202020204" pitchFamily="34" charset="0"/>
              <a:buChar char="•"/>
            </a:pPr>
            <a:endParaRPr lang="en-US" sz="1600">
              <a:latin typeface="Montserrat" pitchFamily="2" charset="77"/>
            </a:endParaRPr>
          </a:p>
          <a:p>
            <a:pPr>
              <a:buNone/>
            </a:pPr>
            <a:r>
              <a:rPr lang="en-US" sz="1600" b="1">
                <a:latin typeface="Montserrat" pitchFamily="2" charset="77"/>
              </a:rPr>
              <a:t>Supporting sector-wide advocacy by making partners visible, credible, and central to the policy conversation</a:t>
            </a:r>
            <a:r>
              <a:rPr lang="en-US" sz="1600" i="1">
                <a:latin typeface="Montserrat" pitchFamily="2" charset="77"/>
              </a:rPr>
              <a:t> </a:t>
            </a:r>
          </a:p>
          <a:p>
            <a:pPr>
              <a:buNone/>
            </a:pPr>
            <a:r>
              <a:rPr lang="en-US" sz="1600">
                <a:latin typeface="Montserrat" pitchFamily="2" charset="77"/>
              </a:rPr>
              <a:t>We will work with partners to shape and share a unified narrative that resonates with policymakers by:</a:t>
            </a:r>
          </a:p>
          <a:p>
            <a:pPr marL="285750" indent="-285750">
              <a:buFont typeface="Arial" panose="020B0604020202020204" pitchFamily="34" charset="0"/>
              <a:buChar char="•"/>
            </a:pPr>
            <a:r>
              <a:rPr lang="en-US" sz="1600">
                <a:latin typeface="Montserrat" pitchFamily="2" charset="77"/>
              </a:rPr>
              <a:t>Featuring their expertise in op-eds, briefings, and stakeholder outreach</a:t>
            </a:r>
          </a:p>
          <a:p>
            <a:pPr marL="285750" indent="-285750">
              <a:buFont typeface="Arial" panose="020B0604020202020204" pitchFamily="34" charset="0"/>
              <a:buChar char="•"/>
            </a:pPr>
            <a:r>
              <a:rPr lang="en-US" sz="1600">
                <a:latin typeface="Montserrat" pitchFamily="2" charset="77"/>
              </a:rPr>
              <a:t>Showcasing their innovations and leadership as real-world examples of policy impact</a:t>
            </a:r>
          </a:p>
          <a:p>
            <a:pPr marL="285750" indent="-285750">
              <a:buFont typeface="Arial" panose="020B0604020202020204" pitchFamily="34" charset="0"/>
              <a:buChar char="•"/>
            </a:pPr>
            <a:r>
              <a:rPr lang="en-US" sz="1600">
                <a:latin typeface="Montserrat" pitchFamily="2" charset="77"/>
              </a:rPr>
              <a:t>Using campaign media momentum to reinforce their policy priorities (where desired)</a:t>
            </a:r>
          </a:p>
          <a:p>
            <a:pPr marL="285750" indent="-285750">
              <a:buFont typeface="Arial" panose="020B0604020202020204" pitchFamily="34" charset="0"/>
              <a:buChar char="•"/>
            </a:pPr>
            <a:endParaRPr lang="en-US" sz="1600">
              <a:latin typeface="Montserrat" pitchFamily="2" charset="77"/>
            </a:endParaRPr>
          </a:p>
          <a:p>
            <a:endParaRPr lang="en-US" sz="1600" i="1">
              <a:latin typeface="Montserrat" pitchFamily="2" charset="77"/>
            </a:endParaRPr>
          </a:p>
          <a:p>
            <a:pPr>
              <a:buNone/>
            </a:pPr>
            <a:endParaRPr lang="en-US" b="1">
              <a:latin typeface="Montserrat" pitchFamily="2" charset="77"/>
            </a:endParaRPr>
          </a:p>
          <a:p>
            <a:endParaRPr lang="en-US">
              <a:latin typeface="Montserrat" pitchFamily="2" charset="77"/>
            </a:endParaRPr>
          </a:p>
          <a:p>
            <a:endParaRPr lang="en-US">
              <a:latin typeface="Montserrat" pitchFamily="2" charset="77"/>
            </a:endParaRPr>
          </a:p>
          <a:p>
            <a:endParaRPr lang="en-US">
              <a:latin typeface="Montserrat" pitchFamily="2" charset="77"/>
            </a:endParaRPr>
          </a:p>
        </p:txBody>
      </p:sp>
      <p:sp>
        <p:nvSpPr>
          <p:cNvPr id="4" name="TextBox 3">
            <a:extLst>
              <a:ext uri="{FF2B5EF4-FFF2-40B4-BE49-F238E27FC236}">
                <a16:creationId xmlns:a16="http://schemas.microsoft.com/office/drawing/2014/main" id="{4F05E35E-8314-9543-F23B-086AB1247B0B}"/>
              </a:ext>
            </a:extLst>
          </p:cNvPr>
          <p:cNvSpPr txBox="1"/>
          <p:nvPr/>
        </p:nvSpPr>
        <p:spPr>
          <a:xfrm>
            <a:off x="6705334" y="315951"/>
            <a:ext cx="6096000" cy="923330"/>
          </a:xfrm>
          <a:prstGeom prst="rect">
            <a:avLst/>
          </a:prstGeom>
          <a:noFill/>
        </p:spPr>
        <p:txBody>
          <a:bodyPr wrap="square" rtlCol="0">
            <a:spAutoFit/>
          </a:bodyPr>
          <a:lstStyle/>
          <a:p>
            <a:endParaRPr lang="en-US"/>
          </a:p>
          <a:p>
            <a:endParaRPr lang="en-US"/>
          </a:p>
          <a:p>
            <a:endParaRPr lang="en-US"/>
          </a:p>
        </p:txBody>
      </p:sp>
      <p:sp>
        <p:nvSpPr>
          <p:cNvPr id="7" name="TextBox 6">
            <a:extLst>
              <a:ext uri="{FF2B5EF4-FFF2-40B4-BE49-F238E27FC236}">
                <a16:creationId xmlns:a16="http://schemas.microsoft.com/office/drawing/2014/main" id="{886FA858-1264-D833-6E13-A69F0C651AC2}"/>
              </a:ext>
            </a:extLst>
          </p:cNvPr>
          <p:cNvSpPr txBox="1"/>
          <p:nvPr/>
        </p:nvSpPr>
        <p:spPr>
          <a:xfrm>
            <a:off x="6175071" y="1409634"/>
            <a:ext cx="5241073" cy="2831544"/>
          </a:xfrm>
          <a:prstGeom prst="rect">
            <a:avLst/>
          </a:prstGeom>
          <a:noFill/>
        </p:spPr>
        <p:txBody>
          <a:bodyPr wrap="square" rtlCol="0">
            <a:spAutoFit/>
          </a:bodyPr>
          <a:lstStyle/>
          <a:p>
            <a:r>
              <a:rPr lang="en-US" sz="1600" b="1">
                <a:latin typeface="Montserrat" pitchFamily="2" charset="77"/>
              </a:rPr>
              <a:t>Helping partners grow their impact by reaching beyond their existing networks</a:t>
            </a:r>
          </a:p>
          <a:p>
            <a:pPr>
              <a:buNone/>
            </a:pPr>
            <a:r>
              <a:rPr lang="en-US" sz="1600">
                <a:latin typeface="Montserrat" pitchFamily="2" charset="77"/>
              </a:rPr>
              <a:t>We will help partners connect with new audiences, collaborators, and supporters by:</a:t>
            </a:r>
          </a:p>
          <a:p>
            <a:pPr marL="285750" indent="-285750">
              <a:buFont typeface="Arial" panose="020B0604020202020204" pitchFamily="34" charset="0"/>
              <a:buChar char="•"/>
            </a:pPr>
            <a:r>
              <a:rPr lang="en-US" sz="1600">
                <a:latin typeface="Montserrat" pitchFamily="2" charset="77"/>
              </a:rPr>
              <a:t>Identifying underutilized media and digital channels for sector storytelling</a:t>
            </a:r>
          </a:p>
          <a:p>
            <a:pPr marL="285750" indent="-285750">
              <a:buFont typeface="Arial" panose="020B0604020202020204" pitchFamily="34" charset="0"/>
              <a:buChar char="•"/>
            </a:pPr>
            <a:r>
              <a:rPr lang="en-US" sz="1600">
                <a:latin typeface="Montserrat" pitchFamily="2" charset="77"/>
              </a:rPr>
              <a:t>Building bridges to new stakeholders and potential partners</a:t>
            </a:r>
          </a:p>
          <a:p>
            <a:pPr marL="285750" indent="-285750">
              <a:buFont typeface="Arial" panose="020B0604020202020204" pitchFamily="34" charset="0"/>
              <a:buChar char="•"/>
            </a:pPr>
            <a:r>
              <a:rPr lang="en-US" sz="1600">
                <a:latin typeface="Montserrat" pitchFamily="2" charset="77"/>
              </a:rPr>
              <a:t>Elevating stories and resources in places where partners may not have current access</a:t>
            </a:r>
          </a:p>
          <a:p>
            <a:endParaRPr lang="en-US">
              <a:latin typeface="Montserrat" pitchFamily="2" charset="77"/>
            </a:endParaRPr>
          </a:p>
        </p:txBody>
      </p:sp>
      <p:sp>
        <p:nvSpPr>
          <p:cNvPr id="8" name="TextBox 7">
            <a:extLst>
              <a:ext uri="{FF2B5EF4-FFF2-40B4-BE49-F238E27FC236}">
                <a16:creationId xmlns:a16="http://schemas.microsoft.com/office/drawing/2014/main" id="{CF2462D6-348A-E36B-B344-261746E792F1}"/>
              </a:ext>
            </a:extLst>
          </p:cNvPr>
          <p:cNvSpPr txBox="1"/>
          <p:nvPr/>
        </p:nvSpPr>
        <p:spPr>
          <a:xfrm>
            <a:off x="6175071" y="4345851"/>
            <a:ext cx="5241073" cy="1631216"/>
          </a:xfrm>
          <a:prstGeom prst="rect">
            <a:avLst/>
          </a:prstGeom>
          <a:noFill/>
        </p:spPr>
        <p:txBody>
          <a:bodyPr wrap="square" rtlCol="0">
            <a:spAutoFit/>
          </a:bodyPr>
          <a:lstStyle/>
          <a:p>
            <a:r>
              <a:rPr lang="en-US" sz="2000" b="1">
                <a:latin typeface="Montserrat" pitchFamily="2" charset="77"/>
              </a:rPr>
              <a:t>This campaign is built </a:t>
            </a:r>
            <a:r>
              <a:rPr lang="en-US" sz="2000" b="1" i="1">
                <a:latin typeface="Montserrat" pitchFamily="2" charset="77"/>
              </a:rPr>
              <a:t>with</a:t>
            </a:r>
            <a:r>
              <a:rPr lang="en-US" sz="2000" b="1">
                <a:latin typeface="Montserrat" pitchFamily="2" charset="77"/>
              </a:rPr>
              <a:t> the sector, </a:t>
            </a:r>
            <a:r>
              <a:rPr lang="en-US" sz="2000" b="1" i="1">
                <a:latin typeface="Montserrat" pitchFamily="2" charset="77"/>
              </a:rPr>
              <a:t>for</a:t>
            </a:r>
            <a:r>
              <a:rPr lang="en-US" sz="2000" b="1">
                <a:latin typeface="Montserrat" pitchFamily="2" charset="77"/>
              </a:rPr>
              <a:t> the sector—to amplify your voice, expand your reach, and elevate your role in public trust and policy influence.</a:t>
            </a:r>
          </a:p>
        </p:txBody>
      </p:sp>
      <p:sp>
        <p:nvSpPr>
          <p:cNvPr id="2" name="Title 1">
            <a:extLst>
              <a:ext uri="{FF2B5EF4-FFF2-40B4-BE49-F238E27FC236}">
                <a16:creationId xmlns:a16="http://schemas.microsoft.com/office/drawing/2014/main" id="{1E815FA0-99BA-542D-18D7-F5ACA0A73706}"/>
              </a:ext>
            </a:extLst>
          </p:cNvPr>
          <p:cNvSpPr txBox="1">
            <a:spLocks/>
          </p:cNvSpPr>
          <p:nvPr/>
        </p:nvSpPr>
        <p:spPr>
          <a:xfrm>
            <a:off x="534390" y="246382"/>
            <a:ext cx="11643324" cy="1087607"/>
          </a:xfrm>
          <a:prstGeom prst="rect">
            <a:avLst/>
          </a:prstGeom>
        </p:spPr>
        <p:txBody>
          <a:bodyPr vert="horz" lIns="91440" tIns="45720" rIns="91440" bIns="45720" rtlCol="0" anchor="ctr">
            <a:norm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100000"/>
              </a:lnSpc>
              <a:spcAft>
                <a:spcPts val="600"/>
              </a:spcAft>
            </a:pPr>
            <a:r>
              <a:rPr lang="en-US" sz="4000">
                <a:solidFill>
                  <a:srgbClr val="421F21"/>
                </a:solidFill>
                <a:latin typeface="Montserrat" panose="00000500000000000000" pitchFamily="2" charset="0"/>
              </a:rPr>
              <a:t>Showcasing the Sector</a:t>
            </a:r>
          </a:p>
        </p:txBody>
      </p:sp>
    </p:spTree>
    <p:extLst>
      <p:ext uri="{BB962C8B-B14F-4D97-AF65-F5344CB8AC3E}">
        <p14:creationId xmlns:p14="http://schemas.microsoft.com/office/powerpoint/2010/main" val="41588542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990D3-CAD4-CA98-C766-9CF6533C904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732768E-5932-7E72-776F-D1A97BC76B28}"/>
              </a:ext>
            </a:extLst>
          </p:cNvPr>
          <p:cNvSpPr txBox="1">
            <a:spLocks/>
          </p:cNvSpPr>
          <p:nvPr/>
        </p:nvSpPr>
        <p:spPr>
          <a:xfrm>
            <a:off x="650646" y="420315"/>
            <a:ext cx="11225668" cy="570028"/>
          </a:xfrm>
          <a:prstGeom prst="rect">
            <a:avLst/>
          </a:prstGeom>
        </p:spPr>
        <p:txBody>
          <a:bodyPr vert="horz" wrap="square" lIns="0" tIns="15875" rIns="0" bIns="0" rtlCol="0">
            <a:sp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marL="12700" algn="l">
              <a:lnSpc>
                <a:spcPct val="100000"/>
              </a:lnSpc>
              <a:spcBef>
                <a:spcPts val="125"/>
              </a:spcBef>
            </a:pPr>
            <a:r>
              <a:rPr lang="en-US" sz="3600" spc="-10" dirty="0">
                <a:solidFill>
                  <a:schemeClr val="bg1"/>
                </a:solidFill>
              </a:rPr>
              <a:t>A Two-Way Street – Built to Elevate Everyone</a:t>
            </a:r>
          </a:p>
        </p:txBody>
      </p:sp>
      <p:sp>
        <p:nvSpPr>
          <p:cNvPr id="3" name="Title 1">
            <a:extLst>
              <a:ext uri="{FF2B5EF4-FFF2-40B4-BE49-F238E27FC236}">
                <a16:creationId xmlns:a16="http://schemas.microsoft.com/office/drawing/2014/main" id="{B2AA2209-330F-B0BB-E739-0060A6FECC6E}"/>
              </a:ext>
            </a:extLst>
          </p:cNvPr>
          <p:cNvSpPr txBox="1">
            <a:spLocks/>
          </p:cNvSpPr>
          <p:nvPr/>
        </p:nvSpPr>
        <p:spPr>
          <a:xfrm>
            <a:off x="544894" y="1502490"/>
            <a:ext cx="11331420" cy="4365767"/>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100000"/>
              </a:lnSpc>
              <a:buNone/>
            </a:pPr>
            <a:endParaRPr lang="en-US" sz="1200" b="1" dirty="0">
              <a:solidFill>
                <a:schemeClr val="bg1"/>
              </a:solidFill>
            </a:endParaRPr>
          </a:p>
          <a:p>
            <a:pPr algn="l">
              <a:lnSpc>
                <a:spcPct val="100000"/>
              </a:lnSpc>
              <a:buNone/>
            </a:pPr>
            <a:endParaRPr lang="en-US" sz="1600" dirty="0">
              <a:solidFill>
                <a:schemeClr val="bg1"/>
              </a:solidFill>
            </a:endParaRPr>
          </a:p>
          <a:p>
            <a:pPr algn="l">
              <a:lnSpc>
                <a:spcPct val="100000"/>
              </a:lnSpc>
              <a:buNone/>
            </a:pPr>
            <a:endParaRPr lang="en-US" sz="1600" dirty="0">
              <a:solidFill>
                <a:schemeClr val="bg1"/>
              </a:solidFill>
            </a:endParaRPr>
          </a:p>
        </p:txBody>
      </p:sp>
      <p:sp>
        <p:nvSpPr>
          <p:cNvPr id="6" name="TextBox 5">
            <a:extLst>
              <a:ext uri="{FF2B5EF4-FFF2-40B4-BE49-F238E27FC236}">
                <a16:creationId xmlns:a16="http://schemas.microsoft.com/office/drawing/2014/main" id="{6D73FE45-5C43-3BDF-C98E-AB54D328F22B}"/>
              </a:ext>
            </a:extLst>
          </p:cNvPr>
          <p:cNvSpPr txBox="1"/>
          <p:nvPr/>
        </p:nvSpPr>
        <p:spPr>
          <a:xfrm>
            <a:off x="650646" y="1358782"/>
            <a:ext cx="5698879" cy="507831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bg1"/>
                </a:solidFill>
                <a:effectLst/>
                <a:latin typeface="Arial" panose="020B0604020202020204" pitchFamily="34" charset="0"/>
              </a:rPr>
              <a:t>Use the Initiative</a:t>
            </a:r>
            <a:br>
              <a:rPr kumimoji="0" lang="en-US" altLang="en-US" sz="1800" b="0" i="0" u="none" strike="noStrike" cap="none" normalizeH="0" baseline="0" dirty="0">
                <a:ln>
                  <a:noFill/>
                </a:ln>
                <a:solidFill>
                  <a:schemeClr val="bg1"/>
                </a:solidFill>
                <a:effectLst/>
                <a:latin typeface="Arial" panose="020B0604020202020204" pitchFamily="34" charset="0"/>
              </a:rPr>
            </a:br>
            <a:r>
              <a:rPr kumimoji="0" lang="en-US" altLang="en-US" sz="1800" b="0" i="0" u="none" strike="noStrike" cap="none" normalizeH="0" baseline="0" dirty="0">
                <a:ln>
                  <a:noFill/>
                </a:ln>
                <a:solidFill>
                  <a:schemeClr val="bg1"/>
                </a:solidFill>
                <a:effectLst/>
                <a:latin typeface="Arial" panose="020B0604020202020204" pitchFamily="34" charset="0"/>
              </a:rPr>
              <a:t>Logo, visuals, messaging—ready for your materials</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1"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bg1"/>
                </a:solidFill>
                <a:effectLst/>
                <a:latin typeface="Arial" panose="020B0604020202020204" pitchFamily="34" charset="0"/>
              </a:rPr>
              <a:t>Show Your Commitment</a:t>
            </a:r>
            <a:br>
              <a:rPr kumimoji="0" lang="en-US" altLang="en-US" sz="1800" b="0" i="0" u="none" strike="noStrike" cap="none" normalizeH="0" baseline="0" dirty="0">
                <a:ln>
                  <a:noFill/>
                </a:ln>
                <a:solidFill>
                  <a:schemeClr val="bg1"/>
                </a:solidFill>
                <a:effectLst/>
                <a:latin typeface="Arial" panose="020B0604020202020204" pitchFamily="34" charset="0"/>
              </a:rPr>
            </a:br>
            <a:r>
              <a:rPr kumimoji="0" lang="en-US" altLang="en-US" sz="1800" b="0" i="0" u="none" strike="noStrike" cap="none" normalizeH="0" baseline="0" dirty="0">
                <a:ln>
                  <a:noFill/>
                </a:ln>
                <a:solidFill>
                  <a:schemeClr val="bg1"/>
                </a:solidFill>
                <a:effectLst/>
                <a:latin typeface="Arial" panose="020B0604020202020204" pitchFamily="34" charset="0"/>
              </a:rPr>
              <a:t>“We agree. This matters. Here’s what we do.”</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1"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bg1"/>
                </a:solidFill>
                <a:effectLst/>
                <a:latin typeface="Arial" panose="020B0604020202020204" pitchFamily="34" charset="0"/>
              </a:rPr>
              <a:t>Gain National Visibility</a:t>
            </a:r>
            <a:br>
              <a:rPr kumimoji="0" lang="en-US" altLang="en-US" sz="1800" b="0" i="0" u="none" strike="noStrike" cap="none" normalizeH="0" baseline="0" dirty="0">
                <a:ln>
                  <a:noFill/>
                </a:ln>
                <a:solidFill>
                  <a:schemeClr val="bg1"/>
                </a:solidFill>
                <a:effectLst/>
                <a:latin typeface="Arial" panose="020B0604020202020204" pitchFamily="34" charset="0"/>
              </a:rPr>
            </a:br>
            <a:r>
              <a:rPr kumimoji="0" lang="en-US" altLang="en-US" sz="1800" b="0" i="0" u="none" strike="noStrike" cap="none" normalizeH="0" baseline="0" dirty="0">
                <a:ln>
                  <a:noFill/>
                </a:ln>
                <a:solidFill>
                  <a:schemeClr val="bg1"/>
                </a:solidFill>
                <a:effectLst/>
                <a:latin typeface="Arial" panose="020B0604020202020204" pitchFamily="34" charset="0"/>
              </a:rPr>
              <a:t>Align with a message that Canadians are starting to recognize and trust</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1"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bg1"/>
                </a:solidFill>
                <a:effectLst/>
                <a:latin typeface="Arial" panose="020B0604020202020204" pitchFamily="34" charset="0"/>
              </a:rPr>
              <a:t>Be Part of Something Bigger</a:t>
            </a:r>
            <a:br>
              <a:rPr kumimoji="0" lang="en-US" altLang="en-US" sz="1800" b="0" i="0" u="none" strike="noStrike" cap="none" normalizeH="0" baseline="0" dirty="0">
                <a:ln>
                  <a:noFill/>
                </a:ln>
                <a:solidFill>
                  <a:schemeClr val="bg1"/>
                </a:solidFill>
                <a:effectLst/>
                <a:latin typeface="Arial" panose="020B0604020202020204" pitchFamily="34" charset="0"/>
              </a:rPr>
            </a:br>
            <a:r>
              <a:rPr kumimoji="0" lang="en-US" altLang="en-US" sz="1800" b="0" i="0" u="none" strike="noStrike" cap="none" normalizeH="0" baseline="0" dirty="0">
                <a:ln>
                  <a:noFill/>
                </a:ln>
                <a:solidFill>
                  <a:schemeClr val="bg1"/>
                </a:solidFill>
                <a:effectLst/>
                <a:latin typeface="Arial" panose="020B0604020202020204" pitchFamily="34" charset="0"/>
              </a:rPr>
              <a:t>Elevate your voice by joining a national movement</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1"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bg1"/>
                </a:solidFill>
                <a:effectLst/>
                <a:latin typeface="Arial" panose="020B0604020202020204" pitchFamily="34" charset="0"/>
              </a:rPr>
              <a:t>Retail &amp; Foodservice Ready</a:t>
            </a:r>
            <a:br>
              <a:rPr kumimoji="0" lang="en-US" altLang="en-US" sz="1800" b="0" i="0" u="none" strike="noStrike" cap="none" normalizeH="0" baseline="0" dirty="0">
                <a:ln>
                  <a:noFill/>
                </a:ln>
                <a:solidFill>
                  <a:schemeClr val="bg1"/>
                </a:solidFill>
                <a:effectLst/>
                <a:latin typeface="Arial" panose="020B0604020202020204" pitchFamily="34" charset="0"/>
              </a:rPr>
            </a:br>
            <a:r>
              <a:rPr kumimoji="0" lang="en-US" altLang="en-US" sz="1800" b="0" i="0" u="none" strike="noStrike" cap="none" normalizeH="0" baseline="0" dirty="0">
                <a:ln>
                  <a:noFill/>
                </a:ln>
                <a:solidFill>
                  <a:schemeClr val="bg1"/>
                </a:solidFill>
                <a:effectLst/>
                <a:latin typeface="Arial" panose="020B0604020202020204" pitchFamily="34" charset="0"/>
              </a:rPr>
              <a:t>Early expressions of interest already underway</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800" b="1"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bg1"/>
                </a:solidFill>
                <a:effectLst/>
                <a:latin typeface="Arial" panose="020B0604020202020204" pitchFamily="34" charset="0"/>
              </a:rPr>
              <a:t>Not Just Co-branding—Co-ownership</a:t>
            </a:r>
            <a:br>
              <a:rPr kumimoji="0" lang="en-US" altLang="en-US" sz="1800" b="0" i="0" u="none" strike="noStrike" cap="none" normalizeH="0" baseline="0" dirty="0">
                <a:ln>
                  <a:noFill/>
                </a:ln>
                <a:solidFill>
                  <a:schemeClr val="bg1"/>
                </a:solidFill>
                <a:effectLst/>
                <a:latin typeface="Arial" panose="020B0604020202020204" pitchFamily="34" charset="0"/>
              </a:rPr>
            </a:br>
            <a:r>
              <a:rPr kumimoji="0" lang="en-US" altLang="en-US" sz="1800" b="0" i="0" u="none" strike="noStrike" cap="none" normalizeH="0" baseline="0" dirty="0">
                <a:ln>
                  <a:noFill/>
                </a:ln>
                <a:solidFill>
                  <a:schemeClr val="bg1"/>
                </a:solidFill>
                <a:effectLst/>
                <a:latin typeface="Arial" panose="020B0604020202020204" pitchFamily="34" charset="0"/>
              </a:rPr>
              <a:t>A shared platform for shared impact</a:t>
            </a:r>
          </a:p>
        </p:txBody>
      </p:sp>
      <p:pic>
        <p:nvPicPr>
          <p:cNvPr id="7" name="Graphic 6">
            <a:extLst>
              <a:ext uri="{FF2B5EF4-FFF2-40B4-BE49-F238E27FC236}">
                <a16:creationId xmlns:a16="http://schemas.microsoft.com/office/drawing/2014/main" id="{2066F962-17FD-20C1-AFD1-7EC1F13D6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0365" y="2417885"/>
            <a:ext cx="4044457" cy="2022229"/>
          </a:xfrm>
          <a:prstGeom prst="rect">
            <a:avLst/>
          </a:prstGeom>
        </p:spPr>
      </p:pic>
    </p:spTree>
    <p:extLst>
      <p:ext uri="{BB962C8B-B14F-4D97-AF65-F5344CB8AC3E}">
        <p14:creationId xmlns:p14="http://schemas.microsoft.com/office/powerpoint/2010/main" val="2059429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5021255-0DB8-FD3E-AB95-1BE609702A5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BCCB5A-82D9-8DDC-D094-7220E014DF26}"/>
              </a:ext>
            </a:extLst>
          </p:cNvPr>
          <p:cNvSpPr txBox="1"/>
          <p:nvPr/>
        </p:nvSpPr>
        <p:spPr>
          <a:xfrm>
            <a:off x="2261507" y="2767280"/>
            <a:ext cx="7668986" cy="1323439"/>
          </a:xfrm>
          <a:prstGeom prst="rect">
            <a:avLst/>
          </a:prstGeom>
          <a:noFill/>
        </p:spPr>
        <p:txBody>
          <a:bodyPr wrap="square" rtlCol="0">
            <a:spAutoFit/>
          </a:bodyPr>
          <a:lstStyle/>
          <a:p>
            <a:pPr algn="ctr"/>
            <a:r>
              <a:rPr lang="en-US" sz="4000" b="1">
                <a:solidFill>
                  <a:schemeClr val="bg1"/>
                </a:solidFill>
                <a:latin typeface="Montserrat" panose="00000500000000000000" pitchFamily="2" charset="0"/>
              </a:rPr>
              <a:t>In the Longer Term:</a:t>
            </a:r>
          </a:p>
          <a:p>
            <a:pPr algn="ctr"/>
            <a:r>
              <a:rPr lang="en-US" sz="4000" b="1">
                <a:solidFill>
                  <a:schemeClr val="bg1"/>
                </a:solidFill>
                <a:latin typeface="Montserrat" panose="00000500000000000000" pitchFamily="2" charset="0"/>
              </a:rPr>
              <a:t>The Cornerstone Initiative</a:t>
            </a:r>
            <a:endParaRPr lang="en-US" sz="2400" b="1">
              <a:latin typeface="Montserrat" panose="00000500000000000000" pitchFamily="2" charset="0"/>
            </a:endParaRPr>
          </a:p>
        </p:txBody>
      </p:sp>
    </p:spTree>
    <p:extLst>
      <p:ext uri="{BB962C8B-B14F-4D97-AF65-F5344CB8AC3E}">
        <p14:creationId xmlns:p14="http://schemas.microsoft.com/office/powerpoint/2010/main" val="2411387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4AC19-5002-136E-76CE-01F7998967A8}"/>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66A8A9AB-2873-0416-F77D-7F78F5CD0AFD}"/>
              </a:ext>
            </a:extLst>
          </p:cNvPr>
          <p:cNvGrpSpPr/>
          <p:nvPr/>
        </p:nvGrpSpPr>
        <p:grpSpPr>
          <a:xfrm>
            <a:off x="401340" y="146522"/>
            <a:ext cx="3532139" cy="6447651"/>
            <a:chOff x="188005" y="1700536"/>
            <a:chExt cx="2274413" cy="4415747"/>
          </a:xfrm>
        </p:grpSpPr>
        <p:sp>
          <p:nvSpPr>
            <p:cNvPr id="8" name="Rounded Rectangle 46">
              <a:extLst>
                <a:ext uri="{FF2B5EF4-FFF2-40B4-BE49-F238E27FC236}">
                  <a16:creationId xmlns:a16="http://schemas.microsoft.com/office/drawing/2014/main" id="{63022527-97BD-81EE-3579-A7E24E37A7DA}"/>
                </a:ext>
              </a:extLst>
            </p:cNvPr>
            <p:cNvSpPr/>
            <p:nvPr/>
          </p:nvSpPr>
          <p:spPr>
            <a:xfrm>
              <a:off x="190403" y="2091424"/>
              <a:ext cx="2248525" cy="4024859"/>
            </a:xfrm>
            <a:prstGeom prst="roundRect">
              <a:avLst>
                <a:gd name="adj" fmla="val 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B2066094-80FC-5F3A-50CD-D8C4DC034F19}"/>
                </a:ext>
              </a:extLst>
            </p:cNvPr>
            <p:cNvSpPr txBox="1"/>
            <p:nvPr/>
          </p:nvSpPr>
          <p:spPr bwMode="auto">
            <a:xfrm>
              <a:off x="383745" y="2704923"/>
              <a:ext cx="1897787" cy="84314"/>
            </a:xfrm>
            <a:prstGeom prst="rect">
              <a:avLst/>
            </a:prstGeom>
            <a:noFill/>
            <a:ln w="9525" algn="ctr">
              <a:noFill/>
              <a:miter lim="800000"/>
              <a:headEnd/>
              <a:tailEnd/>
            </a:ln>
            <a:effectLst/>
          </p:spPr>
          <p:txBody>
            <a:bodyPr wrap="square" lIns="0" tIns="0" rIns="0" bIns="0" rtlCol="0">
              <a:spAutoFit/>
            </a:bodyPr>
            <a:lstStyle/>
            <a:p>
              <a:pPr marL="228600" marR="0" lvl="0" indent="-228600" algn="l" defTabSz="914400" rtl="0" eaLnBrk="1" fontAlgn="t" latinLnBrk="0" hangingPunct="1">
                <a:lnSpc>
                  <a:spcPct val="100000"/>
                </a:lnSpc>
                <a:spcBef>
                  <a:spcPts val="0"/>
                </a:spcBef>
                <a:spcAft>
                  <a:spcPts val="600"/>
                </a:spcAft>
                <a:buClrTx/>
                <a:buSzTx/>
                <a:buFont typeface="+mj-lt"/>
                <a:buAutoNum type="arabicPeriod"/>
                <a:tabLst/>
                <a:defRPr/>
              </a:pPr>
              <a:endParaRPr kumimoji="0" lang="en-US" sz="800" b="0" i="0" u="none" strike="noStrike" kern="1200" cap="none" spc="0" normalizeH="0" baseline="0" noProof="0">
                <a:ln>
                  <a:noFill/>
                </a:ln>
                <a:solidFill>
                  <a:srgbClr val="431F21"/>
                </a:solidFill>
                <a:effectLst/>
                <a:uLnTx/>
                <a:uFillTx/>
                <a:latin typeface="Aptos Display" panose="02110004020202020204"/>
                <a:ea typeface="+mn-ea"/>
                <a:cs typeface="+mn-cs"/>
              </a:endParaRPr>
            </a:p>
          </p:txBody>
        </p:sp>
        <p:grpSp>
          <p:nvGrpSpPr>
            <p:cNvPr id="10" name="Group 9">
              <a:extLst>
                <a:ext uri="{FF2B5EF4-FFF2-40B4-BE49-F238E27FC236}">
                  <a16:creationId xmlns:a16="http://schemas.microsoft.com/office/drawing/2014/main" id="{9A5F830B-284E-9512-ACCE-5E6C5F243ABF}"/>
                </a:ext>
              </a:extLst>
            </p:cNvPr>
            <p:cNvGrpSpPr/>
            <p:nvPr/>
          </p:nvGrpSpPr>
          <p:grpSpPr>
            <a:xfrm>
              <a:off x="188005" y="1700536"/>
              <a:ext cx="2252553" cy="847337"/>
              <a:chOff x="1339444" y="1566473"/>
              <a:chExt cx="2252553" cy="847337"/>
            </a:xfrm>
          </p:grpSpPr>
          <p:sp>
            <p:nvSpPr>
              <p:cNvPr id="12" name="Rounded Rectangle 23">
                <a:extLst>
                  <a:ext uri="{FF2B5EF4-FFF2-40B4-BE49-F238E27FC236}">
                    <a16:creationId xmlns:a16="http://schemas.microsoft.com/office/drawing/2014/main" id="{095FC718-5927-0DCE-D55C-AB38BFA72A48}"/>
                  </a:ext>
                </a:extLst>
              </p:cNvPr>
              <p:cNvSpPr/>
              <p:nvPr/>
            </p:nvSpPr>
            <p:spPr>
              <a:xfrm>
                <a:off x="1339444" y="1716375"/>
                <a:ext cx="2248525" cy="518584"/>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13" name="Rounded Rectangle 17">
                <a:extLst>
                  <a:ext uri="{FF2B5EF4-FFF2-40B4-BE49-F238E27FC236}">
                    <a16:creationId xmlns:a16="http://schemas.microsoft.com/office/drawing/2014/main" id="{0A704616-163E-E9B5-C3BF-E026D400A6C2}"/>
                  </a:ext>
                </a:extLst>
              </p:cNvPr>
              <p:cNvSpPr/>
              <p:nvPr/>
            </p:nvSpPr>
            <p:spPr>
              <a:xfrm>
                <a:off x="1343472" y="1566473"/>
                <a:ext cx="2248525" cy="359763"/>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14" name="Triangle 1">
                <a:extLst>
                  <a:ext uri="{FF2B5EF4-FFF2-40B4-BE49-F238E27FC236}">
                    <a16:creationId xmlns:a16="http://schemas.microsoft.com/office/drawing/2014/main" id="{20DBA300-C42A-F94D-F259-714765605086}"/>
                  </a:ext>
                </a:extLst>
              </p:cNvPr>
              <p:cNvSpPr/>
              <p:nvPr/>
            </p:nvSpPr>
            <p:spPr>
              <a:xfrm rot="10800000">
                <a:off x="1340919" y="2233929"/>
                <a:ext cx="2251077" cy="179881"/>
              </a:xfrm>
              <a:prstGeom prst="triangle">
                <a:avLst>
                  <a:gd name="adj" fmla="val 4900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BA72986-5679-091C-70CB-1B7DDD52A03A}"/>
                </a:ext>
              </a:extLst>
            </p:cNvPr>
            <p:cNvSpPr txBox="1"/>
            <p:nvPr/>
          </p:nvSpPr>
          <p:spPr>
            <a:xfrm>
              <a:off x="213893" y="2171342"/>
              <a:ext cx="2248525" cy="252941"/>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5F1F1"/>
                  </a:solidFill>
                  <a:effectLst/>
                  <a:uLnTx/>
                  <a:uFillTx/>
                  <a:latin typeface="Montserrat" panose="00000500000000000000" pitchFamily="2" charset="0"/>
                </a:rPr>
                <a:t>Solidify</a:t>
              </a:r>
            </a:p>
          </p:txBody>
        </p:sp>
      </p:grpSp>
      <p:grpSp>
        <p:nvGrpSpPr>
          <p:cNvPr id="15" name="Group 14">
            <a:extLst>
              <a:ext uri="{FF2B5EF4-FFF2-40B4-BE49-F238E27FC236}">
                <a16:creationId xmlns:a16="http://schemas.microsoft.com/office/drawing/2014/main" id="{639C181B-AA4A-AABD-E172-EBB352EF6F11}"/>
              </a:ext>
            </a:extLst>
          </p:cNvPr>
          <p:cNvGrpSpPr/>
          <p:nvPr/>
        </p:nvGrpSpPr>
        <p:grpSpPr>
          <a:xfrm>
            <a:off x="4298250" y="146523"/>
            <a:ext cx="3495900" cy="6450182"/>
            <a:chOff x="189480" y="1700536"/>
            <a:chExt cx="2251078" cy="4415747"/>
          </a:xfrm>
        </p:grpSpPr>
        <p:sp>
          <p:nvSpPr>
            <p:cNvPr id="16" name="Rounded Rectangle 46">
              <a:extLst>
                <a:ext uri="{FF2B5EF4-FFF2-40B4-BE49-F238E27FC236}">
                  <a16:creationId xmlns:a16="http://schemas.microsoft.com/office/drawing/2014/main" id="{1498E34B-A876-F688-1389-5FD6D8E44C23}"/>
                </a:ext>
              </a:extLst>
            </p:cNvPr>
            <p:cNvSpPr/>
            <p:nvPr/>
          </p:nvSpPr>
          <p:spPr>
            <a:xfrm>
              <a:off x="190403" y="2091424"/>
              <a:ext cx="2248525" cy="4024859"/>
            </a:xfrm>
            <a:prstGeom prst="roundRect">
              <a:avLst>
                <a:gd name="adj" fmla="val 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B540BA13-1B37-A789-EED9-7CC543F7B37E}"/>
                </a:ext>
              </a:extLst>
            </p:cNvPr>
            <p:cNvGrpSpPr/>
            <p:nvPr/>
          </p:nvGrpSpPr>
          <p:grpSpPr>
            <a:xfrm>
              <a:off x="189480" y="1700536"/>
              <a:ext cx="2251078" cy="850544"/>
              <a:chOff x="1340919" y="1566473"/>
              <a:chExt cx="2251078" cy="850544"/>
            </a:xfrm>
          </p:grpSpPr>
          <p:sp>
            <p:nvSpPr>
              <p:cNvPr id="19" name="Rounded Rectangle 23">
                <a:extLst>
                  <a:ext uri="{FF2B5EF4-FFF2-40B4-BE49-F238E27FC236}">
                    <a16:creationId xmlns:a16="http://schemas.microsoft.com/office/drawing/2014/main" id="{2E3C106C-F4A7-0965-2368-0AFC66F0188B}"/>
                  </a:ext>
                </a:extLst>
              </p:cNvPr>
              <p:cNvSpPr/>
              <p:nvPr/>
            </p:nvSpPr>
            <p:spPr>
              <a:xfrm>
                <a:off x="1343472" y="1716374"/>
                <a:ext cx="2248525" cy="521138"/>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20" name="Rounded Rectangle 17">
                <a:extLst>
                  <a:ext uri="{FF2B5EF4-FFF2-40B4-BE49-F238E27FC236}">
                    <a16:creationId xmlns:a16="http://schemas.microsoft.com/office/drawing/2014/main" id="{C2DD7C92-3BE3-206C-9DB4-033A51C2C726}"/>
                  </a:ext>
                </a:extLst>
              </p:cNvPr>
              <p:cNvSpPr/>
              <p:nvPr/>
            </p:nvSpPr>
            <p:spPr>
              <a:xfrm>
                <a:off x="1343472" y="1566473"/>
                <a:ext cx="2248525" cy="359763"/>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21" name="Triangle 1">
                <a:extLst>
                  <a:ext uri="{FF2B5EF4-FFF2-40B4-BE49-F238E27FC236}">
                    <a16:creationId xmlns:a16="http://schemas.microsoft.com/office/drawing/2014/main" id="{7FF881DE-8DF6-E6A6-F71E-7C6B9F58B7C1}"/>
                  </a:ext>
                </a:extLst>
              </p:cNvPr>
              <p:cNvSpPr/>
              <p:nvPr/>
            </p:nvSpPr>
            <p:spPr>
              <a:xfrm rot="10800000">
                <a:off x="1340919" y="2237136"/>
                <a:ext cx="2251077" cy="179881"/>
              </a:xfrm>
              <a:prstGeom prst="triangle">
                <a:avLst>
                  <a:gd name="adj" fmla="val 4900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grpSp>
        <p:sp>
          <p:nvSpPr>
            <p:cNvPr id="18" name="TextBox 17">
              <a:extLst>
                <a:ext uri="{FF2B5EF4-FFF2-40B4-BE49-F238E27FC236}">
                  <a16:creationId xmlns:a16="http://schemas.microsoft.com/office/drawing/2014/main" id="{4331625E-9F3C-6EBF-4615-2A24CDE4B20F}"/>
                </a:ext>
              </a:extLst>
            </p:cNvPr>
            <p:cNvSpPr txBox="1"/>
            <p:nvPr/>
          </p:nvSpPr>
          <p:spPr>
            <a:xfrm>
              <a:off x="343685" y="2172950"/>
              <a:ext cx="1934612" cy="252842"/>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5F1F1"/>
                  </a:solidFill>
                  <a:effectLst/>
                  <a:uLnTx/>
                  <a:uFillTx/>
                  <a:latin typeface="Montserrat" panose="00000500000000000000" pitchFamily="2" charset="0"/>
                </a:rPr>
                <a:t>Connect</a:t>
              </a:r>
            </a:p>
          </p:txBody>
        </p:sp>
      </p:grpSp>
      <p:grpSp>
        <p:nvGrpSpPr>
          <p:cNvPr id="22" name="Group 21">
            <a:extLst>
              <a:ext uri="{FF2B5EF4-FFF2-40B4-BE49-F238E27FC236}">
                <a16:creationId xmlns:a16="http://schemas.microsoft.com/office/drawing/2014/main" id="{0F297B90-1062-F389-85C7-0A13621632E3}"/>
              </a:ext>
            </a:extLst>
          </p:cNvPr>
          <p:cNvGrpSpPr/>
          <p:nvPr/>
        </p:nvGrpSpPr>
        <p:grpSpPr>
          <a:xfrm>
            <a:off x="8196498" y="146523"/>
            <a:ext cx="3495900" cy="6447650"/>
            <a:chOff x="189480" y="1700536"/>
            <a:chExt cx="2251077" cy="4415747"/>
          </a:xfrm>
        </p:grpSpPr>
        <p:sp>
          <p:nvSpPr>
            <p:cNvPr id="23" name="Rounded Rectangle 46">
              <a:extLst>
                <a:ext uri="{FF2B5EF4-FFF2-40B4-BE49-F238E27FC236}">
                  <a16:creationId xmlns:a16="http://schemas.microsoft.com/office/drawing/2014/main" id="{A1810ED6-E2BC-6D1C-607B-A1D89D4D98B1}"/>
                </a:ext>
              </a:extLst>
            </p:cNvPr>
            <p:cNvSpPr/>
            <p:nvPr/>
          </p:nvSpPr>
          <p:spPr>
            <a:xfrm>
              <a:off x="190403" y="2091424"/>
              <a:ext cx="2248525" cy="4024859"/>
            </a:xfrm>
            <a:prstGeom prst="roundRect">
              <a:avLst>
                <a:gd name="adj" fmla="val 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grpSp>
          <p:nvGrpSpPr>
            <p:cNvPr id="24" name="Group 23">
              <a:extLst>
                <a:ext uri="{FF2B5EF4-FFF2-40B4-BE49-F238E27FC236}">
                  <a16:creationId xmlns:a16="http://schemas.microsoft.com/office/drawing/2014/main" id="{99E3F9D2-B17B-7D32-59C0-008A6CAEF0F8}"/>
                </a:ext>
              </a:extLst>
            </p:cNvPr>
            <p:cNvGrpSpPr/>
            <p:nvPr/>
          </p:nvGrpSpPr>
          <p:grpSpPr>
            <a:xfrm>
              <a:off x="189480" y="1700536"/>
              <a:ext cx="2251077" cy="850544"/>
              <a:chOff x="1340919" y="1566473"/>
              <a:chExt cx="2251077" cy="850544"/>
            </a:xfrm>
          </p:grpSpPr>
          <p:sp>
            <p:nvSpPr>
              <p:cNvPr id="26" name="Rounded Rectangle 23">
                <a:extLst>
                  <a:ext uri="{FF2B5EF4-FFF2-40B4-BE49-F238E27FC236}">
                    <a16:creationId xmlns:a16="http://schemas.microsoft.com/office/drawing/2014/main" id="{FEA26206-93B6-C380-41E1-2B0A3CE1077C}"/>
                  </a:ext>
                </a:extLst>
              </p:cNvPr>
              <p:cNvSpPr/>
              <p:nvPr/>
            </p:nvSpPr>
            <p:spPr>
              <a:xfrm>
                <a:off x="1342815" y="1716374"/>
                <a:ext cx="2248525" cy="521138"/>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27" name="Rounded Rectangle 17">
                <a:extLst>
                  <a:ext uri="{FF2B5EF4-FFF2-40B4-BE49-F238E27FC236}">
                    <a16:creationId xmlns:a16="http://schemas.microsoft.com/office/drawing/2014/main" id="{A8E81439-1221-264C-2C95-CDCC6021BFAD}"/>
                  </a:ext>
                </a:extLst>
              </p:cNvPr>
              <p:cNvSpPr/>
              <p:nvPr/>
            </p:nvSpPr>
            <p:spPr>
              <a:xfrm>
                <a:off x="1342380" y="1566473"/>
                <a:ext cx="2248525" cy="359763"/>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28" name="Triangle 1">
                <a:extLst>
                  <a:ext uri="{FF2B5EF4-FFF2-40B4-BE49-F238E27FC236}">
                    <a16:creationId xmlns:a16="http://schemas.microsoft.com/office/drawing/2014/main" id="{3E30AF99-B277-1F9C-9246-BCE33EA90B4F}"/>
                  </a:ext>
                </a:extLst>
              </p:cNvPr>
              <p:cNvSpPr/>
              <p:nvPr/>
            </p:nvSpPr>
            <p:spPr>
              <a:xfrm rot="10800000">
                <a:off x="1340919" y="2237136"/>
                <a:ext cx="2251077" cy="179881"/>
              </a:xfrm>
              <a:prstGeom prst="triangle">
                <a:avLst>
                  <a:gd name="adj" fmla="val 4900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grpSp>
        <p:sp>
          <p:nvSpPr>
            <p:cNvPr id="25" name="TextBox 24">
              <a:extLst>
                <a:ext uri="{FF2B5EF4-FFF2-40B4-BE49-F238E27FC236}">
                  <a16:creationId xmlns:a16="http://schemas.microsoft.com/office/drawing/2014/main" id="{B20A238A-1B8C-112E-67EF-F34D95191A39}"/>
                </a:ext>
              </a:extLst>
            </p:cNvPr>
            <p:cNvSpPr txBox="1"/>
            <p:nvPr/>
          </p:nvSpPr>
          <p:spPr>
            <a:xfrm>
              <a:off x="795687" y="2171341"/>
              <a:ext cx="1039902" cy="252941"/>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5F1F1"/>
                  </a:solidFill>
                  <a:effectLst/>
                  <a:uLnTx/>
                  <a:uFillTx/>
                  <a:latin typeface="Montserrat" panose="00000500000000000000" pitchFamily="2" charset="0"/>
                </a:rPr>
                <a:t>Advocate</a:t>
              </a:r>
            </a:p>
          </p:txBody>
        </p:sp>
      </p:grpSp>
      <p:sp>
        <p:nvSpPr>
          <p:cNvPr id="4" name="Rectangle 3" descr="Full Brick Wall with solid fill">
            <a:extLst>
              <a:ext uri="{FF2B5EF4-FFF2-40B4-BE49-F238E27FC236}">
                <a16:creationId xmlns:a16="http://schemas.microsoft.com/office/drawing/2014/main" id="{49A33B65-1A6C-39EC-9C09-2A8DA054A2C3}"/>
              </a:ext>
            </a:extLst>
          </p:cNvPr>
          <p:cNvSpPr/>
          <p:nvPr/>
        </p:nvSpPr>
        <p:spPr>
          <a:xfrm>
            <a:off x="1813274" y="162734"/>
            <a:ext cx="757209" cy="757209"/>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5" name="Rectangle 4" descr="Cycle with People">
            <a:extLst>
              <a:ext uri="{FF2B5EF4-FFF2-40B4-BE49-F238E27FC236}">
                <a16:creationId xmlns:a16="http://schemas.microsoft.com/office/drawing/2014/main" id="{0E245FD3-D3EA-F014-3837-33B604C3898C}"/>
              </a:ext>
            </a:extLst>
          </p:cNvPr>
          <p:cNvSpPr/>
          <p:nvPr/>
        </p:nvSpPr>
        <p:spPr>
          <a:xfrm>
            <a:off x="5661340" y="146522"/>
            <a:ext cx="757209" cy="75720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6" name="Rectangle 5" descr="Megaphone">
            <a:extLst>
              <a:ext uri="{FF2B5EF4-FFF2-40B4-BE49-F238E27FC236}">
                <a16:creationId xmlns:a16="http://schemas.microsoft.com/office/drawing/2014/main" id="{E1E4C32E-12B7-BF4E-2F1B-97545F3FCC9C}"/>
              </a:ext>
            </a:extLst>
          </p:cNvPr>
          <p:cNvSpPr/>
          <p:nvPr/>
        </p:nvSpPr>
        <p:spPr>
          <a:xfrm>
            <a:off x="9566805" y="121579"/>
            <a:ext cx="757209" cy="757209"/>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33" name="Text Placeholder 2">
            <a:extLst>
              <a:ext uri="{FF2B5EF4-FFF2-40B4-BE49-F238E27FC236}">
                <a16:creationId xmlns:a16="http://schemas.microsoft.com/office/drawing/2014/main" id="{EE2E126F-7772-2195-E769-FC44C913D333}"/>
              </a:ext>
            </a:extLst>
          </p:cNvPr>
          <p:cNvSpPr txBox="1">
            <a:spLocks/>
          </p:cNvSpPr>
          <p:nvPr/>
        </p:nvSpPr>
        <p:spPr>
          <a:xfrm>
            <a:off x="411421" y="1549952"/>
            <a:ext cx="3481855" cy="288131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kern="1200" spc="30" baseline="0">
                <a:solidFill>
                  <a:schemeClr val="tx1"/>
                </a:solidFill>
                <a:latin typeface="Crimson Pro Medium"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400" b="1"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Strategic Objective: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400" b="0"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Inspire public pride and engagement with the value chain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1400" b="1"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400" b="1"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Measurement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400" b="0"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Boost public knowledge </a:t>
            </a:r>
            <a:r>
              <a:rPr lang="en-CA" sz="1400" dirty="0">
                <a:solidFill>
                  <a:srgbClr val="431F21"/>
                </a:solidFill>
                <a:latin typeface="Montserrat" panose="00000500000000000000" pitchFamily="2" charset="0"/>
                <a:cs typeface="Poppins" panose="00000500000000000000" pitchFamily="2" charset="0"/>
              </a:rPr>
              <a:t>of</a:t>
            </a:r>
            <a:r>
              <a:rPr kumimoji="0" lang="en-CA" sz="1400" b="0"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 the </a:t>
            </a:r>
            <a:br>
              <a:rPr kumimoji="0" lang="en-CA" sz="1400" b="0"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br>
            <a:r>
              <a:rPr kumimoji="0" lang="en-CA" sz="1400" b="0"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food system</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1400" b="1"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400" b="1"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Audience Journey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400" b="1" i="0" u="none" strike="noStrike" kern="1200" cap="none" spc="30" normalizeH="0" baseline="0" noProof="0" dirty="0">
                <a:ln>
                  <a:noFill/>
                </a:ln>
                <a:solidFill>
                  <a:srgbClr val="BE0028"/>
                </a:solidFill>
                <a:effectLst/>
                <a:uLnTx/>
                <a:uFillTx/>
                <a:latin typeface="Montserrat" panose="00000500000000000000" pitchFamily="2" charset="0"/>
                <a:ea typeface="+mn-ea"/>
                <a:cs typeface="Poppins" panose="00000500000000000000" pitchFamily="2" charset="0"/>
              </a:rPr>
              <a:t>Awareness</a:t>
            </a:r>
            <a:br>
              <a:rPr kumimoji="0" lang="en-CA" sz="1400" b="1" i="0" u="none" strike="noStrike" kern="1200" cap="none" spc="30" normalizeH="0" baseline="0" noProof="0" dirty="0">
                <a:ln>
                  <a:noFill/>
                </a:ln>
                <a:solidFill>
                  <a:srgbClr val="BE0028"/>
                </a:solidFill>
                <a:effectLst/>
                <a:uLnTx/>
                <a:uFillTx/>
                <a:latin typeface="Montserrat" panose="00000500000000000000" pitchFamily="2" charset="0"/>
                <a:ea typeface="+mn-ea"/>
                <a:cs typeface="Poppins" panose="00000500000000000000" pitchFamily="2" charset="0"/>
              </a:rPr>
            </a:br>
            <a:r>
              <a:rPr kumimoji="0" lang="en-CA" sz="1400" b="1" i="0" u="none" strike="noStrike" kern="1200" cap="none" spc="30" normalizeH="0" baseline="0" noProof="0" dirty="0">
                <a:ln>
                  <a:noFill/>
                </a:ln>
                <a:solidFill>
                  <a:srgbClr val="BE0028"/>
                </a:solidFill>
                <a:effectLst/>
                <a:uLnTx/>
                <a:uFillTx/>
                <a:latin typeface="Montserrat" panose="00000500000000000000" pitchFamily="2" charset="0"/>
                <a:ea typeface="+mn-ea"/>
                <a:cs typeface="Poppins" panose="00000500000000000000" pitchFamily="2" charset="0"/>
              </a:rPr>
              <a:t>Interest</a:t>
            </a:r>
            <a:endParaRPr kumimoji="0" lang="en-CA" sz="1400" b="0"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endParaRPr>
          </a:p>
        </p:txBody>
      </p:sp>
      <p:sp>
        <p:nvSpPr>
          <p:cNvPr id="34" name="Text Placeholder 2">
            <a:extLst>
              <a:ext uri="{FF2B5EF4-FFF2-40B4-BE49-F238E27FC236}">
                <a16:creationId xmlns:a16="http://schemas.microsoft.com/office/drawing/2014/main" id="{68ED31C0-69D7-97AA-D3A6-32DFFD2C564B}"/>
              </a:ext>
            </a:extLst>
          </p:cNvPr>
          <p:cNvSpPr txBox="1">
            <a:spLocks/>
          </p:cNvSpPr>
          <p:nvPr/>
        </p:nvSpPr>
        <p:spPr>
          <a:xfrm>
            <a:off x="4321004" y="1555122"/>
            <a:ext cx="3491935" cy="4549775"/>
          </a:xfrm>
          <a:prstGeom prst="rect">
            <a:avLst/>
          </a:prstGeom>
        </p:spPr>
        <p:txBody>
          <a:bodyPr vert="horz" lIns="91440" tIns="45720" rIns="91440" bIns="45720" rtlCol="0">
            <a:noAutofit/>
          </a:bodyPr>
          <a:lstStyle>
            <a:defPPr>
              <a:defRPr lang="en-US"/>
            </a:defPPr>
            <a:lvl1pPr indent="0" algn="ctr">
              <a:lnSpc>
                <a:spcPct val="90000"/>
              </a:lnSpc>
              <a:spcBef>
                <a:spcPts val="1000"/>
              </a:spcBef>
              <a:buFont typeface="Arial" panose="020B0604020202020204" pitchFamily="34" charset="0"/>
              <a:buNone/>
              <a:defRPr b="1" spc="30" baseline="0">
                <a:latin typeface="Montserrat" panose="00000500000000000000" pitchFamily="2" charset="0"/>
                <a:cs typeface="Poppins" panose="00000500000000000000" pitchFamily="2" charset="0"/>
              </a:defRPr>
            </a:lvl1pPr>
            <a:lvl2pPr indent="0" algn="ctr">
              <a:lnSpc>
                <a:spcPct val="90000"/>
              </a:lnSpc>
              <a:spcBef>
                <a:spcPts val="500"/>
              </a:spcBef>
              <a:buFont typeface="Arial" panose="020B0604020202020204" pitchFamily="34" charset="0"/>
              <a:buNone/>
              <a:defRPr sz="2400">
                <a:latin typeface="Montserrat" pitchFamily="2" charset="77"/>
              </a:defRPr>
            </a:lvl2pPr>
            <a:lvl3pPr indent="0" algn="ctr">
              <a:lnSpc>
                <a:spcPct val="90000"/>
              </a:lnSpc>
              <a:spcBef>
                <a:spcPts val="500"/>
              </a:spcBef>
              <a:buFont typeface="Arial" panose="020B0604020202020204" pitchFamily="34" charset="0"/>
              <a:buNone/>
              <a:defRPr sz="2000">
                <a:latin typeface="Montserrat" pitchFamily="2" charset="77"/>
              </a:defRPr>
            </a:lvl3pPr>
            <a:lvl4pPr indent="0" algn="ctr">
              <a:lnSpc>
                <a:spcPct val="90000"/>
              </a:lnSpc>
              <a:spcBef>
                <a:spcPts val="500"/>
              </a:spcBef>
              <a:buFont typeface="Arial" panose="020B0604020202020204" pitchFamily="34" charset="0"/>
              <a:buNone/>
              <a:defRPr>
                <a:latin typeface="Montserrat" pitchFamily="2" charset="77"/>
              </a:defRPr>
            </a:lvl4pPr>
            <a:lvl5pPr indent="0" algn="ctr">
              <a:lnSpc>
                <a:spcPct val="90000"/>
              </a:lnSpc>
              <a:spcBef>
                <a:spcPts val="500"/>
              </a:spcBef>
              <a:buFont typeface="Arial" panose="020B0604020202020204" pitchFamily="34" charset="0"/>
              <a:buNone/>
              <a:defRPr>
                <a:latin typeface="Montserra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400" b="1"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Strategic Objective: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400" b="0"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Provide accurate information to partners, media and Canadians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400" b="0"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Emphasize the food system's role in connecting and impacting Canadians' well-being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1400" b="1"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400" b="1"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Measurement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400" b="0"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Increase the number of </a:t>
            </a:r>
            <a:br>
              <a:rPr kumimoji="0" lang="en-CA" sz="1400" b="0"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br>
            <a:r>
              <a:rPr kumimoji="0" lang="en-CA" sz="1400" b="0"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Canadians viewing the food system as a core value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400" b="0"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Decrease perception gaps </a:t>
            </a:r>
            <a:br>
              <a:rPr kumimoji="0" lang="en-CA" sz="1400" b="0"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br>
            <a:r>
              <a:rPr kumimoji="0" lang="en-CA" sz="1400" b="0"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and increase support for the </a:t>
            </a:r>
            <a:br>
              <a:rPr kumimoji="0" lang="en-CA" sz="1400" b="0"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br>
            <a:r>
              <a:rPr kumimoji="0" lang="en-CA" sz="1400" b="0"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value chain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1400" b="1"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400" b="1"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Audience Journey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400" b="1" i="0" u="none" strike="noStrike" kern="1200" cap="none" spc="30" normalizeH="0" baseline="0" noProof="0" dirty="0">
                <a:ln>
                  <a:noFill/>
                </a:ln>
                <a:solidFill>
                  <a:srgbClr val="BE0028"/>
                </a:solidFill>
                <a:effectLst/>
                <a:uLnTx/>
                <a:uFillTx/>
                <a:latin typeface="Montserrat" panose="00000500000000000000" pitchFamily="2" charset="0"/>
                <a:ea typeface="+mn-ea"/>
                <a:cs typeface="Poppins" panose="00000500000000000000" pitchFamily="2" charset="0"/>
              </a:rPr>
              <a:t>Interest</a:t>
            </a:r>
            <a:br>
              <a:rPr kumimoji="0" lang="en-CA" sz="1400" b="1" i="0" u="none" strike="noStrike" kern="1200" cap="none" spc="30" normalizeH="0" baseline="0" noProof="0" dirty="0">
                <a:ln>
                  <a:noFill/>
                </a:ln>
                <a:solidFill>
                  <a:srgbClr val="BE0028"/>
                </a:solidFill>
                <a:effectLst/>
                <a:uLnTx/>
                <a:uFillTx/>
                <a:latin typeface="Montserrat" panose="00000500000000000000" pitchFamily="2" charset="0"/>
                <a:ea typeface="+mn-ea"/>
                <a:cs typeface="Poppins" panose="00000500000000000000" pitchFamily="2" charset="0"/>
              </a:rPr>
            </a:br>
            <a:r>
              <a:rPr kumimoji="0" lang="en-CA" sz="1400" b="1" i="0" u="none" strike="noStrike" kern="1200" cap="none" spc="30" normalizeH="0" baseline="0" noProof="0" dirty="0">
                <a:ln>
                  <a:noFill/>
                </a:ln>
                <a:solidFill>
                  <a:srgbClr val="BE0028"/>
                </a:solidFill>
                <a:effectLst/>
                <a:uLnTx/>
                <a:uFillTx/>
                <a:latin typeface="Montserrat" panose="00000500000000000000" pitchFamily="2" charset="0"/>
                <a:ea typeface="+mn-ea"/>
                <a:cs typeface="Poppins" panose="00000500000000000000" pitchFamily="2" charset="0"/>
              </a:rPr>
              <a:t>Identity Formation</a:t>
            </a:r>
            <a:br>
              <a:rPr kumimoji="0" lang="en-CA" sz="1400" b="1" i="0" u="none" strike="noStrike" kern="1200" cap="none" spc="30" normalizeH="0" baseline="0" noProof="0" dirty="0">
                <a:ln>
                  <a:noFill/>
                </a:ln>
                <a:solidFill>
                  <a:srgbClr val="BE0028"/>
                </a:solidFill>
                <a:effectLst/>
                <a:uLnTx/>
                <a:uFillTx/>
                <a:latin typeface="Montserrat" panose="00000500000000000000" pitchFamily="2" charset="0"/>
                <a:ea typeface="+mn-ea"/>
                <a:cs typeface="Poppins" panose="00000500000000000000" pitchFamily="2" charset="0"/>
              </a:rPr>
            </a:br>
            <a:r>
              <a:rPr kumimoji="0" lang="en-CA" sz="1400" b="1" i="0" u="none" strike="noStrike" kern="1200" cap="none" spc="30" normalizeH="0" baseline="0" noProof="0" dirty="0">
                <a:ln>
                  <a:noFill/>
                </a:ln>
                <a:solidFill>
                  <a:srgbClr val="BE0028"/>
                </a:solidFill>
                <a:effectLst/>
                <a:uLnTx/>
                <a:uFillTx/>
                <a:latin typeface="Montserrat" panose="00000500000000000000" pitchFamily="2" charset="0"/>
                <a:ea typeface="+mn-ea"/>
                <a:cs typeface="Poppins" panose="00000500000000000000" pitchFamily="2" charset="0"/>
              </a:rPr>
              <a:t>Engagement</a:t>
            </a:r>
          </a:p>
        </p:txBody>
      </p:sp>
      <p:sp>
        <p:nvSpPr>
          <p:cNvPr id="35" name="Text Placeholder 2">
            <a:extLst>
              <a:ext uri="{FF2B5EF4-FFF2-40B4-BE49-F238E27FC236}">
                <a16:creationId xmlns:a16="http://schemas.microsoft.com/office/drawing/2014/main" id="{882B77F2-A4C3-F976-2674-A670F74A5998}"/>
              </a:ext>
            </a:extLst>
          </p:cNvPr>
          <p:cNvSpPr txBox="1">
            <a:spLocks/>
          </p:cNvSpPr>
          <p:nvPr/>
        </p:nvSpPr>
        <p:spPr>
          <a:xfrm>
            <a:off x="8524385" y="1578669"/>
            <a:ext cx="3005835" cy="41116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kern="1200" spc="30" baseline="0">
                <a:solidFill>
                  <a:schemeClr val="tx1"/>
                </a:solidFill>
                <a:latin typeface="Crimson Pro Medium"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400" b="1"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Strategic Objective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400" b="0"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Cultivate a lasting relationship between Canada’s Food System and Canadians.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1400" b="1" i="0" u="none" strike="noStrike" kern="1200" cap="none" spc="30" normalizeH="0" baseline="0" noProof="0" dirty="0">
              <a:ln>
                <a:noFill/>
              </a:ln>
              <a:solidFill>
                <a:srgbClr val="BE0028"/>
              </a:solidFill>
              <a:effectLst/>
              <a:uLnTx/>
              <a:uFillTx/>
              <a:latin typeface="Montserrat" panose="00000500000000000000" pitchFamily="2" charset="0"/>
              <a:ea typeface="+mn-ea"/>
              <a:cs typeface="Poppins" panose="00000500000000000000"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400" b="1"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Measurement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400" b="0"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Reverse indifference towards Canada’s food system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400" b="0"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Increased engagement from the public on advocacy issues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1400" b="1"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400" b="1" i="0" u="none" strike="noStrike" kern="1200" cap="none" spc="30" normalizeH="0" baseline="0" noProof="0" dirty="0">
                <a:ln>
                  <a:noFill/>
                </a:ln>
                <a:solidFill>
                  <a:srgbClr val="431F21"/>
                </a:solidFill>
                <a:effectLst/>
                <a:uLnTx/>
                <a:uFillTx/>
                <a:latin typeface="Montserrat" panose="00000500000000000000" pitchFamily="2" charset="0"/>
                <a:ea typeface="+mn-ea"/>
                <a:cs typeface="Poppins" panose="00000500000000000000" pitchFamily="2" charset="0"/>
              </a:rPr>
              <a:t>Audience Journey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400" b="1" i="0" u="none" strike="noStrike" kern="1200" cap="none" spc="30" normalizeH="0" baseline="0" noProof="0" dirty="0">
                <a:ln>
                  <a:noFill/>
                </a:ln>
                <a:solidFill>
                  <a:srgbClr val="BE0028"/>
                </a:solidFill>
                <a:effectLst/>
                <a:uLnTx/>
                <a:uFillTx/>
                <a:latin typeface="Montserrat" panose="00000500000000000000" pitchFamily="2" charset="0"/>
                <a:ea typeface="+mn-ea"/>
                <a:cs typeface="Poppins" panose="00000500000000000000" pitchFamily="2" charset="0"/>
              </a:rPr>
              <a:t>Engagement</a:t>
            </a:r>
            <a:br>
              <a:rPr kumimoji="0" lang="en-CA" sz="1400" b="1" i="0" u="none" strike="noStrike" kern="1200" cap="none" spc="30" normalizeH="0" baseline="0" noProof="0" dirty="0">
                <a:ln>
                  <a:noFill/>
                </a:ln>
                <a:solidFill>
                  <a:srgbClr val="BE0028"/>
                </a:solidFill>
                <a:effectLst/>
                <a:uLnTx/>
                <a:uFillTx/>
                <a:latin typeface="Montserrat" panose="00000500000000000000" pitchFamily="2" charset="0"/>
                <a:ea typeface="+mn-ea"/>
                <a:cs typeface="Poppins" panose="00000500000000000000" pitchFamily="2" charset="0"/>
              </a:rPr>
            </a:br>
            <a:r>
              <a:rPr kumimoji="0" lang="en-CA" sz="1400" b="1" i="0" u="none" strike="noStrike" kern="1200" cap="none" spc="30" normalizeH="0" baseline="0" noProof="0" dirty="0">
                <a:ln>
                  <a:noFill/>
                </a:ln>
                <a:solidFill>
                  <a:srgbClr val="BE0028"/>
                </a:solidFill>
                <a:effectLst/>
                <a:uLnTx/>
                <a:uFillTx/>
                <a:latin typeface="Montserrat" panose="00000500000000000000" pitchFamily="2" charset="0"/>
                <a:ea typeface="+mn-ea"/>
                <a:cs typeface="Poppins" panose="00000500000000000000" pitchFamily="2" charset="0"/>
              </a:rPr>
              <a:t>Advocacy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30" normalizeH="0" baseline="0" noProof="0" dirty="0">
              <a:ln>
                <a:noFill/>
              </a:ln>
              <a:solidFill>
                <a:srgbClr val="431F21"/>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30" normalizeH="0" baseline="0" noProof="0" dirty="0">
              <a:ln>
                <a:noFill/>
              </a:ln>
              <a:solidFill>
                <a:srgbClr val="431F21"/>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555790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EC683-854A-419A-ED59-C3849D2E1E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5B56862-A630-F6EC-CFF5-8F53CDADE600}"/>
              </a:ext>
            </a:extLst>
          </p:cNvPr>
          <p:cNvSpPr txBox="1"/>
          <p:nvPr/>
        </p:nvSpPr>
        <p:spPr>
          <a:xfrm>
            <a:off x="9211034" y="2869924"/>
            <a:ext cx="1826141" cy="5875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31F21"/>
                </a:solidFill>
                <a:effectLst/>
                <a:uLnTx/>
                <a:uFillTx/>
                <a:latin typeface="Montserrat" panose="00000500000000000000" pitchFamily="2" charset="0"/>
                <a:ea typeface="+mn-ea"/>
                <a:cs typeface="+mn-cs"/>
              </a:rPr>
              <a:t>First 100 Days </a:t>
            </a:r>
            <a:br>
              <a:rPr kumimoji="0" lang="en-GB" sz="1800" b="0" i="0" u="none" strike="noStrike" kern="1200" cap="none" spc="0" normalizeH="0" baseline="0" noProof="0">
                <a:ln>
                  <a:noFill/>
                </a:ln>
                <a:solidFill>
                  <a:srgbClr val="431F21"/>
                </a:solidFill>
                <a:effectLst/>
                <a:uLnTx/>
                <a:uFillTx/>
                <a:latin typeface="Montserrat" panose="00000500000000000000" pitchFamily="2" charset="0"/>
                <a:ea typeface="+mn-ea"/>
                <a:cs typeface="+mn-cs"/>
              </a:rPr>
            </a:br>
            <a:r>
              <a:rPr kumimoji="0" lang="en-GB" sz="1800" b="0" i="0" u="none" strike="noStrike" kern="1200" cap="none" spc="0" normalizeH="0" baseline="0" noProof="0">
                <a:ln>
                  <a:noFill/>
                </a:ln>
                <a:solidFill>
                  <a:srgbClr val="431F21"/>
                </a:solidFill>
                <a:effectLst/>
                <a:uLnTx/>
                <a:uFillTx/>
                <a:latin typeface="Montserrat" panose="00000500000000000000" pitchFamily="2" charset="0"/>
                <a:ea typeface="+mn-ea"/>
                <a:cs typeface="+mn-cs"/>
              </a:rPr>
              <a:t>Campaign</a:t>
            </a:r>
          </a:p>
        </p:txBody>
      </p:sp>
      <p:sp>
        <p:nvSpPr>
          <p:cNvPr id="3" name="TextBox 2">
            <a:extLst>
              <a:ext uri="{FF2B5EF4-FFF2-40B4-BE49-F238E27FC236}">
                <a16:creationId xmlns:a16="http://schemas.microsoft.com/office/drawing/2014/main" id="{1AB73251-6EAE-004F-3B60-BFAFB38817BF}"/>
              </a:ext>
            </a:extLst>
          </p:cNvPr>
          <p:cNvSpPr txBox="1"/>
          <p:nvPr/>
        </p:nvSpPr>
        <p:spPr>
          <a:xfrm>
            <a:off x="4207048" y="6459495"/>
            <a:ext cx="2680542" cy="3357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31F21"/>
                </a:solidFill>
                <a:effectLst/>
                <a:uLnTx/>
                <a:uFillTx/>
                <a:latin typeface="Montserrat" panose="00000500000000000000" pitchFamily="2" charset="0"/>
                <a:ea typeface="+mn-ea"/>
                <a:cs typeface="+mn-cs"/>
              </a:rPr>
              <a:t>Cornerstone Initiative</a:t>
            </a:r>
          </a:p>
        </p:txBody>
      </p:sp>
      <p:sp>
        <p:nvSpPr>
          <p:cNvPr id="7" name="Title 1">
            <a:extLst>
              <a:ext uri="{FF2B5EF4-FFF2-40B4-BE49-F238E27FC236}">
                <a16:creationId xmlns:a16="http://schemas.microsoft.com/office/drawing/2014/main" id="{064E0A06-3391-DE9B-8E4D-EF49B5205DEA}"/>
              </a:ext>
            </a:extLst>
          </p:cNvPr>
          <p:cNvSpPr txBox="1">
            <a:spLocks/>
          </p:cNvSpPr>
          <p:nvPr/>
        </p:nvSpPr>
        <p:spPr>
          <a:xfrm>
            <a:off x="342347" y="303702"/>
            <a:ext cx="6543683" cy="13565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400" b="1" i="0" u="none" strike="noStrike" kern="1200" cap="none" spc="0" normalizeH="0" baseline="0" noProof="0">
                <a:ln>
                  <a:noFill/>
                </a:ln>
                <a:solidFill>
                  <a:srgbClr val="431F21"/>
                </a:solidFill>
                <a:effectLst/>
                <a:uLnTx/>
                <a:uFillTx/>
                <a:latin typeface="Montserrat" panose="00000500000000000000" pitchFamily="2" charset="0"/>
                <a:ea typeface="+mj-ea"/>
                <a:cs typeface="+mj-cs"/>
              </a:rPr>
              <a:t>Strategic </a:t>
            </a:r>
            <a:br>
              <a:rPr kumimoji="0" lang="en-US" sz="2400" b="1" i="0" u="none" strike="noStrike" kern="1200" cap="none" spc="0" normalizeH="0" baseline="0" noProof="0">
                <a:ln>
                  <a:noFill/>
                </a:ln>
                <a:solidFill>
                  <a:srgbClr val="431F21"/>
                </a:solidFill>
                <a:effectLst/>
                <a:uLnTx/>
                <a:uFillTx/>
                <a:latin typeface="Montserrat" panose="00000500000000000000" pitchFamily="2" charset="0"/>
                <a:ea typeface="+mj-ea"/>
                <a:cs typeface="+mj-cs"/>
              </a:rPr>
            </a:br>
            <a:r>
              <a:rPr kumimoji="0" lang="en-US" sz="2400" b="1" i="0" u="none" strike="noStrike" kern="1200" cap="none" spc="0" normalizeH="0" baseline="0" noProof="0">
                <a:ln>
                  <a:noFill/>
                </a:ln>
                <a:solidFill>
                  <a:srgbClr val="431F21"/>
                </a:solidFill>
                <a:effectLst/>
                <a:uLnTx/>
                <a:uFillTx/>
                <a:latin typeface="Montserrat" panose="00000500000000000000" pitchFamily="2" charset="0"/>
                <a:ea typeface="+mj-ea"/>
                <a:cs typeface="+mj-cs"/>
              </a:rPr>
              <a:t>Flywheel</a:t>
            </a:r>
            <a:br>
              <a:rPr kumimoji="0" lang="en-US" sz="2400" b="1" i="0" u="none" strike="noStrike" kern="1200" cap="none" spc="0" normalizeH="0" baseline="0" noProof="0">
                <a:ln>
                  <a:noFill/>
                </a:ln>
                <a:solidFill>
                  <a:srgbClr val="431F21"/>
                </a:solidFill>
                <a:effectLst/>
                <a:uLnTx/>
                <a:uFillTx/>
                <a:latin typeface="Montserrat" panose="00000500000000000000" pitchFamily="2" charset="0"/>
                <a:ea typeface="+mj-ea"/>
                <a:cs typeface="+mj-cs"/>
              </a:rPr>
            </a:br>
            <a:r>
              <a:rPr kumimoji="0" lang="en-US" sz="1400" b="1" i="0" u="none" strike="noStrike" kern="1200" cap="none" spc="0" normalizeH="0" baseline="0" noProof="0">
                <a:ln>
                  <a:noFill/>
                </a:ln>
                <a:solidFill>
                  <a:srgbClr val="431F21"/>
                </a:solidFill>
                <a:effectLst/>
                <a:uLnTx/>
                <a:uFillTx/>
                <a:latin typeface="Montserrat" panose="00000500000000000000" pitchFamily="2" charset="0"/>
                <a:ea typeface="+mj-ea"/>
                <a:cs typeface="+mj-cs"/>
              </a:rPr>
              <a:t>2025 - 2028</a:t>
            </a:r>
          </a:p>
        </p:txBody>
      </p:sp>
      <p:grpSp>
        <p:nvGrpSpPr>
          <p:cNvPr id="17" name="Group 16">
            <a:extLst>
              <a:ext uri="{FF2B5EF4-FFF2-40B4-BE49-F238E27FC236}">
                <a16:creationId xmlns:a16="http://schemas.microsoft.com/office/drawing/2014/main" id="{EE42AEE7-8EC5-7BC1-D518-1CB03BB9EF4B}"/>
              </a:ext>
            </a:extLst>
          </p:cNvPr>
          <p:cNvGrpSpPr>
            <a:grpSpLocks noGrp="1" noUngrp="1" noRot="1" noMove="1" noResize="1"/>
          </p:cNvGrpSpPr>
          <p:nvPr/>
        </p:nvGrpSpPr>
        <p:grpSpPr>
          <a:xfrm>
            <a:off x="2659521" y="11758"/>
            <a:ext cx="8921128" cy="6291171"/>
            <a:chOff x="2659521" y="11758"/>
            <a:chExt cx="8921128" cy="6291171"/>
          </a:xfrm>
        </p:grpSpPr>
        <p:pic>
          <p:nvPicPr>
            <p:cNvPr id="57" name="Picture 56">
              <a:extLst>
                <a:ext uri="{FF2B5EF4-FFF2-40B4-BE49-F238E27FC236}">
                  <a16:creationId xmlns:a16="http://schemas.microsoft.com/office/drawing/2014/main" id="{565E6CBF-FD21-9E71-A414-5ADB6A8ED904}"/>
                </a:ext>
              </a:extLst>
            </p:cNvPr>
            <p:cNvPicPr>
              <a:picLocks noGrp="1" noRot="1" noMove="1" noResize="1" noEditPoints="1" noAdjustHandles="1" noChangeArrowheads="1" noChangeShapeType="1" noCrop="1"/>
            </p:cNvPicPr>
            <p:nvPr/>
          </p:nvPicPr>
          <p:blipFill>
            <a:blip r:embed="rId3">
              <a:duotone>
                <a:schemeClr val="accent1">
                  <a:shade val="45000"/>
                  <a:satMod val="135000"/>
                </a:schemeClr>
                <a:prstClr val="white"/>
              </a:duotone>
            </a:blip>
            <a:stretch>
              <a:fillRect/>
            </a:stretch>
          </p:blipFill>
          <p:spPr>
            <a:xfrm>
              <a:off x="9192927" y="577228"/>
              <a:ext cx="1857081" cy="1857081"/>
            </a:xfrm>
            <a:prstGeom prst="rect">
              <a:avLst/>
            </a:prstGeom>
          </p:spPr>
        </p:pic>
        <p:sp>
          <p:nvSpPr>
            <p:cNvPr id="58" name="Oval 57">
              <a:extLst>
                <a:ext uri="{FF2B5EF4-FFF2-40B4-BE49-F238E27FC236}">
                  <a16:creationId xmlns:a16="http://schemas.microsoft.com/office/drawing/2014/main" id="{670B2DDC-3E3A-76AE-3ACF-E39BC5F842CC}"/>
                </a:ext>
              </a:extLst>
            </p:cNvPr>
            <p:cNvSpPr>
              <a:spLocks noGrp="1" noRot="1" noMove="1" noResize="1" noEditPoints="1" noAdjustHandles="1" noChangeArrowheads="1" noChangeShapeType="1"/>
            </p:cNvSpPr>
            <p:nvPr/>
          </p:nvSpPr>
          <p:spPr>
            <a:xfrm>
              <a:off x="8939991" y="333384"/>
              <a:ext cx="2343431" cy="2343430"/>
            </a:xfrm>
            <a:prstGeom prst="ellipse">
              <a:avLst/>
            </a:prstGeom>
            <a:noFill/>
            <a:ln w="25400">
              <a:solidFill>
                <a:srgbClr val="78878E">
                  <a:alpha val="44370"/>
                </a:srgb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60" name="Rectangle 59">
              <a:extLst>
                <a:ext uri="{FF2B5EF4-FFF2-40B4-BE49-F238E27FC236}">
                  <a16:creationId xmlns:a16="http://schemas.microsoft.com/office/drawing/2014/main" id="{5D0332A6-4DFA-537D-83A8-6B0C31E17510}"/>
                </a:ext>
              </a:extLst>
            </p:cNvPr>
            <p:cNvSpPr>
              <a:spLocks noGrp="1" noRot="1" noMove="1" noResize="1" noEditPoints="1" noAdjustHandles="1" noChangeArrowheads="1" noChangeShapeType="1"/>
            </p:cNvSpPr>
            <p:nvPr/>
          </p:nvSpPr>
          <p:spPr>
            <a:xfrm>
              <a:off x="9879135" y="836347"/>
              <a:ext cx="533343" cy="147594"/>
            </a:xfrm>
            <a:prstGeom prst="rect">
              <a:avLst/>
            </a:prstGeom>
            <a:solidFill>
              <a:srgbClr val="E9BB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5F1F1"/>
                </a:solidFill>
                <a:effectLst/>
                <a:uLnTx/>
                <a:uFillTx/>
                <a:latin typeface="Montserrat" panose="00000500000000000000" pitchFamily="2" charset="0"/>
                <a:ea typeface="+mn-ea"/>
                <a:cs typeface="+mn-cs"/>
              </a:endParaRPr>
            </a:p>
          </p:txBody>
        </p:sp>
        <p:sp>
          <p:nvSpPr>
            <p:cNvPr id="62" name="Block Arc 61">
              <a:extLst>
                <a:ext uri="{FF2B5EF4-FFF2-40B4-BE49-F238E27FC236}">
                  <a16:creationId xmlns:a16="http://schemas.microsoft.com/office/drawing/2014/main" id="{8A6A3F77-597E-4011-FA3D-817B4951A461}"/>
                </a:ext>
              </a:extLst>
            </p:cNvPr>
            <p:cNvSpPr>
              <a:spLocks noGrp="1" noRot="1" noMove="1" noResize="1" noEditPoints="1" noAdjustHandles="1" noChangeArrowheads="1" noChangeShapeType="1"/>
            </p:cNvSpPr>
            <p:nvPr/>
          </p:nvSpPr>
          <p:spPr>
            <a:xfrm rot="13506920">
              <a:off x="9166463" y="1570116"/>
              <a:ext cx="1730386" cy="747329"/>
            </a:xfrm>
            <a:prstGeom prst="blockArc">
              <a:avLst>
                <a:gd name="adj1" fmla="val 16396222"/>
                <a:gd name="adj2" fmla="val 16945"/>
                <a:gd name="adj3" fmla="val 33253"/>
              </a:avLst>
            </a:prstGeom>
            <a:solidFill>
              <a:srgbClr val="CE6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a:ln>
                  <a:noFill/>
                </a:ln>
                <a:solidFill>
                  <a:srgbClr val="431F21"/>
                </a:solidFill>
                <a:effectLst/>
                <a:uLnTx/>
                <a:uFillTx/>
                <a:latin typeface="Montserrat" panose="00000500000000000000" pitchFamily="2" charset="0"/>
                <a:ea typeface="+mn-ea"/>
                <a:cs typeface="+mn-cs"/>
              </a:endParaRPr>
            </a:p>
          </p:txBody>
        </p:sp>
        <p:sp>
          <p:nvSpPr>
            <p:cNvPr id="63" name="Rectangle 62">
              <a:extLst>
                <a:ext uri="{FF2B5EF4-FFF2-40B4-BE49-F238E27FC236}">
                  <a16:creationId xmlns:a16="http://schemas.microsoft.com/office/drawing/2014/main" id="{164894A3-5D14-EFB7-079C-DDEEB050FF50}"/>
                </a:ext>
              </a:extLst>
            </p:cNvPr>
            <p:cNvSpPr>
              <a:spLocks noGrp="1" noRot="1" noMove="1" noResize="1" noEditPoints="1" noAdjustHandles="1" noChangeArrowheads="1" noChangeShapeType="1"/>
            </p:cNvSpPr>
            <p:nvPr/>
          </p:nvSpPr>
          <p:spPr>
            <a:xfrm>
              <a:off x="9811439" y="912434"/>
              <a:ext cx="656236" cy="349115"/>
            </a:xfrm>
            <a:prstGeom prst="rect">
              <a:avLst/>
            </a:prstGeom>
            <a:noFill/>
            <a:effectLst/>
          </p:spPr>
          <p:txBody>
            <a:bodyPr wrap="squar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w="0"/>
                  <a:solidFill>
                    <a:srgbClr val="FFFFFF"/>
                  </a:solidFill>
                  <a:effectLst/>
                  <a:uLnTx/>
                  <a:uFillTx/>
                  <a:latin typeface="Montserrat" panose="00000500000000000000" pitchFamily="2" charset="0"/>
                  <a:ea typeface="+mn-ea"/>
                  <a:cs typeface="Poppins" panose="00000500000000000000" pitchFamily="2" charset="0"/>
                </a:rPr>
                <a:t>Solidify</a:t>
              </a:r>
            </a:p>
          </p:txBody>
        </p:sp>
        <p:sp>
          <p:nvSpPr>
            <p:cNvPr id="1025" name="Rectangle 1024">
              <a:extLst>
                <a:ext uri="{FF2B5EF4-FFF2-40B4-BE49-F238E27FC236}">
                  <a16:creationId xmlns:a16="http://schemas.microsoft.com/office/drawing/2014/main" id="{F8BA6CA5-FA65-8682-5054-7F3D11BD3683}"/>
                </a:ext>
              </a:extLst>
            </p:cNvPr>
            <p:cNvSpPr>
              <a:spLocks noGrp="1" noRot="1" noMove="1" noResize="1" noEditPoints="1" noAdjustHandles="1" noChangeArrowheads="1" noChangeShapeType="1"/>
            </p:cNvSpPr>
            <p:nvPr/>
          </p:nvSpPr>
          <p:spPr>
            <a:xfrm rot="3846369">
              <a:off x="9223665" y="1584057"/>
              <a:ext cx="890063" cy="313532"/>
            </a:xfrm>
            <a:prstGeom prst="rect">
              <a:avLst/>
            </a:prstGeom>
            <a:noFill/>
            <a:effectLst/>
          </p:spPr>
          <p:txBody>
            <a:bodyPr wrap="square" lIns="91440" tIns="45720" rIns="91440" bIns="45720">
              <a:prstTxWarp prst="textArchDown">
                <a:avLst>
                  <a:gd name="adj" fmla="val 95724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w="0"/>
                  <a:solidFill>
                    <a:srgbClr val="FFFFFF"/>
                  </a:solidFill>
                  <a:effectLst/>
                  <a:uLnTx/>
                  <a:uFillTx/>
                  <a:latin typeface="Montserrat" panose="00000500000000000000" pitchFamily="2" charset="0"/>
                  <a:ea typeface="+mn-ea"/>
                  <a:cs typeface="Poppins" panose="00000500000000000000" pitchFamily="2" charset="0"/>
                </a:rPr>
                <a:t>Advocate</a:t>
              </a:r>
            </a:p>
          </p:txBody>
        </p:sp>
        <p:sp>
          <p:nvSpPr>
            <p:cNvPr id="53" name="Block Arc 52">
              <a:extLst>
                <a:ext uri="{FF2B5EF4-FFF2-40B4-BE49-F238E27FC236}">
                  <a16:creationId xmlns:a16="http://schemas.microsoft.com/office/drawing/2014/main" id="{6706A193-AF7F-B9E4-2EEE-27D44777BBE3}"/>
                </a:ext>
              </a:extLst>
            </p:cNvPr>
            <p:cNvSpPr>
              <a:spLocks noGrp="1" noRot="1" noMove="1" noResize="1" noEditPoints="1" noAdjustHandles="1" noChangeArrowheads="1" noChangeShapeType="1"/>
            </p:cNvSpPr>
            <p:nvPr/>
          </p:nvSpPr>
          <p:spPr>
            <a:xfrm rot="6158442">
              <a:off x="9312207" y="647892"/>
              <a:ext cx="1730386" cy="1713502"/>
            </a:xfrm>
            <a:prstGeom prst="blockArc">
              <a:avLst>
                <a:gd name="adj1" fmla="val 12872487"/>
                <a:gd name="adj2" fmla="val 17890293"/>
                <a:gd name="adj3" fmla="val 3997"/>
              </a:avLst>
            </a:prstGeom>
            <a:solidFill>
              <a:srgbClr val="C44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a:ln>
                  <a:noFill/>
                </a:ln>
                <a:solidFill>
                  <a:srgbClr val="431F21"/>
                </a:solidFill>
                <a:effectLst/>
                <a:uLnTx/>
                <a:uFillTx/>
                <a:latin typeface="Montserrat" panose="00000500000000000000" pitchFamily="2" charset="0"/>
                <a:ea typeface="+mn-ea"/>
                <a:cs typeface="+mn-cs"/>
              </a:endParaRPr>
            </a:p>
          </p:txBody>
        </p:sp>
        <p:sp>
          <p:nvSpPr>
            <p:cNvPr id="54" name="Block Arc 53">
              <a:extLst>
                <a:ext uri="{FF2B5EF4-FFF2-40B4-BE49-F238E27FC236}">
                  <a16:creationId xmlns:a16="http://schemas.microsoft.com/office/drawing/2014/main" id="{F9789223-4496-328F-628E-2A1B22ABC7A6}"/>
                </a:ext>
              </a:extLst>
            </p:cNvPr>
            <p:cNvSpPr>
              <a:spLocks noGrp="1" noRot="1" noMove="1" noResize="1" noEditPoints="1" noAdjustHandles="1" noChangeArrowheads="1" noChangeShapeType="1"/>
            </p:cNvSpPr>
            <p:nvPr/>
          </p:nvSpPr>
          <p:spPr>
            <a:xfrm rot="11095724">
              <a:off x="9241833" y="709419"/>
              <a:ext cx="1730386" cy="1713502"/>
            </a:xfrm>
            <a:prstGeom prst="blockArc">
              <a:avLst>
                <a:gd name="adj1" fmla="val 14443007"/>
                <a:gd name="adj2" fmla="val 17890293"/>
                <a:gd name="adj3" fmla="val 3997"/>
              </a:avLst>
            </a:prstGeom>
            <a:solidFill>
              <a:srgbClr val="DA8C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 b="0" i="0" u="none" strike="noStrike" kern="1200" cap="none" spc="0" normalizeH="0" baseline="0" noProof="0">
                <a:ln>
                  <a:noFill/>
                </a:ln>
                <a:solidFill>
                  <a:srgbClr val="431F21"/>
                </a:solidFill>
                <a:effectLst/>
                <a:uLnTx/>
                <a:uFillTx/>
                <a:latin typeface="Montserrat" panose="00000500000000000000" pitchFamily="2" charset="0"/>
                <a:ea typeface="+mn-ea"/>
                <a:cs typeface="+mn-cs"/>
              </a:endParaRPr>
            </a:p>
          </p:txBody>
        </p:sp>
        <p:sp>
          <p:nvSpPr>
            <p:cNvPr id="55" name="Rectangle 54">
              <a:extLst>
                <a:ext uri="{FF2B5EF4-FFF2-40B4-BE49-F238E27FC236}">
                  <a16:creationId xmlns:a16="http://schemas.microsoft.com/office/drawing/2014/main" id="{79220802-9DAF-2CED-542C-10BD290CBB76}"/>
                </a:ext>
              </a:extLst>
            </p:cNvPr>
            <p:cNvSpPr>
              <a:spLocks noGrp="1" noRot="1" noMove="1" noResize="1" noEditPoints="1" noAdjustHandles="1" noChangeArrowheads="1" noChangeShapeType="1"/>
            </p:cNvSpPr>
            <p:nvPr/>
          </p:nvSpPr>
          <p:spPr>
            <a:xfrm rot="16438095">
              <a:off x="10367661" y="1338952"/>
              <a:ext cx="852456" cy="437578"/>
            </a:xfrm>
            <a:prstGeom prst="rect">
              <a:avLst/>
            </a:prstGeom>
            <a:noFill/>
            <a:effectLst/>
          </p:spPr>
          <p:txBody>
            <a:bodyPr wrap="square" lIns="91440" tIns="45720" rIns="91440" bIns="45720">
              <a:prstTxWarp prst="textArchDown">
                <a:avLst>
                  <a:gd name="adj" fmla="val 121047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w="0"/>
                  <a:solidFill>
                    <a:srgbClr val="FFFFFF"/>
                  </a:solidFill>
                  <a:effectLst/>
                  <a:uLnTx/>
                  <a:uFillTx/>
                  <a:latin typeface="Montserrat" panose="00000500000000000000" pitchFamily="2" charset="0"/>
                  <a:ea typeface="+mn-ea"/>
                  <a:cs typeface="Poppins" panose="00000500000000000000" pitchFamily="2" charset="0"/>
                </a:rPr>
                <a:t>OBSERVERS</a:t>
              </a:r>
            </a:p>
          </p:txBody>
        </p:sp>
        <p:grpSp>
          <p:nvGrpSpPr>
            <p:cNvPr id="35" name="Group 34">
              <a:extLst>
                <a:ext uri="{FF2B5EF4-FFF2-40B4-BE49-F238E27FC236}">
                  <a16:creationId xmlns:a16="http://schemas.microsoft.com/office/drawing/2014/main" id="{6ED51429-D470-9C52-4991-42E0A05A4499}"/>
                </a:ext>
              </a:extLst>
            </p:cNvPr>
            <p:cNvGrpSpPr>
              <a:grpSpLocks noGrp="1" noUngrp="1" noRot="1" noMove="1" noResize="1"/>
            </p:cNvGrpSpPr>
            <p:nvPr/>
          </p:nvGrpSpPr>
          <p:grpSpPr>
            <a:xfrm>
              <a:off x="2659521" y="381019"/>
              <a:ext cx="5954303" cy="5921910"/>
              <a:chOff x="1842590" y="84746"/>
              <a:chExt cx="6643576" cy="6607434"/>
            </a:xfrm>
          </p:grpSpPr>
          <p:grpSp>
            <p:nvGrpSpPr>
              <p:cNvPr id="1036" name="Group 1035">
                <a:extLst>
                  <a:ext uri="{FF2B5EF4-FFF2-40B4-BE49-F238E27FC236}">
                    <a16:creationId xmlns:a16="http://schemas.microsoft.com/office/drawing/2014/main" id="{1D2BD5D9-46BD-85FB-5C39-CDC29678DA7A}"/>
                  </a:ext>
                </a:extLst>
              </p:cNvPr>
              <p:cNvGrpSpPr>
                <a:grpSpLocks noGrp="1" noUngrp="1" noRot="1" noMove="1" noResize="1"/>
              </p:cNvGrpSpPr>
              <p:nvPr/>
            </p:nvGrpSpPr>
            <p:grpSpPr>
              <a:xfrm>
                <a:off x="1842590" y="84746"/>
                <a:ext cx="6643576" cy="6607434"/>
                <a:chOff x="3685768" y="1005953"/>
                <a:chExt cx="5722184" cy="5691054"/>
              </a:xfrm>
            </p:grpSpPr>
            <p:grpSp>
              <p:nvGrpSpPr>
                <p:cNvPr id="50" name="Group 49">
                  <a:extLst>
                    <a:ext uri="{FF2B5EF4-FFF2-40B4-BE49-F238E27FC236}">
                      <a16:creationId xmlns:a16="http://schemas.microsoft.com/office/drawing/2014/main" id="{3B7E940B-C397-1F3D-0E7D-8C3EFDE8C9D6}"/>
                    </a:ext>
                  </a:extLst>
                </p:cNvPr>
                <p:cNvGrpSpPr>
                  <a:grpSpLocks noGrp="1" noUngrp="1" noRot="1" noMove="1" noResize="1"/>
                </p:cNvGrpSpPr>
                <p:nvPr/>
              </p:nvGrpSpPr>
              <p:grpSpPr>
                <a:xfrm>
                  <a:off x="4182484" y="1507609"/>
                  <a:ext cx="4704321" cy="4969624"/>
                  <a:chOff x="3693713" y="997402"/>
                  <a:chExt cx="4704321" cy="4969624"/>
                </a:xfrm>
              </p:grpSpPr>
              <p:grpSp>
                <p:nvGrpSpPr>
                  <p:cNvPr id="41" name="Group 40">
                    <a:extLst>
                      <a:ext uri="{FF2B5EF4-FFF2-40B4-BE49-F238E27FC236}">
                        <a16:creationId xmlns:a16="http://schemas.microsoft.com/office/drawing/2014/main" id="{5744DFCD-3ECE-95C3-5A99-9CFCFA2A66C6}"/>
                      </a:ext>
                    </a:extLst>
                  </p:cNvPr>
                  <p:cNvGrpSpPr>
                    <a:grpSpLocks noGrp="1" noUngrp="1" noRot="1" noMove="1" noResize="1"/>
                  </p:cNvGrpSpPr>
                  <p:nvPr/>
                </p:nvGrpSpPr>
                <p:grpSpPr>
                  <a:xfrm>
                    <a:off x="3693713" y="997402"/>
                    <a:ext cx="4704321" cy="4969624"/>
                    <a:chOff x="3693713" y="997402"/>
                    <a:chExt cx="4704321" cy="4969624"/>
                  </a:xfrm>
                </p:grpSpPr>
                <p:pic>
                  <p:nvPicPr>
                    <p:cNvPr id="16" name="Picture 15">
                      <a:extLst>
                        <a:ext uri="{FF2B5EF4-FFF2-40B4-BE49-F238E27FC236}">
                          <a16:creationId xmlns:a16="http://schemas.microsoft.com/office/drawing/2014/main" id="{E887C2B1-2883-92EA-DF2D-B72CF7073F36}"/>
                        </a:ext>
                      </a:extLst>
                    </p:cNvPr>
                    <p:cNvPicPr>
                      <a:picLocks noGrp="1" noRot="1" noChangeAspect="1" noMove="1" noResize="1" noEditPoints="1" noAdjustHandles="1" noChangeArrowheads="1" noChangeShapeType="1" noCrop="1"/>
                    </p:cNvPicPr>
                    <p:nvPr/>
                  </p:nvPicPr>
                  <p:blipFill>
                    <a:blip r:embed="rId3">
                      <a:duotone>
                        <a:schemeClr val="accent1">
                          <a:shade val="45000"/>
                          <a:satMod val="135000"/>
                        </a:schemeClr>
                        <a:prstClr val="white"/>
                      </a:duotone>
                    </a:blip>
                    <a:stretch>
                      <a:fillRect/>
                    </a:stretch>
                  </p:blipFill>
                  <p:spPr>
                    <a:xfrm>
                      <a:off x="4201470" y="1486906"/>
                      <a:ext cx="3727998" cy="3727997"/>
                    </a:xfrm>
                    <a:prstGeom prst="rect">
                      <a:avLst/>
                    </a:prstGeom>
                  </p:spPr>
                </p:pic>
                <p:sp>
                  <p:nvSpPr>
                    <p:cNvPr id="5" name="Oval 4">
                      <a:extLst>
                        <a:ext uri="{FF2B5EF4-FFF2-40B4-BE49-F238E27FC236}">
                          <a16:creationId xmlns:a16="http://schemas.microsoft.com/office/drawing/2014/main" id="{8EE06665-8D6F-E96F-BBBD-1E84C79C3E1B}"/>
                        </a:ext>
                      </a:extLst>
                    </p:cNvPr>
                    <p:cNvSpPr>
                      <a:spLocks noGrp="1" noRot="1" noMove="1" noResize="1" noEditPoints="1" noAdjustHandles="1" noChangeArrowheads="1" noChangeShapeType="1"/>
                    </p:cNvSpPr>
                    <p:nvPr/>
                  </p:nvSpPr>
                  <p:spPr>
                    <a:xfrm>
                      <a:off x="3693713" y="997402"/>
                      <a:ext cx="4704321" cy="4704319"/>
                    </a:xfrm>
                    <a:prstGeom prst="ellipse">
                      <a:avLst/>
                    </a:prstGeom>
                    <a:noFill/>
                    <a:ln w="25400">
                      <a:solidFill>
                        <a:srgbClr val="78878E">
                          <a:alpha val="44370"/>
                        </a:srgb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22" name="TextBox 21">
                      <a:extLst>
                        <a:ext uri="{FF2B5EF4-FFF2-40B4-BE49-F238E27FC236}">
                          <a16:creationId xmlns:a16="http://schemas.microsoft.com/office/drawing/2014/main" id="{AC1C74C4-1670-2067-6C3D-D674E9B20C61}"/>
                        </a:ext>
                      </a:extLst>
                    </p:cNvPr>
                    <p:cNvSpPr txBox="1">
                      <a:spLocks noGrp="1" noRot="1" noMove="1" noResize="1" noEditPoints="1" noAdjustHandles="1" noChangeArrowheads="1" noChangeShapeType="1"/>
                    </p:cNvSpPr>
                    <p:nvPr/>
                  </p:nvSpPr>
                  <p:spPr>
                    <a:xfrm>
                      <a:off x="5278827" y="3045436"/>
                      <a:ext cx="1603997" cy="591557"/>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a:ln>
                            <a:noFill/>
                          </a:ln>
                          <a:solidFill>
                            <a:srgbClr val="BE0028"/>
                          </a:solidFill>
                          <a:effectLst/>
                          <a:uLnTx/>
                          <a:uFillTx/>
                          <a:latin typeface="Montserrat" panose="00000500000000000000" pitchFamily="2" charset="0"/>
                          <a:ea typeface="+mn-ea"/>
                          <a:cs typeface="Poppins" panose="00000500000000000000" pitchFamily="2" charset="0"/>
                        </a:rPr>
                        <a:t>Shifting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a:ln>
                            <a:noFill/>
                          </a:ln>
                          <a:solidFill>
                            <a:srgbClr val="BE0028"/>
                          </a:solidFill>
                          <a:effectLst/>
                          <a:uLnTx/>
                          <a:uFillTx/>
                          <a:latin typeface="Montserrat" panose="00000500000000000000" pitchFamily="2" charset="0"/>
                          <a:ea typeface="+mn-ea"/>
                          <a:cs typeface="Poppins" panose="00000500000000000000" pitchFamily="2" charset="0"/>
                        </a:rPr>
                        <a:t>Perspectives</a:t>
                      </a:r>
                    </a:p>
                  </p:txBody>
                </p:sp>
                <p:sp>
                  <p:nvSpPr>
                    <p:cNvPr id="31" name="Rectangle 30">
                      <a:extLst>
                        <a:ext uri="{FF2B5EF4-FFF2-40B4-BE49-F238E27FC236}">
                          <a16:creationId xmlns:a16="http://schemas.microsoft.com/office/drawing/2014/main" id="{14E34989-83A5-17F9-9FF7-7DC9C885F4CB}"/>
                        </a:ext>
                      </a:extLst>
                    </p:cNvPr>
                    <p:cNvSpPr>
                      <a:spLocks noGrp="1" noRot="1" noMove="1" noResize="1" noEditPoints="1" noAdjustHandles="1" noChangeArrowheads="1" noChangeShapeType="1"/>
                    </p:cNvSpPr>
                    <p:nvPr/>
                  </p:nvSpPr>
                  <p:spPr>
                    <a:xfrm>
                      <a:off x="5578997" y="2007076"/>
                      <a:ext cx="1070659" cy="296287"/>
                    </a:xfrm>
                    <a:prstGeom prst="rect">
                      <a:avLst/>
                    </a:prstGeom>
                    <a:solidFill>
                      <a:srgbClr val="E9BB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Montserrat" panose="00000500000000000000" pitchFamily="2" charset="0"/>
                        <a:ea typeface="+mn-ea"/>
                        <a:cs typeface="+mn-cs"/>
                      </a:endParaRPr>
                    </a:p>
                  </p:txBody>
                </p:sp>
                <p:sp>
                  <p:nvSpPr>
                    <p:cNvPr id="33" name="Block Arc 32">
                      <a:extLst>
                        <a:ext uri="{FF2B5EF4-FFF2-40B4-BE49-F238E27FC236}">
                          <a16:creationId xmlns:a16="http://schemas.microsoft.com/office/drawing/2014/main" id="{535CF42A-C4D1-E6E1-F532-87EBB4879220}"/>
                        </a:ext>
                      </a:extLst>
                    </p:cNvPr>
                    <p:cNvSpPr>
                      <a:spLocks noGrp="1" noRot="1" noMove="1" noResize="1" noEditPoints="1" noAdjustHandles="1" noChangeArrowheads="1" noChangeShapeType="1"/>
                    </p:cNvSpPr>
                    <p:nvPr/>
                  </p:nvSpPr>
                  <p:spPr>
                    <a:xfrm rot="6854262">
                      <a:off x="4840620" y="2071469"/>
                      <a:ext cx="3473664" cy="2268248"/>
                    </a:xfrm>
                    <a:prstGeom prst="blockArc">
                      <a:avLst>
                        <a:gd name="adj1" fmla="val 16396222"/>
                        <a:gd name="adj2" fmla="val 20312936"/>
                        <a:gd name="adj3" fmla="val 19724"/>
                      </a:avLst>
                    </a:prstGeom>
                    <a:solidFill>
                      <a:srgbClr val="DA8C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31F21"/>
                        </a:solidFill>
                        <a:effectLst/>
                        <a:uLnTx/>
                        <a:uFillTx/>
                        <a:latin typeface="Montserrat" panose="00000500000000000000" pitchFamily="2" charset="0"/>
                        <a:ea typeface="+mn-ea"/>
                        <a:cs typeface="+mn-cs"/>
                      </a:endParaRPr>
                    </a:p>
                  </p:txBody>
                </p:sp>
                <p:sp>
                  <p:nvSpPr>
                    <p:cNvPr id="36" name="Block Arc 35">
                      <a:extLst>
                        <a:ext uri="{FF2B5EF4-FFF2-40B4-BE49-F238E27FC236}">
                          <a16:creationId xmlns:a16="http://schemas.microsoft.com/office/drawing/2014/main" id="{A64D2E28-A8DB-C74D-0095-466286082AD9}"/>
                        </a:ext>
                      </a:extLst>
                    </p:cNvPr>
                    <p:cNvSpPr>
                      <a:spLocks noGrp="1" noRot="1" noMove="1" noResize="1" noEditPoints="1" noAdjustHandles="1" noChangeArrowheads="1" noChangeShapeType="1"/>
                    </p:cNvSpPr>
                    <p:nvPr/>
                  </p:nvSpPr>
                  <p:spPr>
                    <a:xfrm rot="13506920">
                      <a:off x="4148344" y="3480081"/>
                      <a:ext cx="3473664" cy="1500225"/>
                    </a:xfrm>
                    <a:prstGeom prst="blockArc">
                      <a:avLst>
                        <a:gd name="adj1" fmla="val 16396222"/>
                        <a:gd name="adj2" fmla="val 16945"/>
                        <a:gd name="adj3" fmla="val 33253"/>
                      </a:avLst>
                    </a:prstGeom>
                    <a:solidFill>
                      <a:srgbClr val="CE67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31F21"/>
                        </a:solidFill>
                        <a:effectLst/>
                        <a:uLnTx/>
                        <a:uFillTx/>
                        <a:latin typeface="Montserrat" panose="00000500000000000000" pitchFamily="2" charset="0"/>
                        <a:ea typeface="+mn-ea"/>
                        <a:cs typeface="+mn-cs"/>
                      </a:endParaRPr>
                    </a:p>
                  </p:txBody>
                </p:sp>
                <p:sp>
                  <p:nvSpPr>
                    <p:cNvPr id="19" name="Rectangle 18">
                      <a:extLst>
                        <a:ext uri="{FF2B5EF4-FFF2-40B4-BE49-F238E27FC236}">
                          <a16:creationId xmlns:a16="http://schemas.microsoft.com/office/drawing/2014/main" id="{3A2B54D8-036C-FB00-97A1-21F89B046D06}"/>
                        </a:ext>
                      </a:extLst>
                    </p:cNvPr>
                    <p:cNvSpPr>
                      <a:spLocks noGrp="1" noRot="1" noMove="1" noResize="1" noEditPoints="1" noAdjustHandles="1" noChangeArrowheads="1" noChangeShapeType="1"/>
                    </p:cNvSpPr>
                    <p:nvPr/>
                  </p:nvSpPr>
                  <p:spPr>
                    <a:xfrm>
                      <a:off x="5443102" y="2159816"/>
                      <a:ext cx="1317362" cy="700832"/>
                    </a:xfrm>
                    <a:prstGeom prst="rect">
                      <a:avLst/>
                    </a:prstGeom>
                    <a:noFill/>
                    <a:effectLst/>
                  </p:spPr>
                  <p:txBody>
                    <a:bodyPr wrap="squar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w="0"/>
                          <a:solidFill>
                            <a:srgbClr val="FFFFFF"/>
                          </a:solidFill>
                          <a:effectLst/>
                          <a:uLnTx/>
                          <a:uFillTx/>
                          <a:latin typeface="Montserrat" panose="00000500000000000000" pitchFamily="2" charset="0"/>
                          <a:ea typeface="+mn-ea"/>
                          <a:cs typeface="Poppins" panose="00000500000000000000" pitchFamily="2" charset="0"/>
                        </a:rPr>
                        <a:t>Solidify</a:t>
                      </a:r>
                    </a:p>
                  </p:txBody>
                </p:sp>
                <p:sp>
                  <p:nvSpPr>
                    <p:cNvPr id="20" name="Rectangle 19">
                      <a:extLst>
                        <a:ext uri="{FF2B5EF4-FFF2-40B4-BE49-F238E27FC236}">
                          <a16:creationId xmlns:a16="http://schemas.microsoft.com/office/drawing/2014/main" id="{A39A17A3-BA2D-15B5-D2D2-15643B041598}"/>
                        </a:ext>
                      </a:extLst>
                    </p:cNvPr>
                    <p:cNvSpPr>
                      <a:spLocks noGrp="1" noRot="1" noMove="1" noResize="1" noEditPoints="1" noAdjustHandles="1" noChangeArrowheads="1" noChangeShapeType="1"/>
                    </p:cNvSpPr>
                    <p:nvPr/>
                  </p:nvSpPr>
                  <p:spPr>
                    <a:xfrm rot="18976818">
                      <a:off x="5825700" y="3251487"/>
                      <a:ext cx="1711263" cy="1142558"/>
                    </a:xfrm>
                    <a:prstGeom prst="rect">
                      <a:avLst/>
                    </a:prstGeom>
                    <a:noFill/>
                    <a:effectLst/>
                  </p:spPr>
                  <p:txBody>
                    <a:bodyPr wrap="square" lIns="91440" tIns="45720" rIns="91440" bIns="45720">
                      <a:prstTxWarp prst="textArchDown">
                        <a:avLst>
                          <a:gd name="adj" fmla="val 1947543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w="0"/>
                          <a:solidFill>
                            <a:srgbClr val="FFFFFF"/>
                          </a:solidFill>
                          <a:effectLst/>
                          <a:uLnTx/>
                          <a:uFillTx/>
                          <a:latin typeface="Montserrat" panose="00000500000000000000" pitchFamily="2" charset="0"/>
                          <a:ea typeface="+mn-ea"/>
                          <a:cs typeface="Poppins" panose="00000500000000000000" pitchFamily="2" charset="0"/>
                        </a:rPr>
                        <a:t>Connect</a:t>
                      </a:r>
                    </a:p>
                  </p:txBody>
                </p:sp>
                <p:sp>
                  <p:nvSpPr>
                    <p:cNvPr id="21" name="Rectangle 20">
                      <a:extLst>
                        <a:ext uri="{FF2B5EF4-FFF2-40B4-BE49-F238E27FC236}">
                          <a16:creationId xmlns:a16="http://schemas.microsoft.com/office/drawing/2014/main" id="{47335F88-D7A2-0310-EF68-DF048AFC1EFB}"/>
                        </a:ext>
                      </a:extLst>
                    </p:cNvPr>
                    <p:cNvSpPr>
                      <a:spLocks noGrp="1" noRot="1" noMove="1" noResize="1" noEditPoints="1" noAdjustHandles="1" noChangeArrowheads="1" noChangeShapeType="1"/>
                    </p:cNvSpPr>
                    <p:nvPr/>
                  </p:nvSpPr>
                  <p:spPr>
                    <a:xfrm rot="3846369">
                      <a:off x="4263174" y="3508066"/>
                      <a:ext cx="1786758" cy="629400"/>
                    </a:xfrm>
                    <a:prstGeom prst="rect">
                      <a:avLst/>
                    </a:prstGeom>
                    <a:noFill/>
                    <a:effectLst/>
                  </p:spPr>
                  <p:txBody>
                    <a:bodyPr wrap="square" lIns="91440" tIns="45720" rIns="91440" bIns="45720">
                      <a:prstTxWarp prst="textArchDown">
                        <a:avLst>
                          <a:gd name="adj" fmla="val 95724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w="0"/>
                          <a:solidFill>
                            <a:srgbClr val="FFFFFF"/>
                          </a:solidFill>
                          <a:effectLst/>
                          <a:uLnTx/>
                          <a:uFillTx/>
                          <a:latin typeface="Montserrat" panose="00000500000000000000" pitchFamily="2" charset="0"/>
                          <a:ea typeface="+mn-ea"/>
                          <a:cs typeface="Poppins" panose="00000500000000000000" pitchFamily="2" charset="0"/>
                        </a:rPr>
                        <a:t>Advocate</a:t>
                      </a:r>
                    </a:p>
                  </p:txBody>
                </p:sp>
              </p:grpSp>
              <p:sp>
                <p:nvSpPr>
                  <p:cNvPr id="43" name="Block Arc 42">
                    <a:extLst>
                      <a:ext uri="{FF2B5EF4-FFF2-40B4-BE49-F238E27FC236}">
                        <a16:creationId xmlns:a16="http://schemas.microsoft.com/office/drawing/2014/main" id="{8510A129-B537-43EE-BE1D-908DF53189AE}"/>
                      </a:ext>
                    </a:extLst>
                  </p:cNvPr>
                  <p:cNvSpPr>
                    <a:spLocks noGrp="1" noRot="1" noMove="1" noResize="1" noEditPoints="1" noAdjustHandles="1" noChangeArrowheads="1" noChangeShapeType="1"/>
                  </p:cNvSpPr>
                  <p:nvPr/>
                </p:nvSpPr>
                <p:spPr>
                  <a:xfrm rot="6158442">
                    <a:off x="4440918" y="1628761"/>
                    <a:ext cx="3473664" cy="3439770"/>
                  </a:xfrm>
                  <a:prstGeom prst="blockArc">
                    <a:avLst>
                      <a:gd name="adj1" fmla="val 12872487"/>
                      <a:gd name="adj2" fmla="val 17890293"/>
                      <a:gd name="adj3" fmla="val 3997"/>
                    </a:avLst>
                  </a:prstGeom>
                  <a:solidFill>
                    <a:srgbClr val="C44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31F21"/>
                      </a:solidFill>
                      <a:effectLst/>
                      <a:uLnTx/>
                      <a:uFillTx/>
                      <a:latin typeface="Montserrat" panose="00000500000000000000" pitchFamily="2" charset="0"/>
                      <a:ea typeface="+mn-ea"/>
                      <a:cs typeface="+mn-cs"/>
                    </a:endParaRPr>
                  </a:p>
                </p:txBody>
              </p:sp>
              <p:sp>
                <p:nvSpPr>
                  <p:cNvPr id="44" name="Block Arc 43">
                    <a:extLst>
                      <a:ext uri="{FF2B5EF4-FFF2-40B4-BE49-F238E27FC236}">
                        <a16:creationId xmlns:a16="http://schemas.microsoft.com/office/drawing/2014/main" id="{13D1C0FE-CFC2-6CDA-32DA-B8FC67BE3056}"/>
                      </a:ext>
                    </a:extLst>
                  </p:cNvPr>
                  <p:cNvSpPr>
                    <a:spLocks noGrp="1" noRot="1" noMove="1" noResize="1" noEditPoints="1" noAdjustHandles="1" noChangeArrowheads="1" noChangeShapeType="1"/>
                  </p:cNvSpPr>
                  <p:nvPr/>
                </p:nvSpPr>
                <p:spPr>
                  <a:xfrm rot="11095724">
                    <a:off x="4299645" y="1752274"/>
                    <a:ext cx="3473664" cy="3439770"/>
                  </a:xfrm>
                  <a:prstGeom prst="blockArc">
                    <a:avLst>
                      <a:gd name="adj1" fmla="val 14443007"/>
                      <a:gd name="adj2" fmla="val 17890293"/>
                      <a:gd name="adj3" fmla="val 3997"/>
                    </a:avLst>
                  </a:prstGeom>
                  <a:solidFill>
                    <a:srgbClr val="DA8C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31F21"/>
                      </a:solidFill>
                      <a:effectLst/>
                      <a:uLnTx/>
                      <a:uFillTx/>
                      <a:latin typeface="Montserrat" panose="00000500000000000000" pitchFamily="2" charset="0"/>
                      <a:ea typeface="+mn-ea"/>
                      <a:cs typeface="+mn-cs"/>
                    </a:endParaRPr>
                  </a:p>
                </p:txBody>
              </p:sp>
              <p:sp>
                <p:nvSpPr>
                  <p:cNvPr id="48" name="Rectangle 47">
                    <a:extLst>
                      <a:ext uri="{FF2B5EF4-FFF2-40B4-BE49-F238E27FC236}">
                        <a16:creationId xmlns:a16="http://schemas.microsoft.com/office/drawing/2014/main" id="{F016C49D-D780-8B01-EE60-EF7A929D42C6}"/>
                      </a:ext>
                    </a:extLst>
                  </p:cNvPr>
                  <p:cNvSpPr>
                    <a:spLocks noGrp="1" noRot="1" noMove="1" noResize="1" noEditPoints="1" noAdjustHandles="1" noChangeArrowheads="1" noChangeShapeType="1"/>
                  </p:cNvSpPr>
                  <p:nvPr/>
                </p:nvSpPr>
                <p:spPr>
                  <a:xfrm rot="16438095">
                    <a:off x="6559690" y="3016029"/>
                    <a:ext cx="1711263" cy="878416"/>
                  </a:xfrm>
                  <a:prstGeom prst="rect">
                    <a:avLst/>
                  </a:prstGeom>
                  <a:noFill/>
                  <a:effectLst/>
                </p:spPr>
                <p:txBody>
                  <a:bodyPr wrap="square" lIns="91440" tIns="45720" rIns="91440" bIns="45720">
                    <a:prstTxWarp prst="textArchDown">
                      <a:avLst>
                        <a:gd name="adj" fmla="val 121047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w="0"/>
                        <a:solidFill>
                          <a:srgbClr val="FFFFFF"/>
                        </a:solidFill>
                        <a:effectLst/>
                        <a:uLnTx/>
                        <a:uFillTx/>
                        <a:latin typeface="Montserrat" panose="00000500000000000000" pitchFamily="2" charset="0"/>
                        <a:ea typeface="+mn-ea"/>
                        <a:cs typeface="Poppins" panose="00000500000000000000" pitchFamily="2" charset="0"/>
                      </a:rPr>
                      <a:t>OBSERVERS</a:t>
                    </a:r>
                  </a:p>
                </p:txBody>
              </p:sp>
              <p:sp>
                <p:nvSpPr>
                  <p:cNvPr id="49" name="Rectangle 48">
                    <a:extLst>
                      <a:ext uri="{FF2B5EF4-FFF2-40B4-BE49-F238E27FC236}">
                        <a16:creationId xmlns:a16="http://schemas.microsoft.com/office/drawing/2014/main" id="{D4D6D37A-69BD-8124-DCDD-27FC9DBB88FB}"/>
                      </a:ext>
                    </a:extLst>
                  </p:cNvPr>
                  <p:cNvSpPr>
                    <a:spLocks noGrp="1" noRot="1" noMove="1" noResize="1" noEditPoints="1" noAdjustHandles="1" noChangeArrowheads="1" noChangeShapeType="1"/>
                  </p:cNvSpPr>
                  <p:nvPr/>
                </p:nvSpPr>
                <p:spPr>
                  <a:xfrm>
                    <a:off x="5226583" y="4269588"/>
                    <a:ext cx="1711263" cy="878416"/>
                  </a:xfrm>
                  <a:prstGeom prst="rect">
                    <a:avLst/>
                  </a:prstGeom>
                  <a:noFill/>
                  <a:effectLst/>
                </p:spPr>
                <p:txBody>
                  <a:bodyPr wrap="square" lIns="91440" tIns="45720" rIns="91440" bIns="45720">
                    <a:prstTxWarp prst="textArchDown">
                      <a:avLst>
                        <a:gd name="adj" fmla="val 121047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w="0"/>
                        <a:solidFill>
                          <a:srgbClr val="FFFFFF"/>
                        </a:solidFill>
                        <a:effectLst/>
                        <a:uLnTx/>
                        <a:uFillTx/>
                        <a:latin typeface="Montserrat" panose="00000500000000000000" pitchFamily="2" charset="0"/>
                        <a:ea typeface="+mn-ea"/>
                        <a:cs typeface="Poppins" panose="00000500000000000000" pitchFamily="2" charset="0"/>
                      </a:rPr>
                      <a:t>PARTICIPANTS</a:t>
                    </a:r>
                  </a:p>
                </p:txBody>
              </p:sp>
            </p:grpSp>
            <p:sp>
              <p:nvSpPr>
                <p:cNvPr id="10" name="Oval 9">
                  <a:extLst>
                    <a:ext uri="{FF2B5EF4-FFF2-40B4-BE49-F238E27FC236}">
                      <a16:creationId xmlns:a16="http://schemas.microsoft.com/office/drawing/2014/main" id="{78446DE8-0392-9387-723B-EFA226D8F828}"/>
                    </a:ext>
                  </a:extLst>
                </p:cNvPr>
                <p:cNvSpPr>
                  <a:spLocks noGrp="1" noRot="1" noMove="1" noResize="1" noEditPoints="1" noAdjustHandles="1" noChangeArrowheads="1" noChangeShapeType="1"/>
                </p:cNvSpPr>
                <p:nvPr/>
              </p:nvSpPr>
              <p:spPr>
                <a:xfrm>
                  <a:off x="6619323" y="5782217"/>
                  <a:ext cx="914790" cy="914790"/>
                </a:xfrm>
                <a:prstGeom prst="ellipse">
                  <a:avLst/>
                </a:prstGeom>
                <a:solidFill>
                  <a:srgbClr val="E9BBB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en-US"/>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a:cs typeface="Arial"/>
                    </a:rPr>
                    <a:t>Continuation of </a:t>
                  </a:r>
                  <a:b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a:cs typeface="Arial"/>
                    </a:rPr>
                  </a:br>
                  <a: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a:cs typeface="Arial"/>
                    </a:rPr>
                    <a:t>Contest or Events</a:t>
                  </a:r>
                  <a:endParaRPr kumimoji="0" lang="en-US" sz="1800" b="0" i="0" u="none" strike="noStrike" kern="1200" cap="none" spc="0" normalizeH="0" baseline="0" noProof="0">
                    <a:ln>
                      <a:noFill/>
                    </a:ln>
                    <a:solidFill>
                      <a:srgbClr val="F5F1F1"/>
                    </a:solidFill>
                    <a:effectLst/>
                    <a:uLnTx/>
                    <a:uFillTx/>
                    <a:latin typeface="Montserrat" panose="00000500000000000000" pitchFamily="2" charset="0"/>
                    <a:ea typeface="+mn-ea"/>
                    <a:cs typeface="+mn-cs"/>
                  </a:endParaRPr>
                </a:p>
              </p:txBody>
            </p:sp>
            <p:sp>
              <p:nvSpPr>
                <p:cNvPr id="12" name="Oval 11">
                  <a:extLst>
                    <a:ext uri="{FF2B5EF4-FFF2-40B4-BE49-F238E27FC236}">
                      <a16:creationId xmlns:a16="http://schemas.microsoft.com/office/drawing/2014/main" id="{9D101829-AE82-7FD9-8CB3-2602C3920D05}"/>
                    </a:ext>
                  </a:extLst>
                </p:cNvPr>
                <p:cNvSpPr>
                  <a:spLocks noGrp="1" noRot="1" noMove="1" noResize="1" noEditPoints="1" noAdjustHandles="1" noChangeArrowheads="1" noChangeShapeType="1"/>
                </p:cNvSpPr>
                <p:nvPr/>
              </p:nvSpPr>
              <p:spPr>
                <a:xfrm>
                  <a:off x="3850518" y="4317774"/>
                  <a:ext cx="914790" cy="914790"/>
                </a:xfrm>
                <a:prstGeom prst="ellipse">
                  <a:avLst/>
                </a:prstGeom>
                <a:solidFill>
                  <a:srgbClr val="C4463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en-US"/>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panose="020B0502040504020204" pitchFamily="34" charset="0"/>
                      <a:cs typeface="Arial" panose="020B0604020202020204" pitchFamily="34" charset="0"/>
                    </a:rPr>
                    <a:t>Events</a:t>
                  </a:r>
                </a:p>
              </p:txBody>
            </p:sp>
            <p:sp>
              <p:nvSpPr>
                <p:cNvPr id="13" name="Oval 12">
                  <a:extLst>
                    <a:ext uri="{FF2B5EF4-FFF2-40B4-BE49-F238E27FC236}">
                      <a16:creationId xmlns:a16="http://schemas.microsoft.com/office/drawing/2014/main" id="{5BDB4198-7037-47A7-3ACE-B4F7954A49EE}"/>
                    </a:ext>
                  </a:extLst>
                </p:cNvPr>
                <p:cNvSpPr>
                  <a:spLocks noGrp="1" noRot="1" noMove="1" noResize="1" noEditPoints="1" noAdjustHandles="1" noChangeArrowheads="1" noChangeShapeType="1"/>
                </p:cNvSpPr>
                <p:nvPr/>
              </p:nvSpPr>
              <p:spPr>
                <a:xfrm>
                  <a:off x="4872168" y="5580678"/>
                  <a:ext cx="914790" cy="914790"/>
                </a:xfrm>
                <a:prstGeom prst="ellipse">
                  <a:avLst/>
                </a:prstGeom>
                <a:solidFill>
                  <a:srgbClr val="E9BBB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en-US"/>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panose="020B0502040504020204" pitchFamily="34" charset="0"/>
                      <a:cs typeface="Arial" panose="020B0604020202020204" pitchFamily="34" charset="0"/>
                    </a:rPr>
                    <a:t>Nurture Email </a:t>
                  </a:r>
                  <a:b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panose="020B0502040504020204" pitchFamily="34" charset="0"/>
                      <a:cs typeface="Arial" panose="020B0604020202020204" pitchFamily="34" charset="0"/>
                    </a:rPr>
                  </a:br>
                  <a: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panose="020B0502040504020204" pitchFamily="34" charset="0"/>
                      <a:cs typeface="Arial" panose="020B0604020202020204" pitchFamily="34" charset="0"/>
                    </a:rPr>
                    <a:t>Campaign</a:t>
                  </a:r>
                </a:p>
              </p:txBody>
            </p:sp>
            <p:sp>
              <p:nvSpPr>
                <p:cNvPr id="14" name="Oval 13">
                  <a:extLst>
                    <a:ext uri="{FF2B5EF4-FFF2-40B4-BE49-F238E27FC236}">
                      <a16:creationId xmlns:a16="http://schemas.microsoft.com/office/drawing/2014/main" id="{A85700BD-07B5-8005-F2B1-78C82797923F}"/>
                    </a:ext>
                  </a:extLst>
                </p:cNvPr>
                <p:cNvSpPr>
                  <a:spLocks noGrp="1" noRot="1" noMove="1" noResize="1" noEditPoints="1" noAdjustHandles="1" noChangeArrowheads="1" noChangeShapeType="1"/>
                </p:cNvSpPr>
                <p:nvPr/>
              </p:nvSpPr>
              <p:spPr>
                <a:xfrm>
                  <a:off x="3685768" y="3191724"/>
                  <a:ext cx="914790" cy="914790"/>
                </a:xfrm>
                <a:prstGeom prst="ellipse">
                  <a:avLst/>
                </a:prstGeom>
                <a:solidFill>
                  <a:srgbClr val="C4463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en-US"/>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panose="020B0502040504020204" pitchFamily="34" charset="0"/>
                      <a:cs typeface="Arial" panose="020B0604020202020204" pitchFamily="34" charset="0"/>
                    </a:rPr>
                    <a:t>Grocery/Retailer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panose="020B0502040504020204" pitchFamily="34" charset="0"/>
                      <a:cs typeface="Arial" panose="020B0604020202020204" pitchFamily="34" charset="0"/>
                    </a:rPr>
                    <a:t>consumer </a:t>
                  </a:r>
                  <a:b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panose="020B0502040504020204" pitchFamily="34" charset="0"/>
                      <a:cs typeface="Arial" panose="020B0604020202020204" pitchFamily="34" charset="0"/>
                    </a:rPr>
                  </a:br>
                  <a: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panose="020B0502040504020204" pitchFamily="34" charset="0"/>
                      <a:cs typeface="Arial" panose="020B0604020202020204" pitchFamily="34" charset="0"/>
                    </a:rPr>
                    <a:t>engagement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panose="020B0502040504020204" pitchFamily="34" charset="0"/>
                      <a:cs typeface="Arial" panose="020B0604020202020204" pitchFamily="34" charset="0"/>
                    </a:rPr>
                    <a:t>and sharing</a:t>
                  </a:r>
                </a:p>
              </p:txBody>
            </p:sp>
            <p:sp>
              <p:nvSpPr>
                <p:cNvPr id="11" name="Oval 10">
                  <a:extLst>
                    <a:ext uri="{FF2B5EF4-FFF2-40B4-BE49-F238E27FC236}">
                      <a16:creationId xmlns:a16="http://schemas.microsoft.com/office/drawing/2014/main" id="{2AD1C1DE-BA6E-C81C-1E99-471940C65267}"/>
                    </a:ext>
                  </a:extLst>
                </p:cNvPr>
                <p:cNvSpPr>
                  <a:spLocks noGrp="1" noRot="1" noMove="1" noResize="1" noEditPoints="1" noAdjustHandles="1" noChangeArrowheads="1" noChangeShapeType="1"/>
                </p:cNvSpPr>
                <p:nvPr/>
              </p:nvSpPr>
              <p:spPr>
                <a:xfrm>
                  <a:off x="7956859" y="5001072"/>
                  <a:ext cx="914790" cy="914790"/>
                </a:xfrm>
                <a:prstGeom prst="ellipse">
                  <a:avLst/>
                </a:prstGeom>
                <a:solidFill>
                  <a:srgbClr val="C4463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en-US"/>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panose="020B0502040504020204" pitchFamily="34" charset="0"/>
                      <a:cs typeface="Arial" panose="020B0604020202020204" pitchFamily="34" charset="0"/>
                    </a:rPr>
                    <a:t>Partners Sharing</a:t>
                  </a:r>
                </a:p>
              </p:txBody>
            </p:sp>
            <p:sp>
              <p:nvSpPr>
                <p:cNvPr id="42" name="Oval 41">
                  <a:extLst>
                    <a:ext uri="{FF2B5EF4-FFF2-40B4-BE49-F238E27FC236}">
                      <a16:creationId xmlns:a16="http://schemas.microsoft.com/office/drawing/2014/main" id="{A9666F8A-FD8F-AB31-B0BF-99E7B9F25E59}"/>
                    </a:ext>
                  </a:extLst>
                </p:cNvPr>
                <p:cNvSpPr>
                  <a:spLocks noGrp="1" noRot="1" noMove="1" noResize="1" noEditPoints="1" noAdjustHandles="1" noChangeArrowheads="1" noChangeShapeType="1"/>
                </p:cNvSpPr>
                <p:nvPr/>
              </p:nvSpPr>
              <p:spPr>
                <a:xfrm>
                  <a:off x="6354499" y="1005953"/>
                  <a:ext cx="914790" cy="914790"/>
                </a:xfrm>
                <a:prstGeom prst="ellipse">
                  <a:avLst/>
                </a:prstGeom>
                <a:solidFill>
                  <a:srgbClr val="E9BBB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en-US"/>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a:cs typeface="Arial"/>
                    </a:rPr>
                    <a:t>Paid Digital </a:t>
                  </a:r>
                  <a:b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a:cs typeface="Arial"/>
                    </a:rPr>
                  </a:br>
                  <a: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a:cs typeface="Arial"/>
                    </a:rPr>
                    <a:t>Campaign</a:t>
                  </a:r>
                </a:p>
              </p:txBody>
            </p:sp>
            <p:sp>
              <p:nvSpPr>
                <p:cNvPr id="6" name="Oval 5">
                  <a:extLst>
                    <a:ext uri="{FF2B5EF4-FFF2-40B4-BE49-F238E27FC236}">
                      <a16:creationId xmlns:a16="http://schemas.microsoft.com/office/drawing/2014/main" id="{D9A6013F-834A-D611-8F60-3B9D662D7D29}"/>
                    </a:ext>
                  </a:extLst>
                </p:cNvPr>
                <p:cNvSpPr>
                  <a:spLocks noGrp="1" noRot="1" noMove="1" noResize="1" noEditPoints="1" noAdjustHandles="1" noChangeArrowheads="1" noChangeShapeType="1"/>
                </p:cNvSpPr>
                <p:nvPr/>
              </p:nvSpPr>
              <p:spPr>
                <a:xfrm>
                  <a:off x="5017083" y="1225772"/>
                  <a:ext cx="914790" cy="914790"/>
                </a:xfrm>
                <a:prstGeom prst="ellipse">
                  <a:avLst/>
                </a:prstGeom>
                <a:solidFill>
                  <a:srgbClr val="E9BBB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panose="020B0502040504020204" pitchFamily="34" charset="0"/>
                      <a:cs typeface="Arial" panose="020B0604020202020204" pitchFamily="34" charset="0"/>
                    </a:rPr>
                    <a:t>Paid Traditional Campaign</a:t>
                  </a:r>
                </a:p>
              </p:txBody>
            </p:sp>
            <p:sp>
              <p:nvSpPr>
                <p:cNvPr id="15" name="Oval 14">
                  <a:extLst>
                    <a:ext uri="{FF2B5EF4-FFF2-40B4-BE49-F238E27FC236}">
                      <a16:creationId xmlns:a16="http://schemas.microsoft.com/office/drawing/2014/main" id="{2130D384-A1C2-7B20-F4DB-ECF47E4910AD}"/>
                    </a:ext>
                  </a:extLst>
                </p:cNvPr>
                <p:cNvSpPr>
                  <a:spLocks noGrp="1" noRot="1" noMove="1" noResize="1" noEditPoints="1" noAdjustHandles="1" noChangeArrowheads="1" noChangeShapeType="1"/>
                </p:cNvSpPr>
                <p:nvPr/>
              </p:nvSpPr>
              <p:spPr>
                <a:xfrm>
                  <a:off x="7588487" y="1446863"/>
                  <a:ext cx="914790" cy="914790"/>
                </a:xfrm>
                <a:prstGeom prst="ellipse">
                  <a:avLst/>
                </a:prstGeom>
                <a:solidFill>
                  <a:srgbClr val="E9BBB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en-US"/>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panose="020B0502040504020204" pitchFamily="34" charset="0"/>
                      <a:cs typeface="Arial" panose="020B0604020202020204" pitchFamily="34" charset="0"/>
                    </a:rPr>
                    <a:t>PR/GR</a:t>
                  </a:r>
                </a:p>
              </p:txBody>
            </p:sp>
            <p:sp>
              <p:nvSpPr>
                <p:cNvPr id="9" name="Oval 8">
                  <a:extLst>
                    <a:ext uri="{FF2B5EF4-FFF2-40B4-BE49-F238E27FC236}">
                      <a16:creationId xmlns:a16="http://schemas.microsoft.com/office/drawing/2014/main" id="{EFFE27AF-09FA-B4C2-CD00-AEE8A7331C4A}"/>
                    </a:ext>
                  </a:extLst>
                </p:cNvPr>
                <p:cNvSpPr>
                  <a:spLocks noGrp="1" noRot="1" noMove="1" noResize="1" noEditPoints="1" noAdjustHandles="1" noChangeArrowheads="1" noChangeShapeType="1"/>
                </p:cNvSpPr>
                <p:nvPr/>
              </p:nvSpPr>
              <p:spPr>
                <a:xfrm>
                  <a:off x="8406350" y="2572172"/>
                  <a:ext cx="914790" cy="914790"/>
                </a:xfrm>
                <a:prstGeom prst="ellipse">
                  <a:avLst/>
                </a:prstGeom>
                <a:solidFill>
                  <a:srgbClr val="C44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defPPr>
                    <a:defRPr lang="en-US"/>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panose="020B0502040504020204" pitchFamily="34" charset="0"/>
                      <a:cs typeface="Arial" panose="020B0604020202020204" pitchFamily="34" charset="0"/>
                    </a:rPr>
                    <a:t>Organic Social</a:t>
                  </a:r>
                </a:p>
              </p:txBody>
            </p:sp>
            <p:sp>
              <p:nvSpPr>
                <p:cNvPr id="8" name="Oval 7">
                  <a:extLst>
                    <a:ext uri="{FF2B5EF4-FFF2-40B4-BE49-F238E27FC236}">
                      <a16:creationId xmlns:a16="http://schemas.microsoft.com/office/drawing/2014/main" id="{53746ABD-C131-9F60-AED5-C21A4C973FBD}"/>
                    </a:ext>
                  </a:extLst>
                </p:cNvPr>
                <p:cNvSpPr>
                  <a:spLocks noGrp="1" noRot="1" noMove="1" noResize="1" noEditPoints="1" noAdjustHandles="1" noChangeArrowheads="1" noChangeShapeType="1"/>
                </p:cNvSpPr>
                <p:nvPr/>
              </p:nvSpPr>
              <p:spPr>
                <a:xfrm>
                  <a:off x="8493162" y="3790216"/>
                  <a:ext cx="914790" cy="914790"/>
                </a:xfrm>
                <a:prstGeom prst="ellipse">
                  <a:avLst/>
                </a:prstGeom>
                <a:solidFill>
                  <a:srgbClr val="C4463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panose="020B0502040504020204" pitchFamily="34" charset="0"/>
                      <a:cs typeface="Arial" panose="020B0604020202020204" pitchFamily="34" charset="0"/>
                    </a:rPr>
                    <a:t>Public Facing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panose="020B0502040504020204" pitchFamily="34" charset="0"/>
                      <a:cs typeface="Arial" panose="020B0604020202020204" pitchFamily="34" charset="0"/>
                    </a:rPr>
                    <a:t>Website</a:t>
                  </a:r>
                </a:p>
              </p:txBody>
            </p:sp>
          </p:grpSp>
          <p:sp>
            <p:nvSpPr>
              <p:cNvPr id="4" name="Oval 3">
                <a:extLst>
                  <a:ext uri="{FF2B5EF4-FFF2-40B4-BE49-F238E27FC236}">
                    <a16:creationId xmlns:a16="http://schemas.microsoft.com/office/drawing/2014/main" id="{36565935-22CB-1FDB-D292-BEEA077BD32A}"/>
                  </a:ext>
                </a:extLst>
              </p:cNvPr>
              <p:cNvSpPr>
                <a:spLocks noGrp="1" noRot="1" noMove="1" noResize="1" noEditPoints="1" noAdjustHandles="1" noChangeArrowheads="1" noChangeShapeType="1"/>
              </p:cNvSpPr>
              <p:nvPr/>
            </p:nvSpPr>
            <p:spPr>
              <a:xfrm>
                <a:off x="2277493" y="1230728"/>
                <a:ext cx="1062090" cy="1062091"/>
              </a:xfrm>
              <a:prstGeom prst="ellipse">
                <a:avLst/>
              </a:prstGeom>
              <a:solidFill>
                <a:srgbClr val="C4463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en-US"/>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panose="020B0502040504020204" pitchFamily="34" charset="0"/>
                    <a:cs typeface="Arial" panose="020B0604020202020204" pitchFamily="34" charset="0"/>
                  </a:rPr>
                  <a:t>Primary audience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panose="020B0502040504020204" pitchFamily="34" charset="0"/>
                    <a:cs typeface="Arial" panose="020B0604020202020204" pitchFamily="34" charset="0"/>
                  </a:rPr>
                  <a:t>engaging secondary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FFFF"/>
                    </a:solidFill>
                    <a:effectLst/>
                    <a:uLnTx/>
                    <a:uFillTx/>
                    <a:latin typeface="Montserrat" panose="00000500000000000000" pitchFamily="2" charset="0"/>
                    <a:ea typeface="Noto Sans" panose="020B0502040504020204" pitchFamily="34" charset="0"/>
                    <a:cs typeface="Arial" panose="020B0604020202020204" pitchFamily="34" charset="0"/>
                  </a:rPr>
                  <a:t>Audiences</a:t>
                </a:r>
              </a:p>
            </p:txBody>
          </p:sp>
        </p:grpSp>
        <p:grpSp>
          <p:nvGrpSpPr>
            <p:cNvPr id="1039" name="Group 1038">
              <a:extLst>
                <a:ext uri="{FF2B5EF4-FFF2-40B4-BE49-F238E27FC236}">
                  <a16:creationId xmlns:a16="http://schemas.microsoft.com/office/drawing/2014/main" id="{DBFA918E-2B71-75E1-1EAA-908CB5AE789E}"/>
                </a:ext>
              </a:extLst>
            </p:cNvPr>
            <p:cNvGrpSpPr>
              <a:grpSpLocks noGrp="1" noUngrp="1" noRot="1" noMove="1" noResize="1"/>
            </p:cNvGrpSpPr>
            <p:nvPr/>
          </p:nvGrpSpPr>
          <p:grpSpPr>
            <a:xfrm>
              <a:off x="8768441" y="11758"/>
              <a:ext cx="1480747" cy="2748193"/>
              <a:chOff x="8768441" y="11758"/>
              <a:chExt cx="1480747" cy="2748193"/>
            </a:xfrm>
          </p:grpSpPr>
          <p:sp>
            <p:nvSpPr>
              <p:cNvPr id="1030" name="Rectangle 1029">
                <a:extLst>
                  <a:ext uri="{FF2B5EF4-FFF2-40B4-BE49-F238E27FC236}">
                    <a16:creationId xmlns:a16="http://schemas.microsoft.com/office/drawing/2014/main" id="{B1DB6611-0F7E-2D33-E22C-0B1763A6FB99}"/>
                  </a:ext>
                </a:extLst>
              </p:cNvPr>
              <p:cNvSpPr>
                <a:spLocks noGrp="1" noRot="1" noMove="1" noResize="1" noEditPoints="1" noAdjustHandles="1" noChangeArrowheads="1" noChangeShapeType="1"/>
              </p:cNvSpPr>
              <p:nvPr/>
            </p:nvSpPr>
            <p:spPr>
              <a:xfrm>
                <a:off x="8768441" y="1267098"/>
                <a:ext cx="1480747" cy="1492853"/>
              </a:xfrm>
              <a:prstGeom prst="rect">
                <a:avLst/>
              </a:prstGeom>
              <a:solidFill>
                <a:srgbClr val="F5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1035" name="Rectangle 1034">
                <a:extLst>
                  <a:ext uri="{FF2B5EF4-FFF2-40B4-BE49-F238E27FC236}">
                    <a16:creationId xmlns:a16="http://schemas.microsoft.com/office/drawing/2014/main" id="{4679EABF-AAB8-E0B1-1AB5-11B8311889BC}"/>
                  </a:ext>
                </a:extLst>
              </p:cNvPr>
              <p:cNvSpPr>
                <a:spLocks noGrp="1" noRot="1" noMove="1" noResize="1" noEditPoints="1" noAdjustHandles="1" noChangeArrowheads="1" noChangeShapeType="1"/>
              </p:cNvSpPr>
              <p:nvPr/>
            </p:nvSpPr>
            <p:spPr>
              <a:xfrm rot="2642578">
                <a:off x="9089283" y="11758"/>
                <a:ext cx="396592" cy="1400994"/>
              </a:xfrm>
              <a:prstGeom prst="rect">
                <a:avLst/>
              </a:prstGeom>
              <a:solidFill>
                <a:srgbClr val="F5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1037" name="Rectangle 1036">
                <a:extLst>
                  <a:ext uri="{FF2B5EF4-FFF2-40B4-BE49-F238E27FC236}">
                    <a16:creationId xmlns:a16="http://schemas.microsoft.com/office/drawing/2014/main" id="{1CF3C7A5-EEA4-1B20-D470-1451966B83E9}"/>
                  </a:ext>
                </a:extLst>
              </p:cNvPr>
              <p:cNvSpPr>
                <a:spLocks noGrp="1" noRot="1" noMove="1" noResize="1" noEditPoints="1" noAdjustHandles="1" noChangeArrowheads="1" noChangeShapeType="1"/>
              </p:cNvSpPr>
              <p:nvPr/>
            </p:nvSpPr>
            <p:spPr>
              <a:xfrm rot="1387206">
                <a:off x="9033666" y="827316"/>
                <a:ext cx="396592" cy="431596"/>
              </a:xfrm>
              <a:prstGeom prst="rect">
                <a:avLst/>
              </a:prstGeom>
              <a:solidFill>
                <a:srgbClr val="F5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1038" name="Rectangle 1037">
                <a:extLst>
                  <a:ext uri="{FF2B5EF4-FFF2-40B4-BE49-F238E27FC236}">
                    <a16:creationId xmlns:a16="http://schemas.microsoft.com/office/drawing/2014/main" id="{E6591C0A-C3DF-C4A5-FCCF-12A50EB0221C}"/>
                  </a:ext>
                </a:extLst>
              </p:cNvPr>
              <p:cNvSpPr>
                <a:spLocks noGrp="1" noRot="1" noMove="1" noResize="1" noEditPoints="1" noAdjustHandles="1" noChangeArrowheads="1" noChangeShapeType="1"/>
              </p:cNvSpPr>
              <p:nvPr/>
            </p:nvSpPr>
            <p:spPr>
              <a:xfrm>
                <a:off x="9297857" y="1089106"/>
                <a:ext cx="396592" cy="431596"/>
              </a:xfrm>
              <a:prstGeom prst="rect">
                <a:avLst/>
              </a:prstGeom>
              <a:solidFill>
                <a:srgbClr val="F5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grpSp>
        <p:cxnSp>
          <p:nvCxnSpPr>
            <p:cNvPr id="1041" name="Straight Arrow Connector 1040">
              <a:extLst>
                <a:ext uri="{FF2B5EF4-FFF2-40B4-BE49-F238E27FC236}">
                  <a16:creationId xmlns:a16="http://schemas.microsoft.com/office/drawing/2014/main" id="{631BEA25-3A99-F8A9-42A9-89226B34DB57}"/>
                </a:ext>
              </a:extLst>
            </p:cNvPr>
            <p:cNvCxnSpPr>
              <a:cxnSpLocks noGrp="1" noRot="1" noMove="1" noResize="1" noEditPoints="1" noAdjustHandles="1" noChangeArrowheads="1" noChangeShapeType="1"/>
            </p:cNvCxnSpPr>
            <p:nvPr/>
          </p:nvCxnSpPr>
          <p:spPr>
            <a:xfrm flipH="1">
              <a:off x="8768441" y="2665469"/>
              <a:ext cx="1537733" cy="0"/>
            </a:xfrm>
            <a:prstGeom prst="straightConnector1">
              <a:avLst/>
            </a:prstGeom>
            <a:ln w="28575">
              <a:solidFill>
                <a:srgbClr val="BDC2C5"/>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048" name="Circle: Hollow 1047">
              <a:extLst>
                <a:ext uri="{FF2B5EF4-FFF2-40B4-BE49-F238E27FC236}">
                  <a16:creationId xmlns:a16="http://schemas.microsoft.com/office/drawing/2014/main" id="{1101D73F-4EEF-6C9B-3CB9-7C75093AC2AB}"/>
                </a:ext>
              </a:extLst>
            </p:cNvPr>
            <p:cNvSpPr>
              <a:spLocks noGrp="1" noRot="1" noMove="1" noResize="1" noEditPoints="1" noAdjustHandles="1" noChangeArrowheads="1" noChangeShapeType="1"/>
            </p:cNvSpPr>
            <p:nvPr/>
          </p:nvSpPr>
          <p:spPr>
            <a:xfrm>
              <a:off x="9297857" y="708318"/>
              <a:ext cx="1618791" cy="1604842"/>
            </a:xfrm>
            <a:prstGeom prst="donut">
              <a:avLst/>
            </a:prstGeom>
            <a:solidFill>
              <a:srgbClr val="E9BB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31F21"/>
                </a:solidFill>
                <a:effectLst/>
                <a:uLnTx/>
                <a:uFillTx/>
                <a:latin typeface="Aptos" panose="02110004020202020204"/>
                <a:ea typeface="+mn-ea"/>
                <a:cs typeface="+mn-cs"/>
              </a:endParaRPr>
            </a:p>
          </p:txBody>
        </p:sp>
        <p:sp>
          <p:nvSpPr>
            <p:cNvPr id="1049" name="Rectangle 1048">
              <a:extLst>
                <a:ext uri="{FF2B5EF4-FFF2-40B4-BE49-F238E27FC236}">
                  <a16:creationId xmlns:a16="http://schemas.microsoft.com/office/drawing/2014/main" id="{DACEBD4D-11CF-F05D-8D22-6E5F3E75267A}"/>
                </a:ext>
              </a:extLst>
            </p:cNvPr>
            <p:cNvSpPr>
              <a:spLocks noGrp="1" noRot="1" noMove="1" noResize="1" noEditPoints="1" noAdjustHandles="1" noChangeArrowheads="1" noChangeShapeType="1"/>
            </p:cNvSpPr>
            <p:nvPr/>
          </p:nvSpPr>
          <p:spPr>
            <a:xfrm rot="1277881">
              <a:off x="9463263" y="956431"/>
              <a:ext cx="1370801" cy="1131180"/>
            </a:xfrm>
            <a:prstGeom prst="rect">
              <a:avLst/>
            </a:prstGeom>
            <a:noFill/>
            <a:effectLst/>
          </p:spPr>
          <p:txBody>
            <a:bodyPr wrap="square" lIns="91440" tIns="45720" rIns="91440" bIns="45720">
              <a:prstTxWarp prst="textArchUp">
                <a:avLst>
                  <a:gd name="adj" fmla="val 1044204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w="0"/>
                  <a:solidFill>
                    <a:srgbClr val="FFFFFF"/>
                  </a:solidFill>
                  <a:effectLst/>
                  <a:uLnTx/>
                  <a:uFillTx/>
                  <a:latin typeface="Montserrat" panose="00000500000000000000" pitchFamily="2" charset="0"/>
                  <a:ea typeface="+mn-ea"/>
                  <a:cs typeface="Poppins" panose="00000500000000000000" pitchFamily="2" charset="0"/>
                </a:rPr>
                <a:t>Solidify</a:t>
              </a:r>
            </a:p>
          </p:txBody>
        </p:sp>
        <p:sp>
          <p:nvSpPr>
            <p:cNvPr id="1050" name="Block Arc 1049">
              <a:extLst>
                <a:ext uri="{FF2B5EF4-FFF2-40B4-BE49-F238E27FC236}">
                  <a16:creationId xmlns:a16="http://schemas.microsoft.com/office/drawing/2014/main" id="{BC5D4D79-0146-3C7A-5AEB-629A7E019EC3}"/>
                </a:ext>
              </a:extLst>
            </p:cNvPr>
            <p:cNvSpPr>
              <a:spLocks noGrp="1" noRot="1" noMove="1" noResize="1" noEditPoints="1" noAdjustHandles="1" noChangeArrowheads="1" noChangeShapeType="1"/>
            </p:cNvSpPr>
            <p:nvPr/>
          </p:nvSpPr>
          <p:spPr>
            <a:xfrm rot="14607582">
              <a:off x="9271859" y="716165"/>
              <a:ext cx="1664747" cy="1609073"/>
            </a:xfrm>
            <a:prstGeom prst="blockArc">
              <a:avLst>
                <a:gd name="adj1" fmla="val 12302793"/>
                <a:gd name="adj2" fmla="val 20397432"/>
                <a:gd name="adj3" fmla="val 27290"/>
              </a:avLst>
            </a:prstGeom>
            <a:solidFill>
              <a:srgbClr val="F5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31F21"/>
                </a:solidFill>
                <a:effectLst/>
                <a:uLnTx/>
                <a:uFillTx/>
                <a:latin typeface="Aptos" panose="02110004020202020204"/>
                <a:ea typeface="+mn-ea"/>
                <a:cs typeface="+mn-cs"/>
              </a:endParaRPr>
            </a:p>
          </p:txBody>
        </p:sp>
        <p:sp>
          <p:nvSpPr>
            <p:cNvPr id="47" name="Arrow: Pentagon 46">
              <a:extLst>
                <a:ext uri="{FF2B5EF4-FFF2-40B4-BE49-F238E27FC236}">
                  <a16:creationId xmlns:a16="http://schemas.microsoft.com/office/drawing/2014/main" id="{CC993971-9C74-684E-247F-153AD84D2156}"/>
                </a:ext>
              </a:extLst>
            </p:cNvPr>
            <p:cNvSpPr>
              <a:spLocks noGrp="1" noRot="1" noMove="1" noResize="1" noEditPoints="1" noAdjustHandles="1" noChangeArrowheads="1" noChangeShapeType="1"/>
            </p:cNvSpPr>
            <p:nvPr/>
          </p:nvSpPr>
          <p:spPr>
            <a:xfrm rot="10800000">
              <a:off x="8612802" y="1915822"/>
              <a:ext cx="1583766" cy="393670"/>
            </a:xfrm>
            <a:prstGeom prst="homePlate">
              <a:avLst/>
            </a:prstGeom>
            <a:solidFill>
              <a:srgbClr val="E9BB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1026" name="Arrow: Pentagon 1025">
              <a:extLst>
                <a:ext uri="{FF2B5EF4-FFF2-40B4-BE49-F238E27FC236}">
                  <a16:creationId xmlns:a16="http://schemas.microsoft.com/office/drawing/2014/main" id="{6F22891C-CCE4-4BBA-AC47-B3E23AD3F073}"/>
                </a:ext>
              </a:extLst>
            </p:cNvPr>
            <p:cNvSpPr>
              <a:spLocks noGrp="1" noRot="1" noMove="1" noResize="1" noEditPoints="1" noAdjustHandles="1" noChangeArrowheads="1" noChangeShapeType="1"/>
            </p:cNvSpPr>
            <p:nvPr/>
          </p:nvSpPr>
          <p:spPr>
            <a:xfrm rot="10800000">
              <a:off x="8722269" y="2324629"/>
              <a:ext cx="1536256" cy="100519"/>
            </a:xfrm>
            <a:prstGeom prst="homePlate">
              <a:avLst/>
            </a:prstGeom>
            <a:solidFill>
              <a:srgbClr val="DA8C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56" name="Rectangle 55">
              <a:extLst>
                <a:ext uri="{FF2B5EF4-FFF2-40B4-BE49-F238E27FC236}">
                  <a16:creationId xmlns:a16="http://schemas.microsoft.com/office/drawing/2014/main" id="{6320F785-8D28-EFAD-1D93-18C1216BBB29}"/>
                </a:ext>
              </a:extLst>
            </p:cNvPr>
            <p:cNvSpPr>
              <a:spLocks noGrp="1" noRot="1" noMove="1" noResize="1" noEditPoints="1" noAdjustHandles="1" noChangeArrowheads="1" noChangeShapeType="1"/>
            </p:cNvSpPr>
            <p:nvPr/>
          </p:nvSpPr>
          <p:spPr>
            <a:xfrm rot="20938506">
              <a:off x="9843620" y="1944940"/>
              <a:ext cx="852456" cy="437578"/>
            </a:xfrm>
            <a:prstGeom prst="rect">
              <a:avLst/>
            </a:prstGeom>
            <a:noFill/>
            <a:effectLst/>
          </p:spPr>
          <p:txBody>
            <a:bodyPr wrap="square" lIns="91440" tIns="45720" rIns="91440" bIns="45720">
              <a:prstTxWarp prst="textArchDown">
                <a:avLst>
                  <a:gd name="adj" fmla="val 121047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w="0"/>
                  <a:solidFill>
                    <a:srgbClr val="FFFFFF"/>
                  </a:solidFill>
                  <a:effectLst/>
                  <a:uLnTx/>
                  <a:uFillTx/>
                  <a:latin typeface="Montserrat" panose="00000500000000000000" pitchFamily="2" charset="0"/>
                  <a:ea typeface="+mn-ea"/>
                  <a:cs typeface="Poppins" panose="00000500000000000000" pitchFamily="2" charset="0"/>
                </a:rPr>
                <a:t>PARTICIPANTS</a:t>
              </a:r>
            </a:p>
          </p:txBody>
        </p:sp>
        <p:sp>
          <p:nvSpPr>
            <p:cNvPr id="1051" name="Isosceles Triangle 1050">
              <a:extLst>
                <a:ext uri="{FF2B5EF4-FFF2-40B4-BE49-F238E27FC236}">
                  <a16:creationId xmlns:a16="http://schemas.microsoft.com/office/drawing/2014/main" id="{736A5FDD-57E6-CCA7-0AB4-8F8A9A6A1F13}"/>
                </a:ext>
              </a:extLst>
            </p:cNvPr>
            <p:cNvSpPr>
              <a:spLocks noGrp="1" noRot="1" noMove="1" noResize="1" noEditPoints="1" noAdjustHandles="1" noChangeArrowheads="1" noChangeShapeType="1"/>
            </p:cNvSpPr>
            <p:nvPr/>
          </p:nvSpPr>
          <p:spPr>
            <a:xfrm rot="2633484">
              <a:off x="9486213" y="951620"/>
              <a:ext cx="467115" cy="202960"/>
            </a:xfrm>
            <a:prstGeom prst="triangle">
              <a:avLst>
                <a:gd name="adj" fmla="val 56166"/>
              </a:avLst>
            </a:prstGeom>
            <a:solidFill>
              <a:srgbClr val="F5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F1F1"/>
                </a:solidFill>
                <a:effectLst/>
                <a:uLnTx/>
                <a:uFillTx/>
                <a:latin typeface="Aptos" panose="02110004020202020204"/>
                <a:ea typeface="+mn-ea"/>
                <a:cs typeface="+mn-cs"/>
              </a:endParaRPr>
            </a:p>
          </p:txBody>
        </p:sp>
        <p:sp>
          <p:nvSpPr>
            <p:cNvPr id="1034" name="Oval 1033">
              <a:extLst>
                <a:ext uri="{FF2B5EF4-FFF2-40B4-BE49-F238E27FC236}">
                  <a16:creationId xmlns:a16="http://schemas.microsoft.com/office/drawing/2014/main" id="{CC5BEE75-D498-F4EF-8789-51E312D93FEE}"/>
                </a:ext>
              </a:extLst>
            </p:cNvPr>
            <p:cNvSpPr>
              <a:spLocks noGrp="1" noRot="1" noMove="1" noResize="1" noEditPoints="1" noAdjustHandles="1" noChangeArrowheads="1" noChangeShapeType="1"/>
            </p:cNvSpPr>
            <p:nvPr/>
          </p:nvSpPr>
          <p:spPr>
            <a:xfrm>
              <a:off x="9676799" y="1046979"/>
              <a:ext cx="878062" cy="878062"/>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a:ln>
                    <a:noFill/>
                  </a:ln>
                  <a:solidFill>
                    <a:srgbClr val="BE0028"/>
                  </a:solidFill>
                  <a:effectLst/>
                  <a:uLnTx/>
                  <a:uFillTx/>
                  <a:latin typeface="Montserrat" panose="00000500000000000000" pitchFamily="2" charset="0"/>
                  <a:ea typeface="+mn-ea"/>
                  <a:cs typeface="+mn-cs"/>
                </a:rPr>
                <a:t>Our Food. Our Future. </a:t>
              </a:r>
            </a:p>
          </p:txBody>
        </p:sp>
        <p:grpSp>
          <p:nvGrpSpPr>
            <p:cNvPr id="45" name="Group 44">
              <a:extLst>
                <a:ext uri="{FF2B5EF4-FFF2-40B4-BE49-F238E27FC236}">
                  <a16:creationId xmlns:a16="http://schemas.microsoft.com/office/drawing/2014/main" id="{973AD147-0010-D27C-F988-CA5B314C9D0D}"/>
                </a:ext>
              </a:extLst>
            </p:cNvPr>
            <p:cNvGrpSpPr>
              <a:grpSpLocks noGrp="1" noUngrp="1" noRot="1" noMove="1" noResize="1"/>
            </p:cNvGrpSpPr>
            <p:nvPr/>
          </p:nvGrpSpPr>
          <p:grpSpPr>
            <a:xfrm>
              <a:off x="9884169" y="56666"/>
              <a:ext cx="1696480" cy="2292600"/>
              <a:chOff x="9312565" y="2982925"/>
              <a:chExt cx="3320520" cy="4487307"/>
            </a:xfrm>
          </p:grpSpPr>
          <p:sp>
            <p:nvSpPr>
              <p:cNvPr id="38" name="Oval 37">
                <a:extLst>
                  <a:ext uri="{FF2B5EF4-FFF2-40B4-BE49-F238E27FC236}">
                    <a16:creationId xmlns:a16="http://schemas.microsoft.com/office/drawing/2014/main" id="{78CB8214-4BB7-969E-10B2-CB938EA2F3B8}"/>
                  </a:ext>
                </a:extLst>
              </p:cNvPr>
              <p:cNvSpPr>
                <a:spLocks noGrp="1" noRot="1" noMove="1" noResize="1" noEditPoints="1" noAdjustHandles="1" noChangeArrowheads="1" noChangeShapeType="1"/>
              </p:cNvSpPr>
              <p:nvPr/>
            </p:nvSpPr>
            <p:spPr>
              <a:xfrm>
                <a:off x="10919000" y="3499259"/>
                <a:ext cx="951897" cy="951898"/>
              </a:xfrm>
              <a:prstGeom prst="ellipse">
                <a:avLst/>
              </a:prstGeom>
              <a:solidFill>
                <a:srgbClr val="E9BBB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en-US"/>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Montserrat" panose="00000500000000000000" pitchFamily="2" charset="0"/>
                    <a:ea typeface="Noto Sans" panose="020B0502040504020204" pitchFamily="34" charset="0"/>
                    <a:cs typeface="Arial" panose="020B0604020202020204" pitchFamily="34" charset="0"/>
                  </a:rPr>
                  <a:t>PR/GR</a:t>
                </a:r>
              </a:p>
            </p:txBody>
          </p:sp>
          <p:sp>
            <p:nvSpPr>
              <p:cNvPr id="39" name="Oval 38">
                <a:extLst>
                  <a:ext uri="{FF2B5EF4-FFF2-40B4-BE49-F238E27FC236}">
                    <a16:creationId xmlns:a16="http://schemas.microsoft.com/office/drawing/2014/main" id="{08DA2634-7EF0-FA50-5E70-03229A566523}"/>
                  </a:ext>
                </a:extLst>
              </p:cNvPr>
              <p:cNvSpPr>
                <a:spLocks noGrp="1" noRot="1" noMove="1" noResize="1" noEditPoints="1" noAdjustHandles="1" noChangeArrowheads="1" noChangeShapeType="1"/>
              </p:cNvSpPr>
              <p:nvPr/>
            </p:nvSpPr>
            <p:spPr>
              <a:xfrm>
                <a:off x="11681187" y="4942656"/>
                <a:ext cx="951898" cy="951898"/>
              </a:xfrm>
              <a:prstGeom prst="ellipse">
                <a:avLst/>
              </a:prstGeom>
              <a:solidFill>
                <a:srgbClr val="C44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defPPr>
                  <a:defRPr lang="en-US"/>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Montserrat" panose="00000500000000000000" pitchFamily="2" charset="0"/>
                    <a:ea typeface="Noto Sans" panose="020B0502040504020204" pitchFamily="34" charset="0"/>
                    <a:cs typeface="Arial" panose="020B0604020202020204" pitchFamily="34" charset="0"/>
                  </a:rPr>
                  <a:t>Organic Social</a:t>
                </a:r>
              </a:p>
            </p:txBody>
          </p:sp>
          <p:sp>
            <p:nvSpPr>
              <p:cNvPr id="40" name="Oval 39">
                <a:extLst>
                  <a:ext uri="{FF2B5EF4-FFF2-40B4-BE49-F238E27FC236}">
                    <a16:creationId xmlns:a16="http://schemas.microsoft.com/office/drawing/2014/main" id="{6259BA10-7208-A275-5E14-0A07C8E717CA}"/>
                  </a:ext>
                </a:extLst>
              </p:cNvPr>
              <p:cNvSpPr>
                <a:spLocks noGrp="1" noRot="1" noMove="1" noResize="1" noEditPoints="1" noAdjustHandles="1" noChangeArrowheads="1" noChangeShapeType="1"/>
              </p:cNvSpPr>
              <p:nvPr/>
            </p:nvSpPr>
            <p:spPr>
              <a:xfrm>
                <a:off x="11356466" y="6518334"/>
                <a:ext cx="951898" cy="951898"/>
              </a:xfrm>
              <a:prstGeom prst="ellipse">
                <a:avLst/>
              </a:prstGeom>
              <a:solidFill>
                <a:srgbClr val="C4463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Montserrat" panose="00000500000000000000" pitchFamily="2" charset="0"/>
                    <a:ea typeface="Noto Sans" panose="020B0502040504020204" pitchFamily="34" charset="0"/>
                    <a:cs typeface="Arial" panose="020B0604020202020204" pitchFamily="34" charset="0"/>
                  </a:rPr>
                  <a:t>Public Facing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Montserrat" panose="00000500000000000000" pitchFamily="2" charset="0"/>
                    <a:ea typeface="Noto Sans" panose="020B0502040504020204" pitchFamily="34" charset="0"/>
                    <a:cs typeface="Arial" panose="020B0604020202020204" pitchFamily="34" charset="0"/>
                  </a:rPr>
                  <a:t>Website</a:t>
                </a:r>
              </a:p>
            </p:txBody>
          </p:sp>
          <p:sp>
            <p:nvSpPr>
              <p:cNvPr id="37" name="Oval 36">
                <a:extLst>
                  <a:ext uri="{FF2B5EF4-FFF2-40B4-BE49-F238E27FC236}">
                    <a16:creationId xmlns:a16="http://schemas.microsoft.com/office/drawing/2014/main" id="{77F8B5D7-6CE0-4676-A0A8-5902699D6A8A}"/>
                  </a:ext>
                </a:extLst>
              </p:cNvPr>
              <p:cNvSpPr>
                <a:spLocks noGrp="1" noRot="1" noMove="1" noResize="1" noEditPoints="1" noAdjustHandles="1" noChangeArrowheads="1" noChangeShapeType="1"/>
              </p:cNvSpPr>
              <p:nvPr/>
            </p:nvSpPr>
            <p:spPr>
              <a:xfrm>
                <a:off x="9312565" y="2982925"/>
                <a:ext cx="951897" cy="951898"/>
              </a:xfrm>
              <a:prstGeom prst="ellipse">
                <a:avLst/>
              </a:prstGeom>
              <a:solidFill>
                <a:srgbClr val="E9BBB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en-US"/>
                </a:defPPr>
                <a:lvl1pPr marL="0" algn="l" defTabSz="457178" rtl="0" eaLnBrk="1" latinLnBrk="0" hangingPunct="1">
                  <a:defRPr sz="1800" kern="1200">
                    <a:solidFill>
                      <a:schemeClr val="lt1"/>
                    </a:solidFill>
                    <a:latin typeface="+mn-lt"/>
                    <a:ea typeface="+mn-ea"/>
                    <a:cs typeface="+mn-cs"/>
                  </a:defRPr>
                </a:lvl1pPr>
                <a:lvl2pPr marL="457178" algn="l" defTabSz="457178" rtl="0" eaLnBrk="1" latinLnBrk="0" hangingPunct="1">
                  <a:defRPr sz="1800" kern="1200">
                    <a:solidFill>
                      <a:schemeClr val="lt1"/>
                    </a:solidFill>
                    <a:latin typeface="+mn-lt"/>
                    <a:ea typeface="+mn-ea"/>
                    <a:cs typeface="+mn-cs"/>
                  </a:defRPr>
                </a:lvl2pPr>
                <a:lvl3pPr marL="914355" algn="l" defTabSz="457178" rtl="0" eaLnBrk="1" latinLnBrk="0" hangingPunct="1">
                  <a:defRPr sz="1800" kern="1200">
                    <a:solidFill>
                      <a:schemeClr val="lt1"/>
                    </a:solidFill>
                    <a:latin typeface="+mn-lt"/>
                    <a:ea typeface="+mn-ea"/>
                    <a:cs typeface="+mn-cs"/>
                  </a:defRPr>
                </a:lvl3pPr>
                <a:lvl4pPr marL="1371532" algn="l" defTabSz="457178" rtl="0" eaLnBrk="1" latinLnBrk="0" hangingPunct="1">
                  <a:defRPr sz="1800" kern="1200">
                    <a:solidFill>
                      <a:schemeClr val="lt1"/>
                    </a:solidFill>
                    <a:latin typeface="+mn-lt"/>
                    <a:ea typeface="+mn-ea"/>
                    <a:cs typeface="+mn-cs"/>
                  </a:defRPr>
                </a:lvl4pPr>
                <a:lvl5pPr marL="1828709" algn="l" defTabSz="457178" rtl="0" eaLnBrk="1" latinLnBrk="0" hangingPunct="1">
                  <a:defRPr sz="1800" kern="1200">
                    <a:solidFill>
                      <a:schemeClr val="lt1"/>
                    </a:solidFill>
                    <a:latin typeface="+mn-lt"/>
                    <a:ea typeface="+mn-ea"/>
                    <a:cs typeface="+mn-cs"/>
                  </a:defRPr>
                </a:lvl5pPr>
                <a:lvl6pPr marL="2285886" algn="l" defTabSz="457178" rtl="0" eaLnBrk="1" latinLnBrk="0" hangingPunct="1">
                  <a:defRPr sz="1800" kern="1200">
                    <a:solidFill>
                      <a:schemeClr val="lt1"/>
                    </a:solidFill>
                    <a:latin typeface="+mn-lt"/>
                    <a:ea typeface="+mn-ea"/>
                    <a:cs typeface="+mn-cs"/>
                  </a:defRPr>
                </a:lvl6pPr>
                <a:lvl7pPr marL="2743064" algn="l" defTabSz="457178" rtl="0" eaLnBrk="1" latinLnBrk="0" hangingPunct="1">
                  <a:defRPr sz="1800" kern="1200">
                    <a:solidFill>
                      <a:schemeClr val="lt1"/>
                    </a:solidFill>
                    <a:latin typeface="+mn-lt"/>
                    <a:ea typeface="+mn-ea"/>
                    <a:cs typeface="+mn-cs"/>
                  </a:defRPr>
                </a:lvl7pPr>
                <a:lvl8pPr marL="3200240" algn="l" defTabSz="457178" rtl="0" eaLnBrk="1" latinLnBrk="0" hangingPunct="1">
                  <a:defRPr sz="1800" kern="1200">
                    <a:solidFill>
                      <a:schemeClr val="lt1"/>
                    </a:solidFill>
                    <a:latin typeface="+mn-lt"/>
                    <a:ea typeface="+mn-ea"/>
                    <a:cs typeface="+mn-cs"/>
                  </a:defRPr>
                </a:lvl8pPr>
                <a:lvl9pPr marL="3657418" algn="l" defTabSz="457178"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FFFFFF"/>
                    </a:solidFill>
                    <a:effectLst/>
                    <a:uLnTx/>
                    <a:uFillTx/>
                    <a:latin typeface="Montserrat" panose="00000500000000000000" pitchFamily="2" charset="0"/>
                    <a:ea typeface="Noto Sans"/>
                    <a:cs typeface="Arial"/>
                  </a:rPr>
                  <a:t>Paid Digital </a:t>
                </a:r>
                <a:br>
                  <a:rPr kumimoji="0" lang="en-US" sz="500" b="0" i="0" u="none" strike="noStrike" kern="1200" cap="none" spc="0" normalizeH="0" baseline="0" noProof="0">
                    <a:ln>
                      <a:noFill/>
                    </a:ln>
                    <a:solidFill>
                      <a:srgbClr val="FFFFFF"/>
                    </a:solidFill>
                    <a:effectLst/>
                    <a:uLnTx/>
                    <a:uFillTx/>
                    <a:latin typeface="Montserrat" panose="00000500000000000000" pitchFamily="2" charset="0"/>
                    <a:ea typeface="Noto Sans"/>
                    <a:cs typeface="Arial"/>
                  </a:rPr>
                </a:br>
                <a:r>
                  <a:rPr kumimoji="0" lang="en-US" sz="500" b="0" i="0" u="none" strike="noStrike" kern="1200" cap="none" spc="0" normalizeH="0" baseline="0" noProof="0">
                    <a:ln>
                      <a:noFill/>
                    </a:ln>
                    <a:solidFill>
                      <a:srgbClr val="FFFFFF"/>
                    </a:solidFill>
                    <a:effectLst/>
                    <a:uLnTx/>
                    <a:uFillTx/>
                    <a:latin typeface="Montserrat" panose="00000500000000000000" pitchFamily="2" charset="0"/>
                    <a:ea typeface="Noto Sans"/>
                    <a:cs typeface="Arial"/>
                  </a:rPr>
                  <a:t>Campaign</a:t>
                </a:r>
              </a:p>
            </p:txBody>
          </p:sp>
        </p:grpSp>
      </p:grpSp>
    </p:spTree>
    <p:extLst>
      <p:ext uri="{BB962C8B-B14F-4D97-AF65-F5344CB8AC3E}">
        <p14:creationId xmlns:p14="http://schemas.microsoft.com/office/powerpoint/2010/main" val="3487208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DAF3A-3789-8595-826D-81817C91F60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50FEF8A-927E-E038-31D4-926E72C7359A}"/>
              </a:ext>
            </a:extLst>
          </p:cNvPr>
          <p:cNvSpPr txBox="1"/>
          <p:nvPr/>
        </p:nvSpPr>
        <p:spPr>
          <a:xfrm>
            <a:off x="534390" y="1487932"/>
            <a:ext cx="8856353" cy="4555093"/>
          </a:xfrm>
          <a:prstGeom prst="rect">
            <a:avLst/>
          </a:prstGeom>
          <a:noFill/>
        </p:spPr>
        <p:txBody>
          <a:bodyPr wrap="square" lIns="91440" tIns="45720" rIns="91440" bIns="45720" anchor="t">
            <a:spAutoFit/>
          </a:bodyPr>
          <a:lstStyle/>
          <a:p>
            <a:pPr>
              <a:buNone/>
            </a:pPr>
            <a:r>
              <a:rPr lang="en-US" sz="1600" b="1" dirty="0">
                <a:latin typeface="Montserrat" panose="00000500000000000000" pitchFamily="2" charset="0"/>
              </a:rPr>
              <a:t>Campaign Approach: Relatable, Real, and Proudly Canadian</a:t>
            </a:r>
          </a:p>
          <a:p>
            <a:r>
              <a:rPr lang="en-US" sz="1600" dirty="0">
                <a:latin typeface="Montserrat" panose="00000500000000000000" pitchFamily="2" charset="0"/>
              </a:rPr>
              <a:t>Feature relatable food moments to build trust—showing food in Canada comes </a:t>
            </a:r>
            <a:br>
              <a:rPr lang="en-US" sz="1600" dirty="0">
                <a:latin typeface="Montserrat" panose="00000500000000000000" pitchFamily="2" charset="0"/>
              </a:rPr>
            </a:br>
            <a:r>
              <a:rPr lang="en-US" sz="1600" dirty="0">
                <a:latin typeface="Montserrat" panose="00000500000000000000" pitchFamily="2" charset="0"/>
              </a:rPr>
              <a:t>with integrity, reliability, and care</a:t>
            </a:r>
          </a:p>
          <a:p>
            <a:endParaRPr lang="en-US" sz="1600" dirty="0">
              <a:latin typeface="Montserrat" panose="00000500000000000000" pitchFamily="2" charset="0"/>
            </a:endParaRPr>
          </a:p>
          <a:p>
            <a:r>
              <a:rPr lang="en-US" sz="1600" dirty="0">
                <a:latin typeface="Montserrat" panose="00000500000000000000" pitchFamily="2" charset="0"/>
              </a:rPr>
              <a:t>Use the Canadian symbols to leverage national pride and a united food system:</a:t>
            </a:r>
            <a:br>
              <a:rPr lang="en-US" sz="1600" dirty="0">
                <a:latin typeface="Montserrat" panose="00000500000000000000" pitchFamily="2" charset="0"/>
              </a:rPr>
            </a:br>
            <a:r>
              <a:rPr lang="en-US" sz="1600" i="1" dirty="0">
                <a:latin typeface="Montserrat" panose="00000500000000000000" pitchFamily="2" charset="0"/>
              </a:rPr>
              <a:t>“Canada’s food is our future—for everyone.”</a:t>
            </a:r>
            <a:endParaRPr lang="en-US" sz="1600" dirty="0">
              <a:latin typeface="Montserrat" panose="00000500000000000000" pitchFamily="2" charset="0"/>
            </a:endParaRPr>
          </a:p>
          <a:p>
            <a:endParaRPr lang="en-CA" sz="1600" dirty="0">
              <a:latin typeface="Montserrat" panose="00000500000000000000" pitchFamily="2" charset="0"/>
              <a:ea typeface="+mn-lt"/>
              <a:cs typeface="+mn-lt"/>
            </a:endParaRPr>
          </a:p>
          <a:p>
            <a:pPr>
              <a:buNone/>
            </a:pPr>
            <a:r>
              <a:rPr lang="en-US" sz="1600" b="1" dirty="0">
                <a:latin typeface="Montserrat" panose="00000500000000000000" pitchFamily="2" charset="0"/>
              </a:rPr>
              <a:t>Messaging &amp; Tone</a:t>
            </a:r>
          </a:p>
          <a:p>
            <a:r>
              <a:rPr lang="en-US" sz="1600" dirty="0">
                <a:latin typeface="Montserrat" panose="00000500000000000000" pitchFamily="2" charset="0"/>
              </a:rPr>
              <a:t>Innovation, Integrity, People, Scale</a:t>
            </a:r>
          </a:p>
          <a:p>
            <a:r>
              <a:rPr lang="en-US" sz="1600" dirty="0">
                <a:latin typeface="Montserrat" panose="00000500000000000000" pitchFamily="2" charset="0"/>
              </a:rPr>
              <a:t>Focus on real stories, accessible language, and a tone that’s conversational yet professional</a:t>
            </a:r>
          </a:p>
          <a:p>
            <a:r>
              <a:rPr lang="en-US" sz="1600" dirty="0">
                <a:latin typeface="Montserrat" panose="00000500000000000000" pitchFamily="2" charset="0"/>
              </a:rPr>
              <a:t>Encourage online engagement and visible support</a:t>
            </a:r>
          </a:p>
          <a:p>
            <a:pPr>
              <a:buFont typeface="Arial" panose="020B0604020202020204" pitchFamily="34" charset="0"/>
              <a:buChar char="•"/>
            </a:pPr>
            <a:endParaRPr lang="en-US" sz="1600" dirty="0">
              <a:latin typeface="Montserrat" panose="00000500000000000000" pitchFamily="2" charset="0"/>
            </a:endParaRPr>
          </a:p>
          <a:p>
            <a:pPr>
              <a:buNone/>
            </a:pPr>
            <a:r>
              <a:rPr lang="en-US" sz="1600" b="1" dirty="0">
                <a:latin typeface="Montserrat" panose="00000500000000000000" pitchFamily="2" charset="0"/>
              </a:rPr>
              <a:t>Activation</a:t>
            </a:r>
          </a:p>
          <a:p>
            <a:r>
              <a:rPr lang="en-US" sz="1600" dirty="0">
                <a:latin typeface="Montserrat" panose="00000500000000000000" pitchFamily="2" charset="0"/>
              </a:rPr>
              <a:t>Main engagement tool: Social – but </a:t>
            </a:r>
            <a:r>
              <a:rPr lang="en-US" sz="1600" b="1" dirty="0">
                <a:latin typeface="Montserrat" panose="00000500000000000000" pitchFamily="2" charset="0"/>
              </a:rPr>
              <a:t>we could expand with additional support</a:t>
            </a:r>
          </a:p>
          <a:p>
            <a:r>
              <a:rPr lang="en-US" sz="1600" dirty="0">
                <a:latin typeface="Montserrat" panose="00000500000000000000" pitchFamily="2" charset="0"/>
              </a:rPr>
              <a:t>Share stories, insights, and content from partners to drive emotional connection</a:t>
            </a:r>
          </a:p>
          <a:p>
            <a:r>
              <a:rPr lang="en-US" sz="1600" dirty="0">
                <a:latin typeface="Montserrat" panose="00000500000000000000" pitchFamily="2" charset="0"/>
              </a:rPr>
              <a:t>Help Canadians feel informed, inspired, and proud to stand behind their food system</a:t>
            </a:r>
          </a:p>
          <a:p>
            <a:pPr>
              <a:buNone/>
            </a:pPr>
            <a:endParaRPr lang="en-CA" dirty="0">
              <a:latin typeface="Montserrat" pitchFamily="2" charset="77"/>
              <a:cs typeface="Poppins" pitchFamily="2" charset="77"/>
            </a:endParaRPr>
          </a:p>
        </p:txBody>
      </p:sp>
      <p:sp>
        <p:nvSpPr>
          <p:cNvPr id="4" name="Title 1">
            <a:extLst>
              <a:ext uri="{FF2B5EF4-FFF2-40B4-BE49-F238E27FC236}">
                <a16:creationId xmlns:a16="http://schemas.microsoft.com/office/drawing/2014/main" id="{D4DD556B-B93B-A671-6F68-F7737CFCB562}"/>
              </a:ext>
            </a:extLst>
          </p:cNvPr>
          <p:cNvSpPr txBox="1">
            <a:spLocks/>
          </p:cNvSpPr>
          <p:nvPr/>
        </p:nvSpPr>
        <p:spPr>
          <a:xfrm>
            <a:off x="534390" y="246382"/>
            <a:ext cx="11643324" cy="1087607"/>
          </a:xfrm>
          <a:prstGeom prst="rect">
            <a:avLst/>
          </a:prstGeom>
        </p:spPr>
        <p:txBody>
          <a:bodyPr vert="horz" lIns="91440" tIns="45720" rIns="91440" bIns="45720" rtlCol="0" anchor="ctr">
            <a:norm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100000"/>
              </a:lnSpc>
              <a:spcAft>
                <a:spcPts val="600"/>
              </a:spcAft>
            </a:pPr>
            <a:r>
              <a:rPr lang="en-US" sz="4000" dirty="0">
                <a:solidFill>
                  <a:srgbClr val="421F21"/>
                </a:solidFill>
                <a:latin typeface="Montserrat" panose="00000500000000000000" pitchFamily="2" charset="0"/>
              </a:rPr>
              <a:t>Creative Strategy</a:t>
            </a:r>
          </a:p>
        </p:txBody>
      </p:sp>
    </p:spTree>
    <p:extLst>
      <p:ext uri="{BB962C8B-B14F-4D97-AF65-F5344CB8AC3E}">
        <p14:creationId xmlns:p14="http://schemas.microsoft.com/office/powerpoint/2010/main" val="3213619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8E007-7C02-B94C-8F22-5736AA5644D9}"/>
              </a:ext>
            </a:extLst>
          </p:cNvPr>
          <p:cNvSpPr txBox="1">
            <a:spLocks/>
          </p:cNvSpPr>
          <p:nvPr/>
        </p:nvSpPr>
        <p:spPr>
          <a:xfrm>
            <a:off x="1524000" y="1032282"/>
            <a:ext cx="9144000" cy="2298748"/>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nSpc>
                <a:spcPct val="100000"/>
              </a:lnSpc>
              <a:spcAft>
                <a:spcPts val="600"/>
              </a:spcAft>
            </a:pPr>
            <a:r>
              <a:rPr lang="en-US" sz="3000" b="1" kern="900" spc="-100" dirty="0">
                <a:solidFill>
                  <a:schemeClr val="bg1"/>
                </a:solidFill>
                <a:latin typeface="Montserrat" pitchFamily="2" charset="77"/>
                <a:ea typeface="+mj-ea"/>
                <a:cs typeface="+mj-cs"/>
              </a:rPr>
              <a:t>Message Received:</a:t>
            </a:r>
          </a:p>
          <a:p>
            <a:pPr>
              <a:lnSpc>
                <a:spcPct val="100000"/>
              </a:lnSpc>
              <a:spcAft>
                <a:spcPts val="600"/>
              </a:spcAft>
            </a:pPr>
            <a:r>
              <a:rPr lang="en-US" sz="4000" b="1" kern="900" spc="-100" dirty="0">
                <a:solidFill>
                  <a:schemeClr val="bg1"/>
                </a:solidFill>
                <a:latin typeface="Montserrat" pitchFamily="2" charset="77"/>
                <a:ea typeface="+mj-ea"/>
                <a:cs typeface="+mj-cs"/>
              </a:rPr>
              <a:t>Public Awareness AND </a:t>
            </a:r>
            <a:br>
              <a:rPr lang="en-US" sz="4000" b="1" kern="900" spc="-100" dirty="0">
                <a:solidFill>
                  <a:schemeClr val="bg1"/>
                </a:solidFill>
                <a:latin typeface="Montserrat" pitchFamily="2" charset="77"/>
                <a:ea typeface="+mj-ea"/>
                <a:cs typeface="+mj-cs"/>
              </a:rPr>
            </a:br>
            <a:r>
              <a:rPr lang="en-US" sz="4000" b="1" kern="900" spc="-100" dirty="0">
                <a:solidFill>
                  <a:schemeClr val="bg1"/>
                </a:solidFill>
                <a:latin typeface="Montserrat" pitchFamily="2" charset="77"/>
                <a:ea typeface="+mj-ea"/>
                <a:cs typeface="+mj-cs"/>
              </a:rPr>
              <a:t>Public Relations Influence</a:t>
            </a:r>
          </a:p>
        </p:txBody>
      </p:sp>
      <p:sp>
        <p:nvSpPr>
          <p:cNvPr id="3" name="TextBox 2">
            <a:extLst>
              <a:ext uri="{FF2B5EF4-FFF2-40B4-BE49-F238E27FC236}">
                <a16:creationId xmlns:a16="http://schemas.microsoft.com/office/drawing/2014/main" id="{07A2854E-93E9-093B-51F5-A35F9CE0064B}"/>
              </a:ext>
            </a:extLst>
          </p:cNvPr>
          <p:cNvSpPr txBox="1"/>
          <p:nvPr/>
        </p:nvSpPr>
        <p:spPr>
          <a:xfrm>
            <a:off x="1524000" y="3331029"/>
            <a:ext cx="9144000" cy="1894113"/>
          </a:xfrm>
          <a:prstGeom prst="rect">
            <a:avLst/>
          </a:prstGeom>
        </p:spPr>
        <p:txBody>
          <a:bodyPr vert="horz" lIns="91440" tIns="45720" rIns="91440" bIns="45720" rtlCol="0">
            <a:normAutofit/>
          </a:bodyPr>
          <a:lstStyle/>
          <a:p>
            <a:pPr marR="0" algn="ctr">
              <a:lnSpc>
                <a:spcPct val="120000"/>
              </a:lnSpc>
              <a:spcBef>
                <a:spcPts val="1000"/>
              </a:spcBef>
              <a:spcAft>
                <a:spcPts val="800"/>
              </a:spcAft>
            </a:pPr>
            <a:r>
              <a:rPr lang="en-US" sz="2000" spc="30" dirty="0">
                <a:solidFill>
                  <a:schemeClr val="bg1"/>
                </a:solidFill>
                <a:effectLst/>
                <a:latin typeface="Montserrat" panose="00000500000000000000" pitchFamily="2" charset="0"/>
              </a:rPr>
              <a:t>The sector supports a public awareness campaign but </a:t>
            </a:r>
            <a:r>
              <a:rPr lang="en-US" sz="2000" spc="30" dirty="0">
                <a:solidFill>
                  <a:schemeClr val="bg1"/>
                </a:solidFill>
                <a:latin typeface="Montserrat" panose="00000500000000000000" pitchFamily="2" charset="0"/>
              </a:rPr>
              <a:t>wants to ensure that there is an element of public relations/policy influence, not a lobbying effort, but one that ensures that policymakers understand that </a:t>
            </a:r>
            <a:r>
              <a:rPr lang="en-US" sz="2000" spc="30" dirty="0">
                <a:solidFill>
                  <a:schemeClr val="bg1"/>
                </a:solidFill>
                <a:effectLst/>
                <a:latin typeface="Montserrat" panose="00000500000000000000" pitchFamily="2" charset="0"/>
              </a:rPr>
              <a:t>Canada’s food system is recognized as a key economic and social driver. </a:t>
            </a:r>
            <a:endParaRPr lang="en-US" sz="2000" spc="3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4018016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5C6F77-C0BD-3D8A-A659-590A6890C489}"/>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A68447D-261D-F583-3215-3C2B08C56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0915BB3A-AF3A-13AB-453E-221A1893F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86181C6-0AB6-6F31-DF0E-5D8126B52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50ED252-A49A-305A-75FF-C6447A54E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832A46E-022C-940B-B7B6-FB5C8317C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24BF75A4-E6E1-FABD-D160-8015712D7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Rectangle 32">
            <a:extLst>
              <a:ext uri="{FF2B5EF4-FFF2-40B4-BE49-F238E27FC236}">
                <a16:creationId xmlns:a16="http://schemas.microsoft.com/office/drawing/2014/main" id="{EE166DFA-A818-0FF4-C472-5CB6C1608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85722FF-4D09-D420-2B0C-37603BACAE3A}"/>
              </a:ext>
            </a:extLst>
          </p:cNvPr>
          <p:cNvGrpSpPr/>
          <p:nvPr/>
        </p:nvGrpSpPr>
        <p:grpSpPr>
          <a:xfrm>
            <a:off x="0" y="8145"/>
            <a:ext cx="4473100" cy="6859993"/>
            <a:chOff x="11814" y="8145"/>
            <a:chExt cx="4037826" cy="6859993"/>
          </a:xfrm>
        </p:grpSpPr>
        <p:pic>
          <p:nvPicPr>
            <p:cNvPr id="7" name="Picture 6" descr="A red rectangle with a red border&#10;&#10;AI-generated content may be incorrect.">
              <a:extLst>
                <a:ext uri="{FF2B5EF4-FFF2-40B4-BE49-F238E27FC236}">
                  <a16:creationId xmlns:a16="http://schemas.microsoft.com/office/drawing/2014/main" id="{FD7484D0-DAE3-CC34-BC38-935E274E603F}"/>
                </a:ext>
              </a:extLst>
            </p:cNvPr>
            <p:cNvPicPr/>
            <p:nvPr/>
          </p:nvPicPr>
          <p:blipFill>
            <a:blip r:embed="rId3"/>
            <a:srcRect r="81122"/>
            <a:stretch/>
          </p:blipFill>
          <p:spPr>
            <a:xfrm>
              <a:off x="11814" y="10138"/>
              <a:ext cx="2301618" cy="6858000"/>
            </a:xfrm>
            <a:prstGeom prst="rect">
              <a:avLst/>
            </a:prstGeom>
          </p:spPr>
        </p:pic>
        <p:pic>
          <p:nvPicPr>
            <p:cNvPr id="8" name="Picture 7" descr="A red rectangle with a red border&#10;&#10;AI-generated content may be incorrect.">
              <a:extLst>
                <a:ext uri="{FF2B5EF4-FFF2-40B4-BE49-F238E27FC236}">
                  <a16:creationId xmlns:a16="http://schemas.microsoft.com/office/drawing/2014/main" id="{60F44C49-DF5D-64E1-E307-3501F766901C}"/>
                </a:ext>
              </a:extLst>
            </p:cNvPr>
            <p:cNvPicPr/>
            <p:nvPr/>
          </p:nvPicPr>
          <p:blipFill>
            <a:blip r:embed="rId3"/>
            <a:srcRect l="83404" r="24"/>
            <a:stretch/>
          </p:blipFill>
          <p:spPr>
            <a:xfrm>
              <a:off x="2029194" y="8145"/>
              <a:ext cx="2020446" cy="6858000"/>
            </a:xfrm>
            <a:prstGeom prst="rect">
              <a:avLst/>
            </a:prstGeom>
          </p:spPr>
        </p:pic>
      </p:grpSp>
      <p:sp>
        <p:nvSpPr>
          <p:cNvPr id="10" name="Title 1">
            <a:extLst>
              <a:ext uri="{FF2B5EF4-FFF2-40B4-BE49-F238E27FC236}">
                <a16:creationId xmlns:a16="http://schemas.microsoft.com/office/drawing/2014/main" id="{A439D4F1-DA70-5FCA-043C-9E4BF824865D}"/>
              </a:ext>
            </a:extLst>
          </p:cNvPr>
          <p:cNvSpPr>
            <a:spLocks noGrp="1"/>
          </p:cNvSpPr>
          <p:nvPr>
            <p:ph type="ctrTitle" idx="4294967295"/>
          </p:nvPr>
        </p:nvSpPr>
        <p:spPr>
          <a:xfrm>
            <a:off x="4905054" y="511388"/>
            <a:ext cx="6782093" cy="5775372"/>
          </a:xfrm>
        </p:spPr>
        <p:txBody>
          <a:bodyPr vert="horz" lIns="91440" tIns="45720" rIns="91440" bIns="45720" rtlCol="0" anchor="b">
            <a:normAutofit/>
          </a:bodyPr>
          <a:lstStyle/>
          <a:p>
            <a:pPr marL="0" marR="0" lvl="0" indent="0" algn="l" fontAlgn="base">
              <a:lnSpc>
                <a:spcPct val="100000"/>
              </a:lnSpc>
              <a:spcAft>
                <a:spcPct val="0"/>
              </a:spcAft>
              <a:tabLst/>
            </a:pPr>
            <a:r>
              <a:rPr kumimoji="0" lang="en-US" altLang="en-US" sz="1800" b="1" i="0" u="none" strike="noStrike" kern="1200" cap="none" normalizeH="0" baseline="0" dirty="0">
                <a:ln>
                  <a:noFill/>
                </a:ln>
                <a:solidFill>
                  <a:srgbClr val="3F1E20"/>
                </a:solidFill>
                <a:effectLst/>
                <a:latin typeface="Montserrat" panose="00000500000000000000" pitchFamily="2" charset="0"/>
              </a:rPr>
              <a:t>What it is</a:t>
            </a:r>
            <a:br>
              <a:rPr kumimoji="0" lang="en-US" altLang="en-US" sz="1800" b="0" i="0" u="none" strike="noStrike" kern="1200" cap="none" normalizeH="0" baseline="0" dirty="0">
                <a:ln>
                  <a:noFill/>
                </a:ln>
                <a:solidFill>
                  <a:srgbClr val="3F1E20"/>
                </a:solidFill>
                <a:effectLst/>
                <a:latin typeface="Montserrat" panose="00000500000000000000" pitchFamily="2" charset="0"/>
              </a:rPr>
            </a:br>
            <a:r>
              <a:rPr kumimoji="0" lang="en-US" altLang="en-US" sz="1800" b="0" i="0" u="none" strike="noStrike" kern="1200" cap="none" normalizeH="0" baseline="0" dirty="0">
                <a:ln>
                  <a:noFill/>
                </a:ln>
                <a:solidFill>
                  <a:srgbClr val="3F1E20"/>
                </a:solidFill>
                <a:effectLst/>
                <a:latin typeface="Montserrat" panose="00000500000000000000" pitchFamily="2" charset="0"/>
              </a:rPr>
              <a:t>A curated group of spokespeople – farmers, scientists, processors, manufacturers, retailers, leaders who can speak to </a:t>
            </a:r>
            <a:r>
              <a:rPr lang="en-US" altLang="en-US" sz="1800" b="0" dirty="0">
                <a:solidFill>
                  <a:srgbClr val="3F1E20"/>
                </a:solidFill>
                <a:latin typeface="Montserrat" panose="00000500000000000000" pitchFamily="2" charset="0"/>
              </a:rPr>
              <a:t>important issues, like innovation, real-world impacts of policy, food system resilience and value, regional and cultural perspectives, etc.</a:t>
            </a:r>
            <a:br>
              <a:rPr kumimoji="0" lang="en-US" altLang="en-US" sz="1800" b="0" i="0" u="none" strike="noStrike" kern="1200" cap="none" normalizeH="0" baseline="0" dirty="0">
                <a:ln>
                  <a:noFill/>
                </a:ln>
                <a:solidFill>
                  <a:srgbClr val="3F1E20"/>
                </a:solidFill>
                <a:effectLst/>
                <a:latin typeface="Montserrat" panose="00000500000000000000" pitchFamily="2" charset="0"/>
              </a:rPr>
            </a:br>
            <a:br>
              <a:rPr kumimoji="0" lang="en-US" altLang="en-US" sz="1800" b="0" i="0" u="none" strike="noStrike" kern="1200" cap="none" normalizeH="0" baseline="0" dirty="0">
                <a:ln>
                  <a:noFill/>
                </a:ln>
                <a:solidFill>
                  <a:srgbClr val="3F1E20"/>
                </a:solidFill>
                <a:effectLst/>
                <a:latin typeface="Montserrat" panose="00000500000000000000" pitchFamily="2" charset="0"/>
              </a:rPr>
            </a:br>
            <a:r>
              <a:rPr kumimoji="0" lang="en-US" altLang="en-US" sz="1800" b="1" i="0" u="none" strike="noStrike" kern="1200" cap="none" normalizeH="0" baseline="0" dirty="0">
                <a:ln>
                  <a:noFill/>
                </a:ln>
                <a:solidFill>
                  <a:srgbClr val="3F1E20"/>
                </a:solidFill>
                <a:effectLst/>
                <a:latin typeface="Montserrat" panose="00000500000000000000" pitchFamily="2" charset="0"/>
              </a:rPr>
              <a:t>How we’ll use it</a:t>
            </a:r>
            <a:br>
              <a:rPr kumimoji="0" lang="en-US" altLang="en-US" sz="1800" b="0" i="0" u="none" strike="noStrike" kern="1200" cap="none" normalizeH="0" baseline="0" dirty="0">
                <a:ln>
                  <a:noFill/>
                </a:ln>
                <a:solidFill>
                  <a:srgbClr val="3F1E20"/>
                </a:solidFill>
                <a:effectLst/>
                <a:latin typeface="Montserrat" panose="00000500000000000000" pitchFamily="2" charset="0"/>
              </a:rPr>
            </a:br>
            <a:r>
              <a:rPr kumimoji="0" lang="en-US" altLang="en-US" sz="1800" b="0" i="0" u="none" strike="noStrike" kern="1200" cap="none" normalizeH="0" baseline="0" dirty="0">
                <a:ln>
                  <a:noFill/>
                </a:ln>
                <a:solidFill>
                  <a:srgbClr val="3F1E20"/>
                </a:solidFill>
                <a:effectLst/>
                <a:latin typeface="Montserrat" panose="00000500000000000000" pitchFamily="2" charset="0"/>
              </a:rPr>
              <a:t>Nation and regional media, panels/roundtables/events, webinars/podcasts/digital features, quotes and stories in content</a:t>
            </a:r>
            <a:br>
              <a:rPr kumimoji="0" lang="en-US" altLang="en-US" sz="1800" b="0" i="0" u="none" strike="noStrike" kern="1200" cap="none" normalizeH="0" baseline="0" dirty="0">
                <a:ln>
                  <a:noFill/>
                </a:ln>
                <a:solidFill>
                  <a:srgbClr val="3F1E20"/>
                </a:solidFill>
                <a:effectLst/>
                <a:latin typeface="Montserrat" panose="00000500000000000000" pitchFamily="2" charset="0"/>
              </a:rPr>
            </a:br>
            <a:br>
              <a:rPr kumimoji="0" lang="en-US" altLang="en-US" sz="1800" b="0" i="0" u="none" strike="noStrike" kern="1200" cap="none" normalizeH="0" baseline="0" dirty="0">
                <a:ln>
                  <a:noFill/>
                </a:ln>
                <a:solidFill>
                  <a:srgbClr val="3F1E20"/>
                </a:solidFill>
                <a:effectLst/>
                <a:latin typeface="Montserrat" panose="00000500000000000000" pitchFamily="2" charset="0"/>
              </a:rPr>
            </a:br>
            <a:r>
              <a:rPr kumimoji="0" lang="en-US" altLang="en-US" sz="1800" b="1" i="0" u="none" strike="noStrike" kern="1200" cap="none" normalizeH="0" baseline="0" dirty="0">
                <a:ln>
                  <a:noFill/>
                </a:ln>
                <a:solidFill>
                  <a:srgbClr val="3F1E20"/>
                </a:solidFill>
                <a:effectLst/>
                <a:latin typeface="Montserrat" panose="00000500000000000000" pitchFamily="2" charset="0"/>
              </a:rPr>
              <a:t>Why it matters</a:t>
            </a:r>
            <a:br>
              <a:rPr lang="en-US" altLang="en-US" sz="1800" b="0" dirty="0">
                <a:solidFill>
                  <a:srgbClr val="3F1E20"/>
                </a:solidFill>
                <a:latin typeface="Montserrat" panose="00000500000000000000" pitchFamily="2" charset="0"/>
              </a:rPr>
            </a:br>
            <a:r>
              <a:rPr lang="en-US" altLang="en-US" sz="1800" b="0" dirty="0">
                <a:solidFill>
                  <a:srgbClr val="3F1E20"/>
                </a:solidFill>
                <a:latin typeface="Montserrat" panose="00000500000000000000" pitchFamily="2" charset="0"/>
              </a:rPr>
              <a:t>Builds authenticity and trust, ensures regional and sectoral representation, helps humanize conversations about policy, supports influence overall</a:t>
            </a:r>
            <a:br>
              <a:rPr lang="en-US" altLang="en-US" sz="1800" b="0" dirty="0">
                <a:solidFill>
                  <a:srgbClr val="3F1E20"/>
                </a:solidFill>
                <a:latin typeface="Montserrat" panose="00000500000000000000" pitchFamily="2" charset="0"/>
              </a:rPr>
            </a:br>
            <a:br>
              <a:rPr lang="en-US" altLang="en-US" sz="1800" b="0" dirty="0">
                <a:solidFill>
                  <a:srgbClr val="3F1E20"/>
                </a:solidFill>
                <a:latin typeface="Montserrat" panose="00000500000000000000" pitchFamily="2" charset="0"/>
              </a:rPr>
            </a:br>
            <a:br>
              <a:rPr lang="en-US" altLang="en-US" sz="1800" b="0" dirty="0">
                <a:solidFill>
                  <a:srgbClr val="3F1E20"/>
                </a:solidFill>
                <a:latin typeface="Montserrat" panose="00000500000000000000" pitchFamily="2" charset="0"/>
              </a:rPr>
            </a:br>
            <a:r>
              <a:rPr lang="en-US" altLang="en-US" sz="1800" dirty="0">
                <a:solidFill>
                  <a:srgbClr val="3F1E20"/>
                </a:solidFill>
                <a:latin typeface="Montserrat" panose="00000500000000000000" pitchFamily="2" charset="0"/>
              </a:rPr>
              <a:t>This isn’t just a voice for the initiative – it’s </a:t>
            </a:r>
            <a:r>
              <a:rPr lang="en-US" altLang="en-US" sz="1800" i="1" dirty="0">
                <a:solidFill>
                  <a:srgbClr val="3F1E20"/>
                </a:solidFill>
                <a:latin typeface="Montserrat" panose="00000500000000000000" pitchFamily="2" charset="0"/>
              </a:rPr>
              <a:t>your</a:t>
            </a:r>
            <a:r>
              <a:rPr lang="en-US" altLang="en-US" sz="1800" dirty="0">
                <a:solidFill>
                  <a:srgbClr val="3F1E20"/>
                </a:solidFill>
                <a:latin typeface="Montserrat" panose="00000500000000000000" pitchFamily="2" charset="0"/>
              </a:rPr>
              <a:t> voice, heard from coast to coast to coast.</a:t>
            </a:r>
            <a:endParaRPr lang="en-US" sz="1800" kern="1200" dirty="0">
              <a:solidFill>
                <a:srgbClr val="3F1E20"/>
              </a:solidFill>
              <a:latin typeface="Montserrat" panose="00000500000000000000" pitchFamily="2" charset="0"/>
            </a:endParaRPr>
          </a:p>
        </p:txBody>
      </p:sp>
      <p:sp>
        <p:nvSpPr>
          <p:cNvPr id="12" name="Title 1">
            <a:extLst>
              <a:ext uri="{FF2B5EF4-FFF2-40B4-BE49-F238E27FC236}">
                <a16:creationId xmlns:a16="http://schemas.microsoft.com/office/drawing/2014/main" id="{BBB2EDA2-316F-83BD-037C-D635C2A7E002}"/>
              </a:ext>
            </a:extLst>
          </p:cNvPr>
          <p:cNvSpPr txBox="1">
            <a:spLocks/>
          </p:cNvSpPr>
          <p:nvPr/>
        </p:nvSpPr>
        <p:spPr>
          <a:xfrm>
            <a:off x="507468" y="1741848"/>
            <a:ext cx="2845332" cy="1344988"/>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100000"/>
              </a:lnSpc>
              <a:spcAft>
                <a:spcPts val="600"/>
              </a:spcAft>
            </a:pPr>
            <a:r>
              <a:rPr lang="en-US" sz="2500" dirty="0">
                <a:solidFill>
                  <a:schemeClr val="bg1"/>
                </a:solidFill>
                <a:latin typeface="Montserrat" panose="00000500000000000000" pitchFamily="2" charset="0"/>
              </a:rPr>
              <a:t>Trusted Voices, National Reach</a:t>
            </a:r>
          </a:p>
        </p:txBody>
      </p:sp>
      <p:sp>
        <p:nvSpPr>
          <p:cNvPr id="14" name="TextBox 13">
            <a:extLst>
              <a:ext uri="{FF2B5EF4-FFF2-40B4-BE49-F238E27FC236}">
                <a16:creationId xmlns:a16="http://schemas.microsoft.com/office/drawing/2014/main" id="{A7B8A7CA-AFA1-FD78-B699-AED4FA5D970E}"/>
              </a:ext>
            </a:extLst>
          </p:cNvPr>
          <p:cNvSpPr txBox="1"/>
          <p:nvPr/>
        </p:nvSpPr>
        <p:spPr>
          <a:xfrm>
            <a:off x="512778" y="3059197"/>
            <a:ext cx="3388196" cy="2933004"/>
          </a:xfrm>
          <a:prstGeom prst="rect">
            <a:avLst/>
          </a:prstGeom>
        </p:spPr>
        <p:txBody>
          <a:bodyPr vert="horz" lIns="91440" tIns="45720" rIns="91440" bIns="45720" rtlCol="0" anchor="ctr">
            <a:normAutofit/>
          </a:bodyPr>
          <a:lstStyle/>
          <a:p>
            <a:pPr>
              <a:lnSpc>
                <a:spcPct val="90000"/>
              </a:lnSpc>
              <a:spcAft>
                <a:spcPts val="600"/>
              </a:spcAft>
            </a:pPr>
            <a:r>
              <a:rPr lang="en-US" sz="2000" dirty="0">
                <a:solidFill>
                  <a:schemeClr val="bg1"/>
                </a:solidFill>
                <a:latin typeface="Montserrat" panose="00000500000000000000" pitchFamily="2" charset="0"/>
              </a:rPr>
              <a:t>The campaign will launch a </a:t>
            </a:r>
            <a:r>
              <a:rPr lang="en-US" sz="2000" b="1" dirty="0">
                <a:solidFill>
                  <a:schemeClr val="bg1"/>
                </a:solidFill>
                <a:latin typeface="Montserrat" panose="00000500000000000000" pitchFamily="2" charset="0"/>
              </a:rPr>
              <a:t>Speakers Bureau</a:t>
            </a:r>
            <a:r>
              <a:rPr lang="en-US" sz="2000" dirty="0">
                <a:solidFill>
                  <a:schemeClr val="bg1"/>
                </a:solidFill>
                <a:latin typeface="Montserrat" panose="00000500000000000000" pitchFamily="2" charset="0"/>
              </a:rPr>
              <a:t> to elevate credible voices from across Canada’s food system—bringing lived experience, expertise, and regional diversity into public conversations.</a:t>
            </a:r>
          </a:p>
        </p:txBody>
      </p:sp>
      <p:sp>
        <p:nvSpPr>
          <p:cNvPr id="15" name="Title 1">
            <a:extLst>
              <a:ext uri="{FF2B5EF4-FFF2-40B4-BE49-F238E27FC236}">
                <a16:creationId xmlns:a16="http://schemas.microsoft.com/office/drawing/2014/main" id="{FC6CFBF6-0C11-0285-43CF-7D60DA560423}"/>
              </a:ext>
            </a:extLst>
          </p:cNvPr>
          <p:cNvSpPr txBox="1">
            <a:spLocks/>
          </p:cNvSpPr>
          <p:nvPr/>
        </p:nvSpPr>
        <p:spPr>
          <a:xfrm>
            <a:off x="507468" y="725849"/>
            <a:ext cx="3456878" cy="1344988"/>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100000"/>
              </a:lnSpc>
              <a:spcAft>
                <a:spcPts val="600"/>
              </a:spcAft>
            </a:pPr>
            <a:r>
              <a:rPr lang="en-US" sz="4000" dirty="0">
                <a:solidFill>
                  <a:schemeClr val="bg1"/>
                </a:solidFill>
                <a:latin typeface="Montserrat" panose="00000500000000000000" pitchFamily="2" charset="0"/>
              </a:rPr>
              <a:t>Speakers Bureau:</a:t>
            </a:r>
          </a:p>
        </p:txBody>
      </p:sp>
    </p:spTree>
    <p:extLst>
      <p:ext uri="{BB962C8B-B14F-4D97-AF65-F5344CB8AC3E}">
        <p14:creationId xmlns:p14="http://schemas.microsoft.com/office/powerpoint/2010/main" val="22205280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4DFB9B-7E3B-40D3-8403-80AAA0FBCBC3}"/>
              </a:ext>
            </a:extLst>
          </p:cNvPr>
          <p:cNvSpPr txBox="1">
            <a:spLocks/>
          </p:cNvSpPr>
          <p:nvPr/>
        </p:nvSpPr>
        <p:spPr>
          <a:xfrm>
            <a:off x="610474" y="2173359"/>
            <a:ext cx="5363903" cy="2844849"/>
          </a:xfrm>
          <a:prstGeom prst="rect">
            <a:avLst/>
          </a:prstGeom>
        </p:spPr>
        <p:txBody>
          <a:bodyPr anchor="b">
            <a:noAutofit/>
          </a:bodyPr>
          <a:lstStyle>
            <a:lvl1pPr algn="l">
              <a:defRPr sz="8000" b="1" i="0" spc="-150">
                <a:solidFill>
                  <a:schemeClr val="tx1"/>
                </a:solidFill>
                <a:latin typeface="Poppins SemiBold" pitchFamily="2" charset="77"/>
                <a:ea typeface="+mj-ea"/>
                <a:cs typeface="Poppins SemiBold" pitchFamily="2" charset="77"/>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Montserrat" panose="00000500000000000000" pitchFamily="2" charset="0"/>
              </a:rPr>
              <a:t>Advisory Committees</a:t>
            </a:r>
          </a:p>
        </p:txBody>
      </p:sp>
    </p:spTree>
    <p:extLst>
      <p:ext uri="{BB962C8B-B14F-4D97-AF65-F5344CB8AC3E}">
        <p14:creationId xmlns:p14="http://schemas.microsoft.com/office/powerpoint/2010/main" val="12800239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9F01CF5-9432-DE7C-21B1-8E298A90BE6A}"/>
              </a:ext>
            </a:extLst>
          </p:cNvPr>
          <p:cNvSpPr txBox="1">
            <a:spLocks/>
          </p:cNvSpPr>
          <p:nvPr/>
        </p:nvSpPr>
        <p:spPr>
          <a:xfrm>
            <a:off x="650646" y="492885"/>
            <a:ext cx="7493000" cy="693138"/>
          </a:xfrm>
          <a:prstGeom prst="rect">
            <a:avLst/>
          </a:prstGeom>
        </p:spPr>
        <p:txBody>
          <a:bodyPr vert="horz" wrap="square" lIns="0" tIns="15875" rIns="0" bIns="0" rtlCol="0">
            <a:sp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marL="12700" algn="l">
              <a:lnSpc>
                <a:spcPct val="100000"/>
              </a:lnSpc>
              <a:spcBef>
                <a:spcPts val="125"/>
              </a:spcBef>
            </a:pPr>
            <a:r>
              <a:rPr lang="en-US" spc="-10" dirty="0"/>
              <a:t>Advisory Committees</a:t>
            </a:r>
          </a:p>
        </p:txBody>
      </p:sp>
      <p:sp>
        <p:nvSpPr>
          <p:cNvPr id="3" name="TextBox 2">
            <a:extLst>
              <a:ext uri="{FF2B5EF4-FFF2-40B4-BE49-F238E27FC236}">
                <a16:creationId xmlns:a16="http://schemas.microsoft.com/office/drawing/2014/main" id="{C406CD9B-DA36-2B6A-A476-A79A600981D9}"/>
              </a:ext>
            </a:extLst>
          </p:cNvPr>
          <p:cNvSpPr txBox="1"/>
          <p:nvPr/>
        </p:nvSpPr>
        <p:spPr>
          <a:xfrm>
            <a:off x="650646" y="1663128"/>
            <a:ext cx="5593237" cy="4862870"/>
          </a:xfrm>
          <a:prstGeom prst="rect">
            <a:avLst/>
          </a:prstGeom>
          <a:noFill/>
        </p:spPr>
        <p:txBody>
          <a:bodyPr wrap="square" lIns="91440" tIns="45720" rIns="91440" bIns="45720" rtlCol="0" anchor="t">
            <a:spAutoFit/>
          </a:bodyPr>
          <a:lstStyle/>
          <a:p>
            <a:r>
              <a:rPr lang="en-US" b="1" dirty="0">
                <a:latin typeface="Montserrat"/>
              </a:rPr>
              <a:t>Public Engagement Committee:</a:t>
            </a:r>
            <a:br>
              <a:rPr lang="en-US" b="1" dirty="0">
                <a:latin typeface="Montserrat"/>
              </a:rPr>
            </a:br>
            <a:endParaRPr lang="en-US" b="1" dirty="0">
              <a:latin typeface="Montserrat"/>
            </a:endParaRPr>
          </a:p>
          <a:p>
            <a:pPr marL="285750" indent="-285750">
              <a:buFont typeface="Arial" panose="020B0604020202020204" pitchFamily="34" charset="0"/>
              <a:buChar char="•"/>
            </a:pPr>
            <a:r>
              <a:rPr lang="en-US" sz="1600" b="0" i="0" u="none" strike="noStrike" baseline="0" dirty="0">
                <a:latin typeface="Montserrat" panose="00000500000000000000" pitchFamily="2" charset="0"/>
              </a:rPr>
              <a:t>Ensures that engagement activities reflect the initiative’s long-term objectives, reinforcing the message that the food system is always improving to serve Canadians better.</a:t>
            </a:r>
          </a:p>
          <a:p>
            <a:pPr marL="285750" indent="-285750">
              <a:buFont typeface="Arial" panose="020B0604020202020204" pitchFamily="34" charset="0"/>
              <a:buChar char="•"/>
            </a:pPr>
            <a:r>
              <a:rPr lang="en-US" sz="1600" b="0" i="0" u="none" strike="noStrike" baseline="0" dirty="0">
                <a:latin typeface="Montserrat" panose="00000500000000000000" pitchFamily="2" charset="0"/>
              </a:rPr>
              <a:t>Provides insights on how external partnerships and public engagement efforts can further align with the broader strategic vision, ensuring consistency and clarity across all public-facing efforts.</a:t>
            </a:r>
          </a:p>
          <a:p>
            <a:pPr marL="285750" indent="-285750">
              <a:buFont typeface="Arial" panose="020B0604020202020204" pitchFamily="34" charset="0"/>
              <a:buChar char="•"/>
            </a:pPr>
            <a:r>
              <a:rPr lang="en-US" sz="1600" b="0" i="0" u="none" strike="noStrike" baseline="0" dirty="0">
                <a:latin typeface="Montserrat" panose="00000500000000000000" pitchFamily="2" charset="0"/>
              </a:rPr>
              <a:t>Maintains focus on the initiative’s overarching strategy, ensuring that public engagement efforts support and complement policy discussions.</a:t>
            </a:r>
          </a:p>
          <a:p>
            <a:pPr marL="285750" indent="-285750">
              <a:buFont typeface="Arial" panose="020B0604020202020204" pitchFamily="34" charset="0"/>
              <a:buChar char="•"/>
            </a:pPr>
            <a:r>
              <a:rPr lang="en-US" sz="1600" b="0" i="0" u="none" strike="noStrike" baseline="0" dirty="0">
                <a:latin typeface="Montserrat" panose="00000500000000000000" pitchFamily="2" charset="0"/>
              </a:rPr>
              <a:t>Guides public engagement efforts at a strategic level, ensuring that outreach efforts remain focused, aligned, and effective in reinforcing the initiative’s priorities.</a:t>
            </a:r>
            <a:endParaRPr lang="en-US" sz="1600" dirty="0">
              <a:latin typeface="Montserrat" panose="00000500000000000000" pitchFamily="2" charset="0"/>
            </a:endParaRPr>
          </a:p>
          <a:p>
            <a:pPr marL="285750" indent="-285750">
              <a:buFont typeface="Arial" panose="020B0604020202020204" pitchFamily="34" charset="0"/>
              <a:buChar char="•"/>
            </a:pPr>
            <a:endParaRPr lang="en-US" dirty="0">
              <a:latin typeface="Montserrat" panose="00000500000000000000" pitchFamily="2" charset="0"/>
            </a:endParaRPr>
          </a:p>
        </p:txBody>
      </p:sp>
      <p:sp>
        <p:nvSpPr>
          <p:cNvPr id="4" name="TextBox 3">
            <a:extLst>
              <a:ext uri="{FF2B5EF4-FFF2-40B4-BE49-F238E27FC236}">
                <a16:creationId xmlns:a16="http://schemas.microsoft.com/office/drawing/2014/main" id="{D97FD741-295E-6CD2-C299-A28552087176}"/>
              </a:ext>
            </a:extLst>
          </p:cNvPr>
          <p:cNvSpPr txBox="1"/>
          <p:nvPr/>
        </p:nvSpPr>
        <p:spPr>
          <a:xfrm>
            <a:off x="6327097" y="1663128"/>
            <a:ext cx="5214257" cy="4093428"/>
          </a:xfrm>
          <a:prstGeom prst="rect">
            <a:avLst/>
          </a:prstGeom>
          <a:noFill/>
        </p:spPr>
        <p:txBody>
          <a:bodyPr wrap="square" rtlCol="0">
            <a:spAutoFit/>
          </a:bodyPr>
          <a:lstStyle/>
          <a:p>
            <a:r>
              <a:rPr lang="en-US" b="1" dirty="0">
                <a:latin typeface="Montserrat" panose="00000500000000000000" pitchFamily="2" charset="0"/>
              </a:rPr>
              <a:t>Public Relations Influence Committee:</a:t>
            </a:r>
            <a:br>
              <a:rPr lang="en-US" b="1" dirty="0">
                <a:latin typeface="Montserrat" panose="00000500000000000000" pitchFamily="2" charset="0"/>
              </a:rPr>
            </a:br>
            <a:endParaRPr lang="en-US" b="1" dirty="0">
              <a:latin typeface="Montserrat" panose="00000500000000000000" pitchFamily="2" charset="0"/>
            </a:endParaRPr>
          </a:p>
          <a:p>
            <a:pPr marL="285750" indent="-285750">
              <a:buFont typeface="Arial" panose="020B0604020202020204" pitchFamily="34" charset="0"/>
              <a:buChar char="•"/>
            </a:pPr>
            <a:r>
              <a:rPr lang="en-US" sz="1600" dirty="0">
                <a:latin typeface="Montserrat" panose="00000500000000000000" pitchFamily="2" charset="0"/>
              </a:rPr>
              <a:t>Identifies key policy themes and areas of focus, ensuring they reflect the initiative’s commitment to ongoing progress and innovation in Canada’s food system.</a:t>
            </a:r>
          </a:p>
          <a:p>
            <a:pPr marL="285750" indent="-285750">
              <a:buFont typeface="Arial" panose="020B0604020202020204" pitchFamily="34" charset="0"/>
              <a:buChar char="•"/>
            </a:pPr>
            <a:r>
              <a:rPr lang="en-US" sz="1600" dirty="0">
                <a:latin typeface="Montserrat" panose="00000500000000000000" pitchFamily="2" charset="0"/>
              </a:rPr>
              <a:t>Ensures that the initiative’s contributions to policy discussions remain consistent with its high-level strategic goals, reinforcing its role in supporting informed, fact-based decision-making.</a:t>
            </a:r>
          </a:p>
          <a:p>
            <a:pPr marL="285750" indent="-285750">
              <a:buFont typeface="Arial" panose="020B0604020202020204" pitchFamily="34" charset="0"/>
              <a:buChar char="•"/>
            </a:pPr>
            <a:r>
              <a:rPr lang="en-US" sz="1600" dirty="0">
                <a:latin typeface="Montserrat" panose="00000500000000000000" pitchFamily="2" charset="0"/>
              </a:rPr>
              <a:t>Helps align the initiative’s policy influence efforts with other public engagement activities, ensuring a coordinated, sector-wide approach that strengthens credibility and impact.</a:t>
            </a:r>
          </a:p>
        </p:txBody>
      </p:sp>
    </p:spTree>
    <p:extLst>
      <p:ext uri="{BB962C8B-B14F-4D97-AF65-F5344CB8AC3E}">
        <p14:creationId xmlns:p14="http://schemas.microsoft.com/office/powerpoint/2010/main" val="13251566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7F74C50C-A6A8-CC12-ACD4-31052A0BF90D}"/>
              </a:ext>
            </a:extLst>
          </p:cNvPr>
          <p:cNvPicPr>
            <a:picLocks noChangeAspect="1"/>
          </p:cNvPicPr>
          <p:nvPr/>
        </p:nvPicPr>
        <p:blipFill>
          <a:blip r:embed="rId3"/>
          <a:stretch>
            <a:fillRect/>
          </a:stretch>
        </p:blipFill>
        <p:spPr>
          <a:xfrm>
            <a:off x="526980" y="1418477"/>
            <a:ext cx="3007610" cy="2084740"/>
          </a:xfrm>
          <a:prstGeom prst="rect">
            <a:avLst/>
          </a:prstGeom>
        </p:spPr>
      </p:pic>
      <p:pic>
        <p:nvPicPr>
          <p:cNvPr id="3" name="Picture 2" descr="A grey rectangular sign with white text&#10;&#10;AI-generated content may be incorrect.">
            <a:extLst>
              <a:ext uri="{FF2B5EF4-FFF2-40B4-BE49-F238E27FC236}">
                <a16:creationId xmlns:a16="http://schemas.microsoft.com/office/drawing/2014/main" id="{E78E8F28-3562-55F5-E417-987D6907A9E0}"/>
              </a:ext>
            </a:extLst>
          </p:cNvPr>
          <p:cNvPicPr>
            <a:picLocks noChangeAspect="1"/>
          </p:cNvPicPr>
          <p:nvPr/>
        </p:nvPicPr>
        <p:blipFill>
          <a:blip r:embed="rId4"/>
          <a:stretch>
            <a:fillRect/>
          </a:stretch>
        </p:blipFill>
        <p:spPr>
          <a:xfrm>
            <a:off x="3942121" y="1710072"/>
            <a:ext cx="1417011" cy="1417011"/>
          </a:xfrm>
          <a:prstGeom prst="rect">
            <a:avLst/>
          </a:prstGeom>
        </p:spPr>
      </p:pic>
      <p:pic>
        <p:nvPicPr>
          <p:cNvPr id="5" name="Picture 4" descr="A black and grey logo&#10;&#10;AI-generated content may be incorrect.">
            <a:extLst>
              <a:ext uri="{FF2B5EF4-FFF2-40B4-BE49-F238E27FC236}">
                <a16:creationId xmlns:a16="http://schemas.microsoft.com/office/drawing/2014/main" id="{4DD8DAB0-8C72-8BD7-679E-3EB11397CE02}"/>
              </a:ext>
            </a:extLst>
          </p:cNvPr>
          <p:cNvPicPr>
            <a:picLocks noChangeAspect="1"/>
          </p:cNvPicPr>
          <p:nvPr/>
        </p:nvPicPr>
        <p:blipFill>
          <a:blip r:embed="rId5"/>
          <a:stretch>
            <a:fillRect/>
          </a:stretch>
        </p:blipFill>
        <p:spPr>
          <a:xfrm>
            <a:off x="602479" y="3127083"/>
            <a:ext cx="1561228" cy="1572862"/>
          </a:xfrm>
          <a:prstGeom prst="rect">
            <a:avLst/>
          </a:prstGeom>
        </p:spPr>
      </p:pic>
      <p:pic>
        <p:nvPicPr>
          <p:cNvPr id="7" name="Picture 6" descr="A grey and white logo&#10;&#10;AI-generated content may be incorrect.">
            <a:extLst>
              <a:ext uri="{FF2B5EF4-FFF2-40B4-BE49-F238E27FC236}">
                <a16:creationId xmlns:a16="http://schemas.microsoft.com/office/drawing/2014/main" id="{D5C670DF-2925-6B5E-D154-4CA08785EDB0}"/>
              </a:ext>
            </a:extLst>
          </p:cNvPr>
          <p:cNvPicPr>
            <a:picLocks noChangeAspect="1"/>
          </p:cNvPicPr>
          <p:nvPr/>
        </p:nvPicPr>
        <p:blipFill>
          <a:blip r:embed="rId6"/>
          <a:stretch>
            <a:fillRect/>
          </a:stretch>
        </p:blipFill>
        <p:spPr>
          <a:xfrm>
            <a:off x="4336353" y="3302463"/>
            <a:ext cx="1241304" cy="1241305"/>
          </a:xfrm>
          <a:prstGeom prst="rect">
            <a:avLst/>
          </a:prstGeom>
        </p:spPr>
      </p:pic>
      <p:pic>
        <p:nvPicPr>
          <p:cNvPr id="8" name="Picture 7" descr="A black background with grey text&#10;&#10;AI-generated content may be incorrect.">
            <a:extLst>
              <a:ext uri="{FF2B5EF4-FFF2-40B4-BE49-F238E27FC236}">
                <a16:creationId xmlns:a16="http://schemas.microsoft.com/office/drawing/2014/main" id="{B7EBE896-3413-FDC2-CF80-C1737D64093A}"/>
              </a:ext>
            </a:extLst>
          </p:cNvPr>
          <p:cNvPicPr>
            <a:picLocks noChangeAspect="1"/>
          </p:cNvPicPr>
          <p:nvPr/>
        </p:nvPicPr>
        <p:blipFill>
          <a:blip r:embed="rId7"/>
          <a:stretch>
            <a:fillRect/>
          </a:stretch>
        </p:blipFill>
        <p:spPr>
          <a:xfrm>
            <a:off x="6077984" y="3338801"/>
            <a:ext cx="1235488" cy="1235489"/>
          </a:xfrm>
          <a:prstGeom prst="rect">
            <a:avLst/>
          </a:prstGeom>
        </p:spPr>
      </p:pic>
      <p:pic>
        <p:nvPicPr>
          <p:cNvPr id="9" name="Picture 8" descr="A logo with a cow in the middle&#10;&#10;AI-generated content may be incorrect.">
            <a:extLst>
              <a:ext uri="{FF2B5EF4-FFF2-40B4-BE49-F238E27FC236}">
                <a16:creationId xmlns:a16="http://schemas.microsoft.com/office/drawing/2014/main" id="{093CB53E-F93C-F6D8-DE3E-9616332DD450}"/>
              </a:ext>
            </a:extLst>
          </p:cNvPr>
          <p:cNvPicPr>
            <a:picLocks noChangeAspect="1"/>
          </p:cNvPicPr>
          <p:nvPr/>
        </p:nvPicPr>
        <p:blipFill>
          <a:blip r:embed="rId8"/>
          <a:stretch>
            <a:fillRect/>
          </a:stretch>
        </p:blipFill>
        <p:spPr>
          <a:xfrm>
            <a:off x="5817502" y="1637362"/>
            <a:ext cx="1539399" cy="1556229"/>
          </a:xfrm>
          <a:prstGeom prst="rect">
            <a:avLst/>
          </a:prstGeom>
        </p:spPr>
      </p:pic>
      <p:pic>
        <p:nvPicPr>
          <p:cNvPr id="11" name="Picture 10" descr="A black background with white text&#10;&#10;AI-generated content may be incorrect.">
            <a:extLst>
              <a:ext uri="{FF2B5EF4-FFF2-40B4-BE49-F238E27FC236}">
                <a16:creationId xmlns:a16="http://schemas.microsoft.com/office/drawing/2014/main" id="{E4006702-5322-F5FC-B1F3-DBC55B975577}"/>
              </a:ext>
            </a:extLst>
          </p:cNvPr>
          <p:cNvPicPr>
            <a:picLocks noChangeAspect="1"/>
          </p:cNvPicPr>
          <p:nvPr/>
        </p:nvPicPr>
        <p:blipFill>
          <a:blip r:embed="rId9"/>
          <a:stretch>
            <a:fillRect/>
          </a:stretch>
        </p:blipFill>
        <p:spPr>
          <a:xfrm>
            <a:off x="7765859" y="1418904"/>
            <a:ext cx="2078922" cy="2084740"/>
          </a:xfrm>
          <a:prstGeom prst="rect">
            <a:avLst/>
          </a:prstGeom>
        </p:spPr>
      </p:pic>
      <p:pic>
        <p:nvPicPr>
          <p:cNvPr id="12" name="Picture 11" descr="A logo with a leaf and text&#10;&#10;AI-generated content may be incorrect.">
            <a:extLst>
              <a:ext uri="{FF2B5EF4-FFF2-40B4-BE49-F238E27FC236}">
                <a16:creationId xmlns:a16="http://schemas.microsoft.com/office/drawing/2014/main" id="{B389FE9F-DC23-94C9-30AD-F934F9BE8CF0}"/>
              </a:ext>
            </a:extLst>
          </p:cNvPr>
          <p:cNvPicPr>
            <a:picLocks noChangeAspect="1"/>
          </p:cNvPicPr>
          <p:nvPr/>
        </p:nvPicPr>
        <p:blipFill>
          <a:blip r:embed="rId10"/>
          <a:stretch>
            <a:fillRect/>
          </a:stretch>
        </p:blipFill>
        <p:spPr>
          <a:xfrm>
            <a:off x="531988" y="4585124"/>
            <a:ext cx="1921869" cy="1875336"/>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62057DA4-6342-81D1-67B7-2116F8A29735}"/>
              </a:ext>
            </a:extLst>
          </p:cNvPr>
          <p:cNvPicPr>
            <a:picLocks noChangeAspect="1"/>
          </p:cNvPicPr>
          <p:nvPr/>
        </p:nvPicPr>
        <p:blipFill>
          <a:blip r:embed="rId11"/>
          <a:stretch>
            <a:fillRect/>
          </a:stretch>
        </p:blipFill>
        <p:spPr>
          <a:xfrm>
            <a:off x="7631181" y="2998519"/>
            <a:ext cx="1927686" cy="1910236"/>
          </a:xfrm>
          <a:prstGeom prst="rect">
            <a:avLst/>
          </a:prstGeom>
        </p:spPr>
      </p:pic>
      <p:pic>
        <p:nvPicPr>
          <p:cNvPr id="15" name="Picture 14" descr="A cow with a leaf on it&#10;&#10;AI-generated content may be incorrect.">
            <a:extLst>
              <a:ext uri="{FF2B5EF4-FFF2-40B4-BE49-F238E27FC236}">
                <a16:creationId xmlns:a16="http://schemas.microsoft.com/office/drawing/2014/main" id="{B6296D7A-31F2-AC78-A286-586ADCFEE3BE}"/>
              </a:ext>
            </a:extLst>
          </p:cNvPr>
          <p:cNvPicPr>
            <a:picLocks noChangeAspect="1"/>
          </p:cNvPicPr>
          <p:nvPr/>
        </p:nvPicPr>
        <p:blipFill>
          <a:blip r:embed="rId12"/>
          <a:stretch>
            <a:fillRect/>
          </a:stretch>
        </p:blipFill>
        <p:spPr>
          <a:xfrm>
            <a:off x="2982670" y="4965248"/>
            <a:ext cx="1252939" cy="1136603"/>
          </a:xfrm>
          <a:prstGeom prst="rect">
            <a:avLst/>
          </a:prstGeom>
        </p:spPr>
      </p:pic>
      <p:pic>
        <p:nvPicPr>
          <p:cNvPr id="16" name="Picture 15" descr="A logo on a black background&#10;&#10;AI-generated content may be incorrect.">
            <a:extLst>
              <a:ext uri="{FF2B5EF4-FFF2-40B4-BE49-F238E27FC236}">
                <a16:creationId xmlns:a16="http://schemas.microsoft.com/office/drawing/2014/main" id="{BA45C24D-D3D9-2B06-2E66-1ED1C56DFE59}"/>
              </a:ext>
            </a:extLst>
          </p:cNvPr>
          <p:cNvPicPr>
            <a:picLocks noChangeAspect="1"/>
          </p:cNvPicPr>
          <p:nvPr/>
        </p:nvPicPr>
        <p:blipFill>
          <a:blip r:embed="rId13"/>
          <a:stretch>
            <a:fillRect/>
          </a:stretch>
        </p:blipFill>
        <p:spPr>
          <a:xfrm>
            <a:off x="4864963" y="4326021"/>
            <a:ext cx="2422650" cy="2422650"/>
          </a:xfrm>
          <a:prstGeom prst="rect">
            <a:avLst/>
          </a:prstGeom>
        </p:spPr>
      </p:pic>
      <p:pic>
        <p:nvPicPr>
          <p:cNvPr id="17" name="Picture 16" descr="A grey logo on a black background&#10;&#10;AI-generated content may be incorrect.">
            <a:extLst>
              <a:ext uri="{FF2B5EF4-FFF2-40B4-BE49-F238E27FC236}">
                <a16:creationId xmlns:a16="http://schemas.microsoft.com/office/drawing/2014/main" id="{12AE2C8F-C566-699A-EE56-EB2CF0A7C0B6}"/>
              </a:ext>
            </a:extLst>
          </p:cNvPr>
          <p:cNvPicPr>
            <a:picLocks noChangeAspect="1"/>
          </p:cNvPicPr>
          <p:nvPr/>
        </p:nvPicPr>
        <p:blipFill>
          <a:blip r:embed="rId14"/>
          <a:stretch>
            <a:fillRect/>
          </a:stretch>
        </p:blipFill>
        <p:spPr>
          <a:xfrm>
            <a:off x="9624028" y="2881060"/>
            <a:ext cx="1886968" cy="1817168"/>
          </a:xfrm>
          <a:prstGeom prst="rect">
            <a:avLst/>
          </a:prstGeom>
        </p:spPr>
      </p:pic>
      <p:pic>
        <p:nvPicPr>
          <p:cNvPr id="22" name="Picture 21" descr="A black and grey logo&#10;&#10;Description automatically generated">
            <a:extLst>
              <a:ext uri="{FF2B5EF4-FFF2-40B4-BE49-F238E27FC236}">
                <a16:creationId xmlns:a16="http://schemas.microsoft.com/office/drawing/2014/main" id="{9CE38F25-13FA-8380-3670-B885097D3CE2}"/>
              </a:ext>
            </a:extLst>
          </p:cNvPr>
          <p:cNvPicPr>
            <a:picLocks noChangeAspect="1"/>
          </p:cNvPicPr>
          <p:nvPr/>
        </p:nvPicPr>
        <p:blipFill>
          <a:blip r:embed="rId15"/>
          <a:stretch>
            <a:fillRect/>
          </a:stretch>
        </p:blipFill>
        <p:spPr>
          <a:xfrm>
            <a:off x="10269387" y="1880086"/>
            <a:ext cx="1323279" cy="923218"/>
          </a:xfrm>
          <a:prstGeom prst="rect">
            <a:avLst/>
          </a:prstGeom>
        </p:spPr>
      </p:pic>
      <p:pic>
        <p:nvPicPr>
          <p:cNvPr id="19" name="Picture 18" descr="A black background with grey text&#10;&#10;AI-generated content may be incorrect.">
            <a:extLst>
              <a:ext uri="{FF2B5EF4-FFF2-40B4-BE49-F238E27FC236}">
                <a16:creationId xmlns:a16="http://schemas.microsoft.com/office/drawing/2014/main" id="{409D30C1-9192-F31D-3346-F20A61AEFA5F}"/>
              </a:ext>
            </a:extLst>
          </p:cNvPr>
          <p:cNvPicPr>
            <a:picLocks noChangeAspect="1"/>
          </p:cNvPicPr>
          <p:nvPr/>
        </p:nvPicPr>
        <p:blipFill>
          <a:blip r:embed="rId16"/>
          <a:stretch>
            <a:fillRect/>
          </a:stretch>
        </p:blipFill>
        <p:spPr>
          <a:xfrm>
            <a:off x="2442268" y="3246331"/>
            <a:ext cx="1523424" cy="1449526"/>
          </a:xfrm>
          <a:prstGeom prst="rect">
            <a:avLst/>
          </a:prstGeom>
        </p:spPr>
      </p:pic>
      <p:sp>
        <p:nvSpPr>
          <p:cNvPr id="4" name="object 2">
            <a:extLst>
              <a:ext uri="{FF2B5EF4-FFF2-40B4-BE49-F238E27FC236}">
                <a16:creationId xmlns:a16="http://schemas.microsoft.com/office/drawing/2014/main" id="{5FDB2ECC-97FF-7A1A-3520-9465BD05CD09}"/>
              </a:ext>
            </a:extLst>
          </p:cNvPr>
          <p:cNvSpPr txBox="1">
            <a:spLocks/>
          </p:cNvSpPr>
          <p:nvPr/>
        </p:nvSpPr>
        <p:spPr>
          <a:xfrm>
            <a:off x="650646" y="492885"/>
            <a:ext cx="7493000" cy="693138"/>
          </a:xfrm>
          <a:prstGeom prst="rect">
            <a:avLst/>
          </a:prstGeom>
        </p:spPr>
        <p:txBody>
          <a:bodyPr vert="horz" wrap="square" lIns="0" tIns="15875" rIns="0" bIns="0" rtlCol="0">
            <a:sp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marL="12700" algn="l">
              <a:lnSpc>
                <a:spcPct val="100000"/>
              </a:lnSpc>
              <a:spcBef>
                <a:spcPts val="125"/>
              </a:spcBef>
            </a:pPr>
            <a:r>
              <a:rPr lang="en-US" spc="-10" dirty="0"/>
              <a:t>Advisory Committees</a:t>
            </a:r>
          </a:p>
        </p:txBody>
      </p:sp>
      <p:pic>
        <p:nvPicPr>
          <p:cNvPr id="6" name="Picture 5" descr="A logo for a farm and food care company&#10;&#10;AI-generated content may be incorrect.">
            <a:extLst>
              <a:ext uri="{FF2B5EF4-FFF2-40B4-BE49-F238E27FC236}">
                <a16:creationId xmlns:a16="http://schemas.microsoft.com/office/drawing/2014/main" id="{D780101D-7153-4E5B-2309-426CF78EB7DD}"/>
              </a:ext>
            </a:extLst>
          </p:cNvPr>
          <p:cNvPicPr>
            <a:picLocks noChangeAspect="1"/>
          </p:cNvPicPr>
          <p:nvPr/>
        </p:nvPicPr>
        <p:blipFill>
          <a:blip r:embed="rId17"/>
          <a:stretch>
            <a:fillRect/>
          </a:stretch>
        </p:blipFill>
        <p:spPr>
          <a:xfrm>
            <a:off x="7901098" y="4752685"/>
            <a:ext cx="1550061" cy="1495293"/>
          </a:xfrm>
          <a:prstGeom prst="rect">
            <a:avLst/>
          </a:prstGeom>
        </p:spPr>
      </p:pic>
    </p:spTree>
    <p:extLst>
      <p:ext uri="{BB962C8B-B14F-4D97-AF65-F5344CB8AC3E}">
        <p14:creationId xmlns:p14="http://schemas.microsoft.com/office/powerpoint/2010/main" val="36255754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AF29-2965-65A6-CC87-EFCF3BD1C05B}"/>
              </a:ext>
            </a:extLst>
          </p:cNvPr>
          <p:cNvSpPr>
            <a:spLocks noGrp="1"/>
          </p:cNvSpPr>
          <p:nvPr>
            <p:ph type="ctrTitle" idx="4294967295"/>
          </p:nvPr>
        </p:nvSpPr>
        <p:spPr>
          <a:xfrm>
            <a:off x="1524000" y="1178427"/>
            <a:ext cx="9144000" cy="4501145"/>
          </a:xfrm>
        </p:spPr>
        <p:txBody>
          <a:bodyPr/>
          <a:lstStyle/>
          <a:p>
            <a:r>
              <a:rPr lang="en-US" dirty="0">
                <a:solidFill>
                  <a:schemeClr val="bg1"/>
                </a:solidFill>
              </a:rPr>
              <a:t>We’ve Built the Foundation. Now Let’s Build the Future.</a:t>
            </a:r>
          </a:p>
        </p:txBody>
      </p:sp>
    </p:spTree>
    <p:extLst>
      <p:ext uri="{BB962C8B-B14F-4D97-AF65-F5344CB8AC3E}">
        <p14:creationId xmlns:p14="http://schemas.microsoft.com/office/powerpoint/2010/main" val="9931732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61529-A7E2-1A33-E8AA-F41DDFB28CB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F587681-9E63-7A8D-3F0A-39B5D3E16E80}"/>
              </a:ext>
            </a:extLst>
          </p:cNvPr>
          <p:cNvSpPr txBox="1">
            <a:spLocks/>
          </p:cNvSpPr>
          <p:nvPr/>
        </p:nvSpPr>
        <p:spPr>
          <a:xfrm>
            <a:off x="544894" y="1502490"/>
            <a:ext cx="11331420" cy="4365767"/>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100000"/>
              </a:lnSpc>
              <a:buNone/>
            </a:pPr>
            <a:endParaRPr lang="en-US" sz="1200" b="1" dirty="0">
              <a:solidFill>
                <a:schemeClr val="bg1"/>
              </a:solidFill>
            </a:endParaRPr>
          </a:p>
          <a:p>
            <a:pPr algn="l">
              <a:lnSpc>
                <a:spcPct val="100000"/>
              </a:lnSpc>
              <a:buNone/>
            </a:pPr>
            <a:endParaRPr lang="en-US" sz="1600" dirty="0">
              <a:solidFill>
                <a:schemeClr val="bg1"/>
              </a:solidFill>
            </a:endParaRPr>
          </a:p>
          <a:p>
            <a:pPr algn="l">
              <a:lnSpc>
                <a:spcPct val="100000"/>
              </a:lnSpc>
              <a:buNone/>
            </a:pPr>
            <a:endParaRPr lang="en-US" sz="1600" dirty="0">
              <a:solidFill>
                <a:schemeClr val="bg1"/>
              </a:solidFill>
            </a:endParaRPr>
          </a:p>
        </p:txBody>
      </p:sp>
      <p:sp>
        <p:nvSpPr>
          <p:cNvPr id="4" name="Title 1">
            <a:extLst>
              <a:ext uri="{FF2B5EF4-FFF2-40B4-BE49-F238E27FC236}">
                <a16:creationId xmlns:a16="http://schemas.microsoft.com/office/drawing/2014/main" id="{DDBDBEF9-3E2A-F171-9C23-815E97BBB27B}"/>
              </a:ext>
            </a:extLst>
          </p:cNvPr>
          <p:cNvSpPr>
            <a:spLocks noGrp="1"/>
          </p:cNvSpPr>
          <p:nvPr>
            <p:ph type="ctrTitle" idx="4294967295"/>
          </p:nvPr>
        </p:nvSpPr>
        <p:spPr>
          <a:xfrm>
            <a:off x="650646" y="1434800"/>
            <a:ext cx="10632331" cy="4501145"/>
          </a:xfrm>
        </p:spPr>
        <p:txBody>
          <a:bodyPr>
            <a:noAutofit/>
          </a:bodyPr>
          <a:lstStyle/>
          <a:p>
            <a:pPr algn="l">
              <a:lnSpc>
                <a:spcPct val="100000"/>
              </a:lnSpc>
            </a:pPr>
            <a:br>
              <a:rPr kumimoji="0" lang="en-US" altLang="en-US" sz="2000" b="0" i="0" u="none" strike="noStrike" cap="none" normalizeH="0" baseline="0" dirty="0">
                <a:ln>
                  <a:noFill/>
                </a:ln>
                <a:solidFill>
                  <a:schemeClr val="bg1"/>
                </a:solidFill>
                <a:effectLst/>
                <a:latin typeface="Montserrat" panose="00000500000000000000" pitchFamily="2" charset="0"/>
              </a:rPr>
            </a:br>
            <a:r>
              <a:rPr lang="en-US" sz="2800" dirty="0">
                <a:solidFill>
                  <a:schemeClr val="bg1"/>
                </a:solidFill>
              </a:rPr>
              <a:t>With more investment, we can:</a:t>
            </a:r>
            <a:br>
              <a:rPr lang="en-US" sz="2800" dirty="0">
                <a:solidFill>
                  <a:schemeClr val="bg1"/>
                </a:solidFill>
              </a:rPr>
            </a:br>
            <a:br>
              <a:rPr lang="en-US" sz="2800" dirty="0">
                <a:solidFill>
                  <a:schemeClr val="bg1"/>
                </a:solidFill>
              </a:rPr>
            </a:br>
            <a:r>
              <a:rPr lang="en-US" sz="2800" dirty="0">
                <a:solidFill>
                  <a:schemeClr val="bg1"/>
                </a:solidFill>
              </a:rPr>
              <a:t>Expand our reach – explore new channels</a:t>
            </a:r>
            <a:br>
              <a:rPr lang="en-US" sz="2800" dirty="0">
                <a:solidFill>
                  <a:schemeClr val="bg1"/>
                </a:solidFill>
              </a:rPr>
            </a:br>
            <a:r>
              <a:rPr lang="en-US" sz="2800" dirty="0">
                <a:solidFill>
                  <a:schemeClr val="bg1"/>
                </a:solidFill>
              </a:rPr>
              <a:t>Target new Canadians </a:t>
            </a:r>
            <a:br>
              <a:rPr lang="en-US" sz="2800" dirty="0">
                <a:solidFill>
                  <a:schemeClr val="bg1"/>
                </a:solidFill>
              </a:rPr>
            </a:br>
            <a:r>
              <a:rPr lang="en-US" sz="2800" dirty="0">
                <a:solidFill>
                  <a:schemeClr val="bg1"/>
                </a:solidFill>
              </a:rPr>
              <a:t>Target the next generation of consumers</a:t>
            </a:r>
            <a:br>
              <a:rPr lang="en-US" sz="2800" dirty="0">
                <a:solidFill>
                  <a:schemeClr val="bg1"/>
                </a:solidFill>
              </a:rPr>
            </a:br>
            <a:r>
              <a:rPr lang="en-US" sz="2800" dirty="0">
                <a:solidFill>
                  <a:schemeClr val="bg1"/>
                </a:solidFill>
              </a:rPr>
              <a:t>Tell more stories</a:t>
            </a:r>
            <a:br>
              <a:rPr lang="en-US" sz="2800" dirty="0">
                <a:solidFill>
                  <a:schemeClr val="bg1"/>
                </a:solidFill>
              </a:rPr>
            </a:br>
            <a:r>
              <a:rPr lang="en-US" sz="2800" dirty="0">
                <a:solidFill>
                  <a:schemeClr val="bg1"/>
                </a:solidFill>
              </a:rPr>
              <a:t>Accelerate policy influence</a:t>
            </a:r>
            <a:br>
              <a:rPr lang="en-US" sz="2800" dirty="0">
                <a:solidFill>
                  <a:schemeClr val="bg1"/>
                </a:solidFill>
              </a:rPr>
            </a:br>
            <a:r>
              <a:rPr lang="en-US" sz="2800" dirty="0">
                <a:solidFill>
                  <a:schemeClr val="bg1"/>
                </a:solidFill>
              </a:rPr>
              <a:t>Strengthen partner integration</a:t>
            </a:r>
            <a:br>
              <a:rPr lang="en-US" sz="2800" dirty="0">
                <a:solidFill>
                  <a:schemeClr val="bg1"/>
                </a:solidFill>
              </a:rPr>
            </a:br>
            <a:r>
              <a:rPr lang="en-US" sz="2800" dirty="0">
                <a:solidFill>
                  <a:schemeClr val="bg1"/>
                </a:solidFill>
              </a:rPr>
              <a:t>Deepen research</a:t>
            </a:r>
            <a:br>
              <a:rPr lang="en-US" sz="2800" dirty="0">
                <a:solidFill>
                  <a:schemeClr val="bg1"/>
                </a:solidFill>
              </a:rPr>
            </a:br>
            <a:r>
              <a:rPr lang="en-US" sz="2800" dirty="0">
                <a:solidFill>
                  <a:schemeClr val="bg1"/>
                </a:solidFill>
              </a:rPr>
              <a:t>Build infrastructure for longer-term success</a:t>
            </a:r>
            <a:br>
              <a:rPr lang="en-US" sz="2800" dirty="0">
                <a:solidFill>
                  <a:schemeClr val="bg1"/>
                </a:solidFill>
              </a:rPr>
            </a:br>
            <a:endParaRPr lang="en-US" sz="2800" dirty="0">
              <a:solidFill>
                <a:schemeClr val="bg1"/>
              </a:solidFill>
            </a:endParaRPr>
          </a:p>
        </p:txBody>
      </p:sp>
      <p:sp>
        <p:nvSpPr>
          <p:cNvPr id="5" name="object 2">
            <a:extLst>
              <a:ext uri="{FF2B5EF4-FFF2-40B4-BE49-F238E27FC236}">
                <a16:creationId xmlns:a16="http://schemas.microsoft.com/office/drawing/2014/main" id="{3140344F-93C6-2C3D-F5E9-7DBCEE2CC704}"/>
              </a:ext>
            </a:extLst>
          </p:cNvPr>
          <p:cNvSpPr txBox="1">
            <a:spLocks/>
          </p:cNvSpPr>
          <p:nvPr/>
        </p:nvSpPr>
        <p:spPr>
          <a:xfrm>
            <a:off x="650646" y="643174"/>
            <a:ext cx="7493000" cy="693138"/>
          </a:xfrm>
          <a:prstGeom prst="rect">
            <a:avLst/>
          </a:prstGeom>
        </p:spPr>
        <p:txBody>
          <a:bodyPr vert="horz" wrap="square" lIns="0" tIns="15875" rIns="0" bIns="0" rtlCol="0">
            <a:sp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marL="12700" algn="l">
              <a:lnSpc>
                <a:spcPct val="100000"/>
              </a:lnSpc>
              <a:spcBef>
                <a:spcPts val="125"/>
              </a:spcBef>
            </a:pPr>
            <a:r>
              <a:rPr lang="en-US" spc="-10" dirty="0">
                <a:solidFill>
                  <a:schemeClr val="bg1"/>
                </a:solidFill>
              </a:rPr>
              <a:t>Now’s the Time</a:t>
            </a:r>
          </a:p>
        </p:txBody>
      </p:sp>
    </p:spTree>
    <p:extLst>
      <p:ext uri="{BB962C8B-B14F-4D97-AF65-F5344CB8AC3E}">
        <p14:creationId xmlns:p14="http://schemas.microsoft.com/office/powerpoint/2010/main" val="30368400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F8769-D53A-AAFD-A5BE-A96B2E25617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26D1A3A-6AE5-2C46-78C0-B2949167A7BE}"/>
              </a:ext>
            </a:extLst>
          </p:cNvPr>
          <p:cNvSpPr txBox="1">
            <a:spLocks/>
          </p:cNvSpPr>
          <p:nvPr/>
        </p:nvSpPr>
        <p:spPr>
          <a:xfrm>
            <a:off x="544894" y="1502490"/>
            <a:ext cx="11331420" cy="4365767"/>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100000"/>
              </a:lnSpc>
              <a:buNone/>
            </a:pPr>
            <a:endParaRPr lang="en-US" sz="1200" b="1" dirty="0">
              <a:solidFill>
                <a:schemeClr val="bg1"/>
              </a:solidFill>
            </a:endParaRPr>
          </a:p>
          <a:p>
            <a:pPr algn="l">
              <a:lnSpc>
                <a:spcPct val="100000"/>
              </a:lnSpc>
              <a:buNone/>
            </a:pPr>
            <a:endParaRPr lang="en-US" sz="1600" dirty="0">
              <a:solidFill>
                <a:schemeClr val="bg1"/>
              </a:solidFill>
            </a:endParaRPr>
          </a:p>
          <a:p>
            <a:pPr algn="l">
              <a:lnSpc>
                <a:spcPct val="100000"/>
              </a:lnSpc>
              <a:buNone/>
            </a:pPr>
            <a:endParaRPr lang="en-US" sz="1600" dirty="0">
              <a:solidFill>
                <a:schemeClr val="bg1"/>
              </a:solidFill>
            </a:endParaRPr>
          </a:p>
        </p:txBody>
      </p:sp>
      <p:sp>
        <p:nvSpPr>
          <p:cNvPr id="4" name="Title 1">
            <a:extLst>
              <a:ext uri="{FF2B5EF4-FFF2-40B4-BE49-F238E27FC236}">
                <a16:creationId xmlns:a16="http://schemas.microsoft.com/office/drawing/2014/main" id="{6FB003E7-04E9-6C1A-3398-3E15E28122DD}"/>
              </a:ext>
            </a:extLst>
          </p:cNvPr>
          <p:cNvSpPr>
            <a:spLocks noGrp="1"/>
          </p:cNvSpPr>
          <p:nvPr>
            <p:ph type="ctrTitle" idx="4294967295"/>
          </p:nvPr>
        </p:nvSpPr>
        <p:spPr>
          <a:xfrm>
            <a:off x="650646" y="1434800"/>
            <a:ext cx="10632331" cy="4501145"/>
          </a:xfrm>
        </p:spPr>
        <p:txBody>
          <a:bodyPr>
            <a:noAutofit/>
          </a:bodyPr>
          <a:lstStyle/>
          <a:p>
            <a:pPr algn="l">
              <a:lnSpc>
                <a:spcPct val="100000"/>
              </a:lnSpc>
            </a:pPr>
            <a:br>
              <a:rPr lang="en-US" sz="2800" b="1" dirty="0">
                <a:solidFill>
                  <a:schemeClr val="bg1"/>
                </a:solidFill>
              </a:rPr>
            </a:br>
            <a:r>
              <a:rPr lang="en-US" sz="2800" b="1" dirty="0">
                <a:solidFill>
                  <a:schemeClr val="bg1"/>
                </a:solidFill>
              </a:rPr>
              <a:t>This becomes a movement when the sector shows up with real commitment.</a:t>
            </a:r>
            <a:br>
              <a:rPr lang="en-US" sz="2800" b="1" dirty="0">
                <a:solidFill>
                  <a:schemeClr val="bg1"/>
                </a:solidFill>
              </a:rPr>
            </a:br>
            <a:br>
              <a:rPr lang="en-US" sz="2800" dirty="0">
                <a:solidFill>
                  <a:schemeClr val="bg1"/>
                </a:solidFill>
              </a:rPr>
            </a:br>
            <a:br>
              <a:rPr lang="en-US" sz="1800" dirty="0">
                <a:solidFill>
                  <a:schemeClr val="bg1"/>
                </a:solidFill>
              </a:rPr>
            </a:br>
            <a:endParaRPr lang="en-US" sz="1600" dirty="0">
              <a:solidFill>
                <a:schemeClr val="bg1"/>
              </a:solidFill>
            </a:endParaRPr>
          </a:p>
        </p:txBody>
      </p:sp>
      <p:sp>
        <p:nvSpPr>
          <p:cNvPr id="5" name="object 2">
            <a:extLst>
              <a:ext uri="{FF2B5EF4-FFF2-40B4-BE49-F238E27FC236}">
                <a16:creationId xmlns:a16="http://schemas.microsoft.com/office/drawing/2014/main" id="{2E9FB704-084A-BBE8-4B55-5D056643825E}"/>
              </a:ext>
            </a:extLst>
          </p:cNvPr>
          <p:cNvSpPr txBox="1">
            <a:spLocks/>
          </p:cNvSpPr>
          <p:nvPr/>
        </p:nvSpPr>
        <p:spPr>
          <a:xfrm>
            <a:off x="650646" y="643174"/>
            <a:ext cx="7493000" cy="693138"/>
          </a:xfrm>
          <a:prstGeom prst="rect">
            <a:avLst/>
          </a:prstGeom>
        </p:spPr>
        <p:txBody>
          <a:bodyPr vert="horz" wrap="square" lIns="0" tIns="15875" rIns="0" bIns="0" rtlCol="0">
            <a:sp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marL="12700" algn="l">
              <a:lnSpc>
                <a:spcPct val="100000"/>
              </a:lnSpc>
              <a:spcBef>
                <a:spcPts val="125"/>
              </a:spcBef>
            </a:pPr>
            <a:r>
              <a:rPr lang="en-US" spc="-10" dirty="0">
                <a:solidFill>
                  <a:schemeClr val="bg1"/>
                </a:solidFill>
              </a:rPr>
              <a:t>Now’s the Time</a:t>
            </a:r>
          </a:p>
        </p:txBody>
      </p:sp>
    </p:spTree>
    <p:extLst>
      <p:ext uri="{BB962C8B-B14F-4D97-AF65-F5344CB8AC3E}">
        <p14:creationId xmlns:p14="http://schemas.microsoft.com/office/powerpoint/2010/main" val="34997276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7654" y="2673871"/>
            <a:ext cx="2896746" cy="1243289"/>
          </a:xfrm>
          <a:prstGeom prst="rect">
            <a:avLst/>
          </a:prstGeom>
        </p:spPr>
        <p:txBody>
          <a:bodyPr vert="horz" wrap="square" lIns="0" tIns="12065" rIns="0" bIns="0" rtlCol="0">
            <a:spAutoFit/>
          </a:bodyPr>
          <a:lstStyle/>
          <a:p>
            <a:pPr marL="12700" marR="5080">
              <a:lnSpc>
                <a:spcPct val="100000"/>
              </a:lnSpc>
              <a:spcBef>
                <a:spcPts val="95"/>
              </a:spcBef>
            </a:pPr>
            <a:r>
              <a:rPr sz="4000" b="1" spc="484" dirty="0">
                <a:solidFill>
                  <a:srgbClr val="FFFFFF"/>
                </a:solidFill>
                <a:latin typeface="Montserrat" panose="00000500000000000000" pitchFamily="2" charset="0"/>
                <a:cs typeface="Calibri"/>
              </a:rPr>
              <a:t>Funding </a:t>
            </a:r>
            <a:r>
              <a:rPr sz="4000" b="1" spc="340" dirty="0">
                <a:solidFill>
                  <a:srgbClr val="FFFFFF"/>
                </a:solidFill>
                <a:latin typeface="Montserrat" panose="00000500000000000000" pitchFamily="2" charset="0"/>
                <a:cs typeface="Calibri"/>
              </a:rPr>
              <a:t>Vision</a:t>
            </a:r>
            <a:endParaRPr sz="4000" dirty="0">
              <a:latin typeface="Montserrat" panose="00000500000000000000" pitchFamily="2" charset="0"/>
              <a:cs typeface="Calibri"/>
            </a:endParaRPr>
          </a:p>
        </p:txBody>
      </p:sp>
      <p:sp>
        <p:nvSpPr>
          <p:cNvPr id="3" name="object 3"/>
          <p:cNvSpPr txBox="1">
            <a:spLocks noGrp="1"/>
          </p:cNvSpPr>
          <p:nvPr>
            <p:ph type="title"/>
          </p:nvPr>
        </p:nvSpPr>
        <p:spPr>
          <a:xfrm>
            <a:off x="4797836" y="1857165"/>
            <a:ext cx="1132840" cy="193675"/>
          </a:xfrm>
          <a:prstGeom prst="rect">
            <a:avLst/>
          </a:prstGeom>
        </p:spPr>
        <p:txBody>
          <a:bodyPr vert="horz" wrap="square" lIns="0" tIns="13335" rIns="0" bIns="0" rtlCol="0">
            <a:spAutoFit/>
          </a:bodyPr>
          <a:lstStyle/>
          <a:p>
            <a:pPr marL="12700">
              <a:lnSpc>
                <a:spcPct val="100000"/>
              </a:lnSpc>
              <a:spcBef>
                <a:spcPts val="105"/>
              </a:spcBef>
            </a:pPr>
            <a:r>
              <a:rPr spc="170" dirty="0"/>
              <a:t>Funding</a:t>
            </a:r>
            <a:r>
              <a:rPr spc="25" dirty="0"/>
              <a:t> </a:t>
            </a:r>
            <a:r>
              <a:rPr spc="110" dirty="0"/>
              <a:t>Vision</a:t>
            </a:r>
          </a:p>
        </p:txBody>
      </p:sp>
      <p:sp>
        <p:nvSpPr>
          <p:cNvPr id="4" name="object 4"/>
          <p:cNvSpPr txBox="1"/>
          <p:nvPr/>
        </p:nvSpPr>
        <p:spPr>
          <a:xfrm>
            <a:off x="4777515" y="2137819"/>
            <a:ext cx="6275705" cy="1380506"/>
          </a:xfrm>
          <a:prstGeom prst="rect">
            <a:avLst/>
          </a:prstGeom>
        </p:spPr>
        <p:txBody>
          <a:bodyPr vert="horz" wrap="square" lIns="0" tIns="13335" rIns="0" bIns="0" rtlCol="0">
            <a:spAutoFit/>
          </a:bodyPr>
          <a:lstStyle/>
          <a:p>
            <a:pPr marL="12700" marR="5080">
              <a:lnSpc>
                <a:spcPct val="100000"/>
              </a:lnSpc>
              <a:spcBef>
                <a:spcPts val="105"/>
              </a:spcBef>
            </a:pPr>
            <a:r>
              <a:rPr sz="1100" dirty="0">
                <a:solidFill>
                  <a:srgbClr val="431F20"/>
                </a:solidFill>
                <a:latin typeface="Century Gothic"/>
                <a:cs typeface="Century Gothic"/>
              </a:rPr>
              <a:t>Drawing</a:t>
            </a:r>
            <a:r>
              <a:rPr sz="1100" spc="80" dirty="0">
                <a:solidFill>
                  <a:srgbClr val="431F20"/>
                </a:solidFill>
                <a:latin typeface="Century Gothic"/>
                <a:cs typeface="Century Gothic"/>
              </a:rPr>
              <a:t> </a:t>
            </a:r>
            <a:r>
              <a:rPr sz="1100" spc="55" dirty="0">
                <a:solidFill>
                  <a:srgbClr val="431F20"/>
                </a:solidFill>
                <a:latin typeface="Century Gothic"/>
                <a:cs typeface="Century Gothic"/>
              </a:rPr>
              <a:t>from</a:t>
            </a:r>
            <a:r>
              <a:rPr sz="1100" spc="70" dirty="0">
                <a:solidFill>
                  <a:srgbClr val="431F20"/>
                </a:solidFill>
                <a:latin typeface="Century Gothic"/>
                <a:cs typeface="Century Gothic"/>
              </a:rPr>
              <a:t> </a:t>
            </a:r>
            <a:r>
              <a:rPr sz="1100" dirty="0">
                <a:solidFill>
                  <a:srgbClr val="431F20"/>
                </a:solidFill>
                <a:latin typeface="Century Gothic"/>
                <a:cs typeface="Century Gothic"/>
              </a:rPr>
              <a:t>the</a:t>
            </a:r>
            <a:r>
              <a:rPr sz="1100" spc="105" dirty="0">
                <a:solidFill>
                  <a:srgbClr val="431F20"/>
                </a:solidFill>
                <a:latin typeface="Century Gothic"/>
                <a:cs typeface="Century Gothic"/>
              </a:rPr>
              <a:t> </a:t>
            </a:r>
            <a:r>
              <a:rPr sz="1100" dirty="0">
                <a:solidFill>
                  <a:srgbClr val="431F20"/>
                </a:solidFill>
                <a:latin typeface="Century Gothic"/>
                <a:cs typeface="Century Gothic"/>
              </a:rPr>
              <a:t>extensive</a:t>
            </a:r>
            <a:r>
              <a:rPr sz="1100" spc="70" dirty="0">
                <a:solidFill>
                  <a:srgbClr val="431F20"/>
                </a:solidFill>
                <a:latin typeface="Century Gothic"/>
                <a:cs typeface="Century Gothic"/>
              </a:rPr>
              <a:t> </a:t>
            </a:r>
            <a:r>
              <a:rPr sz="1100" spc="-30" dirty="0">
                <a:solidFill>
                  <a:srgbClr val="431F20"/>
                </a:solidFill>
                <a:latin typeface="Century Gothic"/>
                <a:cs typeface="Century Gothic"/>
              </a:rPr>
              <a:t>case</a:t>
            </a:r>
            <a:r>
              <a:rPr sz="1100" spc="90" dirty="0">
                <a:solidFill>
                  <a:srgbClr val="431F20"/>
                </a:solidFill>
                <a:latin typeface="Century Gothic"/>
                <a:cs typeface="Century Gothic"/>
              </a:rPr>
              <a:t> </a:t>
            </a:r>
            <a:r>
              <a:rPr sz="1100" spc="55" dirty="0">
                <a:solidFill>
                  <a:srgbClr val="431F20"/>
                </a:solidFill>
                <a:latin typeface="Century Gothic"/>
                <a:cs typeface="Century Gothic"/>
              </a:rPr>
              <a:t>studies</a:t>
            </a:r>
            <a:r>
              <a:rPr sz="1100" spc="95" dirty="0">
                <a:solidFill>
                  <a:srgbClr val="431F20"/>
                </a:solidFill>
                <a:latin typeface="Century Gothic"/>
                <a:cs typeface="Century Gothic"/>
              </a:rPr>
              <a:t> </a:t>
            </a:r>
            <a:r>
              <a:rPr sz="1100" spc="-10" dirty="0">
                <a:solidFill>
                  <a:srgbClr val="431F20"/>
                </a:solidFill>
                <a:latin typeface="Century Gothic"/>
                <a:cs typeface="Century Gothic"/>
              </a:rPr>
              <a:t>conducted</a:t>
            </a:r>
            <a:r>
              <a:rPr sz="1100" spc="90" dirty="0">
                <a:solidFill>
                  <a:srgbClr val="431F20"/>
                </a:solidFill>
                <a:latin typeface="Century Gothic"/>
                <a:cs typeface="Century Gothic"/>
              </a:rPr>
              <a:t> </a:t>
            </a:r>
            <a:r>
              <a:rPr sz="1100" dirty="0">
                <a:solidFill>
                  <a:srgbClr val="431F20"/>
                </a:solidFill>
                <a:latin typeface="Century Gothic"/>
                <a:cs typeface="Century Gothic"/>
              </a:rPr>
              <a:t>when</a:t>
            </a:r>
            <a:r>
              <a:rPr sz="1100" spc="75" dirty="0">
                <a:solidFill>
                  <a:srgbClr val="431F20"/>
                </a:solidFill>
                <a:latin typeface="Century Gothic"/>
                <a:cs typeface="Century Gothic"/>
              </a:rPr>
              <a:t> </a:t>
            </a:r>
            <a:r>
              <a:rPr sz="1100" dirty="0">
                <a:solidFill>
                  <a:srgbClr val="431F20"/>
                </a:solidFill>
                <a:latin typeface="Century Gothic"/>
                <a:cs typeface="Century Gothic"/>
              </a:rPr>
              <a:t>we</a:t>
            </a:r>
            <a:r>
              <a:rPr sz="1100" spc="70" dirty="0">
                <a:solidFill>
                  <a:srgbClr val="431F20"/>
                </a:solidFill>
                <a:latin typeface="Century Gothic"/>
                <a:cs typeface="Century Gothic"/>
              </a:rPr>
              <a:t> </a:t>
            </a:r>
            <a:r>
              <a:rPr sz="1100" dirty="0">
                <a:solidFill>
                  <a:srgbClr val="431F20"/>
                </a:solidFill>
                <a:latin typeface="Century Gothic"/>
                <a:cs typeface="Century Gothic"/>
              </a:rPr>
              <a:t>were</a:t>
            </a:r>
            <a:r>
              <a:rPr sz="1100" spc="55" dirty="0">
                <a:solidFill>
                  <a:srgbClr val="431F20"/>
                </a:solidFill>
                <a:latin typeface="Century Gothic"/>
                <a:cs typeface="Century Gothic"/>
              </a:rPr>
              <a:t> </a:t>
            </a:r>
            <a:r>
              <a:rPr sz="1100" dirty="0">
                <a:solidFill>
                  <a:srgbClr val="431F20"/>
                </a:solidFill>
                <a:latin typeface="Century Gothic"/>
                <a:cs typeface="Century Gothic"/>
              </a:rPr>
              <a:t>investigating</a:t>
            </a:r>
            <a:r>
              <a:rPr sz="1100" spc="110" dirty="0">
                <a:solidFill>
                  <a:srgbClr val="431F20"/>
                </a:solidFill>
                <a:latin typeface="Century Gothic"/>
                <a:cs typeface="Century Gothic"/>
              </a:rPr>
              <a:t> </a:t>
            </a:r>
            <a:r>
              <a:rPr sz="1100" spc="-25" dirty="0">
                <a:solidFill>
                  <a:srgbClr val="431F20"/>
                </a:solidFill>
                <a:latin typeface="Century Gothic"/>
                <a:cs typeface="Century Gothic"/>
              </a:rPr>
              <a:t>the </a:t>
            </a:r>
            <a:r>
              <a:rPr sz="1100" spc="10" dirty="0">
                <a:solidFill>
                  <a:srgbClr val="431F20"/>
                </a:solidFill>
                <a:latin typeface="Century Gothic"/>
                <a:cs typeface="Century Gothic"/>
              </a:rPr>
              <a:t>feasibility</a:t>
            </a:r>
            <a:r>
              <a:rPr sz="1100" spc="15" dirty="0">
                <a:solidFill>
                  <a:srgbClr val="431F20"/>
                </a:solidFill>
                <a:latin typeface="Century Gothic"/>
                <a:cs typeface="Century Gothic"/>
              </a:rPr>
              <a:t> </a:t>
            </a:r>
            <a:r>
              <a:rPr sz="1100" spc="10" dirty="0">
                <a:solidFill>
                  <a:srgbClr val="431F20"/>
                </a:solidFill>
                <a:latin typeface="Century Gothic"/>
                <a:cs typeface="Century Gothic"/>
              </a:rPr>
              <a:t>of </a:t>
            </a:r>
            <a:r>
              <a:rPr sz="1100" spc="75" dirty="0">
                <a:solidFill>
                  <a:srgbClr val="431F20"/>
                </a:solidFill>
                <a:latin typeface="Century Gothic"/>
                <a:cs typeface="Century Gothic"/>
              </a:rPr>
              <a:t>this</a:t>
            </a:r>
            <a:r>
              <a:rPr sz="1100" spc="25" dirty="0">
                <a:solidFill>
                  <a:srgbClr val="431F20"/>
                </a:solidFill>
                <a:latin typeface="Century Gothic"/>
                <a:cs typeface="Century Gothic"/>
              </a:rPr>
              <a:t> </a:t>
            </a:r>
            <a:r>
              <a:rPr sz="1100" spc="10" dirty="0">
                <a:solidFill>
                  <a:srgbClr val="431F20"/>
                </a:solidFill>
                <a:latin typeface="Century Gothic"/>
                <a:cs typeface="Century Gothic"/>
              </a:rPr>
              <a:t>initiative,</a:t>
            </a:r>
            <a:r>
              <a:rPr sz="1100" spc="15" dirty="0">
                <a:solidFill>
                  <a:srgbClr val="431F20"/>
                </a:solidFill>
                <a:latin typeface="Century Gothic"/>
                <a:cs typeface="Century Gothic"/>
              </a:rPr>
              <a:t> </a:t>
            </a:r>
            <a:r>
              <a:rPr sz="1100" spc="10" dirty="0">
                <a:solidFill>
                  <a:srgbClr val="431F20"/>
                </a:solidFill>
                <a:latin typeface="Century Gothic"/>
                <a:cs typeface="Century Gothic"/>
              </a:rPr>
              <a:t>we</a:t>
            </a:r>
            <a:r>
              <a:rPr sz="1100" spc="5" dirty="0">
                <a:solidFill>
                  <a:srgbClr val="431F20"/>
                </a:solidFill>
                <a:latin typeface="Century Gothic"/>
                <a:cs typeface="Century Gothic"/>
              </a:rPr>
              <a:t> </a:t>
            </a:r>
            <a:r>
              <a:rPr sz="1100" dirty="0">
                <a:solidFill>
                  <a:srgbClr val="431F20"/>
                </a:solidFill>
                <a:latin typeface="Century Gothic"/>
                <a:cs typeface="Century Gothic"/>
              </a:rPr>
              <a:t>believe</a:t>
            </a:r>
            <a:r>
              <a:rPr sz="1100" spc="-15" dirty="0">
                <a:solidFill>
                  <a:srgbClr val="431F20"/>
                </a:solidFill>
                <a:latin typeface="Century Gothic"/>
                <a:cs typeface="Century Gothic"/>
              </a:rPr>
              <a:t> </a:t>
            </a:r>
            <a:r>
              <a:rPr sz="1100" spc="10" dirty="0">
                <a:solidFill>
                  <a:srgbClr val="431F20"/>
                </a:solidFill>
                <a:latin typeface="Century Gothic"/>
                <a:cs typeface="Century Gothic"/>
              </a:rPr>
              <a:t>that</a:t>
            </a:r>
            <a:r>
              <a:rPr sz="1100" spc="20" dirty="0">
                <a:solidFill>
                  <a:srgbClr val="431F20"/>
                </a:solidFill>
                <a:latin typeface="Century Gothic"/>
                <a:cs typeface="Century Gothic"/>
              </a:rPr>
              <a:t> </a:t>
            </a:r>
            <a:r>
              <a:rPr sz="1100" spc="10" dirty="0">
                <a:solidFill>
                  <a:srgbClr val="431F20"/>
                </a:solidFill>
                <a:latin typeface="Century Gothic"/>
                <a:cs typeface="Century Gothic"/>
              </a:rPr>
              <a:t>to</a:t>
            </a:r>
            <a:r>
              <a:rPr sz="1100" spc="20" dirty="0">
                <a:solidFill>
                  <a:srgbClr val="431F20"/>
                </a:solidFill>
                <a:latin typeface="Century Gothic"/>
                <a:cs typeface="Century Gothic"/>
              </a:rPr>
              <a:t> </a:t>
            </a:r>
            <a:r>
              <a:rPr sz="1100" spc="65" dirty="0">
                <a:solidFill>
                  <a:srgbClr val="431F20"/>
                </a:solidFill>
                <a:latin typeface="Century Gothic"/>
                <a:cs typeface="Century Gothic"/>
              </a:rPr>
              <a:t>truly</a:t>
            </a:r>
            <a:r>
              <a:rPr sz="1100" spc="-5" dirty="0">
                <a:solidFill>
                  <a:srgbClr val="431F20"/>
                </a:solidFill>
                <a:latin typeface="Century Gothic"/>
                <a:cs typeface="Century Gothic"/>
              </a:rPr>
              <a:t> </a:t>
            </a:r>
            <a:r>
              <a:rPr sz="1100" spc="10" dirty="0">
                <a:solidFill>
                  <a:srgbClr val="431F20"/>
                </a:solidFill>
                <a:latin typeface="Century Gothic"/>
                <a:cs typeface="Century Gothic"/>
              </a:rPr>
              <a:t>move</a:t>
            </a:r>
            <a:r>
              <a:rPr sz="1100" spc="-10" dirty="0">
                <a:solidFill>
                  <a:srgbClr val="431F20"/>
                </a:solidFill>
                <a:latin typeface="Century Gothic"/>
                <a:cs typeface="Century Gothic"/>
              </a:rPr>
              <a:t> </a:t>
            </a:r>
            <a:r>
              <a:rPr sz="1100" spc="10" dirty="0">
                <a:solidFill>
                  <a:srgbClr val="431F20"/>
                </a:solidFill>
                <a:latin typeface="Century Gothic"/>
                <a:cs typeface="Century Gothic"/>
              </a:rPr>
              <a:t>the</a:t>
            </a:r>
            <a:r>
              <a:rPr sz="1100" spc="15" dirty="0">
                <a:solidFill>
                  <a:srgbClr val="431F20"/>
                </a:solidFill>
                <a:latin typeface="Century Gothic"/>
                <a:cs typeface="Century Gothic"/>
              </a:rPr>
              <a:t> </a:t>
            </a:r>
            <a:r>
              <a:rPr sz="1100" dirty="0">
                <a:solidFill>
                  <a:srgbClr val="431F20"/>
                </a:solidFill>
                <a:latin typeface="Century Gothic"/>
                <a:cs typeface="Century Gothic"/>
              </a:rPr>
              <a:t>needle</a:t>
            </a:r>
            <a:r>
              <a:rPr sz="1100" spc="5" dirty="0">
                <a:solidFill>
                  <a:srgbClr val="431F20"/>
                </a:solidFill>
                <a:latin typeface="Century Gothic"/>
                <a:cs typeface="Century Gothic"/>
              </a:rPr>
              <a:t> </a:t>
            </a:r>
            <a:r>
              <a:rPr sz="1100" spc="10" dirty="0">
                <a:solidFill>
                  <a:srgbClr val="431F20"/>
                </a:solidFill>
                <a:latin typeface="Century Gothic"/>
                <a:cs typeface="Century Gothic"/>
              </a:rPr>
              <a:t>on</a:t>
            </a:r>
            <a:r>
              <a:rPr sz="1100" spc="-10" dirty="0">
                <a:solidFill>
                  <a:srgbClr val="431F20"/>
                </a:solidFill>
                <a:latin typeface="Century Gothic"/>
                <a:cs typeface="Century Gothic"/>
              </a:rPr>
              <a:t> </a:t>
            </a:r>
            <a:r>
              <a:rPr sz="1100" spc="10" dirty="0">
                <a:solidFill>
                  <a:srgbClr val="431F20"/>
                </a:solidFill>
                <a:latin typeface="Century Gothic"/>
                <a:cs typeface="Century Gothic"/>
              </a:rPr>
              <a:t>public</a:t>
            </a:r>
            <a:r>
              <a:rPr sz="1100" spc="30" dirty="0">
                <a:solidFill>
                  <a:srgbClr val="431F20"/>
                </a:solidFill>
                <a:latin typeface="Century Gothic"/>
                <a:cs typeface="Century Gothic"/>
              </a:rPr>
              <a:t> </a:t>
            </a:r>
            <a:r>
              <a:rPr sz="1100" spc="60" dirty="0">
                <a:solidFill>
                  <a:srgbClr val="431F20"/>
                </a:solidFill>
                <a:latin typeface="Century Gothic"/>
                <a:cs typeface="Century Gothic"/>
              </a:rPr>
              <a:t>trust,</a:t>
            </a:r>
            <a:r>
              <a:rPr sz="1100" dirty="0">
                <a:solidFill>
                  <a:srgbClr val="431F20"/>
                </a:solidFill>
                <a:latin typeface="Century Gothic"/>
                <a:cs typeface="Century Gothic"/>
              </a:rPr>
              <a:t> </a:t>
            </a:r>
            <a:r>
              <a:rPr sz="1100" spc="-10" dirty="0">
                <a:solidFill>
                  <a:srgbClr val="431F20"/>
                </a:solidFill>
                <a:latin typeface="Century Gothic"/>
                <a:cs typeface="Century Gothic"/>
              </a:rPr>
              <a:t>policy </a:t>
            </a:r>
            <a:r>
              <a:rPr sz="1100" dirty="0">
                <a:solidFill>
                  <a:srgbClr val="431F20"/>
                </a:solidFill>
                <a:latin typeface="Century Gothic"/>
                <a:cs typeface="Century Gothic"/>
              </a:rPr>
              <a:t>influence,</a:t>
            </a:r>
            <a:r>
              <a:rPr sz="1100" spc="55" dirty="0">
                <a:solidFill>
                  <a:srgbClr val="431F20"/>
                </a:solidFill>
                <a:latin typeface="Century Gothic"/>
                <a:cs typeface="Century Gothic"/>
              </a:rPr>
              <a:t> </a:t>
            </a:r>
            <a:r>
              <a:rPr sz="1100" dirty="0">
                <a:solidFill>
                  <a:srgbClr val="431F20"/>
                </a:solidFill>
                <a:latin typeface="Century Gothic"/>
                <a:cs typeface="Century Gothic"/>
              </a:rPr>
              <a:t>and</a:t>
            </a:r>
            <a:r>
              <a:rPr sz="1100" spc="80" dirty="0">
                <a:solidFill>
                  <a:srgbClr val="431F20"/>
                </a:solidFill>
                <a:latin typeface="Century Gothic"/>
                <a:cs typeface="Century Gothic"/>
              </a:rPr>
              <a:t> </a:t>
            </a:r>
            <a:r>
              <a:rPr sz="1100" spc="-25" dirty="0">
                <a:solidFill>
                  <a:srgbClr val="431F20"/>
                </a:solidFill>
                <a:latin typeface="Century Gothic"/>
                <a:cs typeface="Century Gothic"/>
              </a:rPr>
              <a:t>achieve</a:t>
            </a:r>
            <a:r>
              <a:rPr sz="1100" spc="60" dirty="0">
                <a:solidFill>
                  <a:srgbClr val="431F20"/>
                </a:solidFill>
                <a:latin typeface="Century Gothic"/>
                <a:cs typeface="Century Gothic"/>
              </a:rPr>
              <a:t> </a:t>
            </a:r>
            <a:r>
              <a:rPr sz="1100" dirty="0">
                <a:solidFill>
                  <a:srgbClr val="431F20"/>
                </a:solidFill>
                <a:latin typeface="Century Gothic"/>
                <a:cs typeface="Century Gothic"/>
              </a:rPr>
              <a:t>sector-wide</a:t>
            </a:r>
            <a:r>
              <a:rPr sz="1100" spc="35" dirty="0">
                <a:solidFill>
                  <a:srgbClr val="431F20"/>
                </a:solidFill>
                <a:latin typeface="Century Gothic"/>
                <a:cs typeface="Century Gothic"/>
              </a:rPr>
              <a:t> </a:t>
            </a:r>
            <a:r>
              <a:rPr sz="1100" dirty="0">
                <a:solidFill>
                  <a:srgbClr val="431F20"/>
                </a:solidFill>
                <a:latin typeface="Century Gothic"/>
                <a:cs typeface="Century Gothic"/>
              </a:rPr>
              <a:t>visibility,</a:t>
            </a:r>
            <a:r>
              <a:rPr sz="1100" spc="75" dirty="0">
                <a:solidFill>
                  <a:srgbClr val="431F20"/>
                </a:solidFill>
                <a:latin typeface="Century Gothic"/>
                <a:cs typeface="Century Gothic"/>
              </a:rPr>
              <a:t> </a:t>
            </a:r>
            <a:r>
              <a:rPr sz="1100" dirty="0">
                <a:solidFill>
                  <a:srgbClr val="431F20"/>
                </a:solidFill>
                <a:latin typeface="Century Gothic"/>
                <a:cs typeface="Century Gothic"/>
              </a:rPr>
              <a:t>we</a:t>
            </a:r>
            <a:r>
              <a:rPr sz="1100" spc="60" dirty="0">
                <a:solidFill>
                  <a:srgbClr val="431F20"/>
                </a:solidFill>
                <a:latin typeface="Century Gothic"/>
                <a:cs typeface="Century Gothic"/>
              </a:rPr>
              <a:t> </a:t>
            </a:r>
            <a:r>
              <a:rPr sz="1100" dirty="0">
                <a:solidFill>
                  <a:srgbClr val="431F20"/>
                </a:solidFill>
                <a:latin typeface="Century Gothic"/>
                <a:cs typeface="Century Gothic"/>
              </a:rPr>
              <a:t>need</a:t>
            </a:r>
            <a:r>
              <a:rPr sz="1100" spc="45" dirty="0">
                <a:solidFill>
                  <a:srgbClr val="431F20"/>
                </a:solidFill>
                <a:latin typeface="Century Gothic"/>
                <a:cs typeface="Century Gothic"/>
              </a:rPr>
              <a:t> </a:t>
            </a:r>
            <a:r>
              <a:rPr sz="1100" spc="-110" dirty="0">
                <a:solidFill>
                  <a:srgbClr val="431F20"/>
                </a:solidFill>
                <a:latin typeface="Century Gothic"/>
                <a:cs typeface="Century Gothic"/>
              </a:rPr>
              <a:t>a</a:t>
            </a:r>
            <a:r>
              <a:rPr sz="1100" spc="65" dirty="0">
                <a:solidFill>
                  <a:srgbClr val="431F20"/>
                </a:solidFill>
                <a:latin typeface="Century Gothic"/>
                <a:cs typeface="Century Gothic"/>
              </a:rPr>
              <a:t> </a:t>
            </a:r>
            <a:r>
              <a:rPr sz="1100" dirty="0">
                <a:solidFill>
                  <a:srgbClr val="431F20"/>
                </a:solidFill>
                <a:latin typeface="Century Gothic"/>
                <a:cs typeface="Century Gothic"/>
              </a:rPr>
              <a:t>sustained</a:t>
            </a:r>
            <a:r>
              <a:rPr sz="1100" spc="60" dirty="0">
                <a:solidFill>
                  <a:srgbClr val="431F20"/>
                </a:solidFill>
                <a:latin typeface="Century Gothic"/>
                <a:cs typeface="Century Gothic"/>
              </a:rPr>
              <a:t> </a:t>
            </a:r>
            <a:r>
              <a:rPr sz="1100" spc="45" dirty="0">
                <a:solidFill>
                  <a:srgbClr val="431F20"/>
                </a:solidFill>
                <a:latin typeface="Century Gothic"/>
                <a:cs typeface="Century Gothic"/>
              </a:rPr>
              <a:t>investment </a:t>
            </a:r>
            <a:r>
              <a:rPr sz="1100" dirty="0">
                <a:solidFill>
                  <a:srgbClr val="431F20"/>
                </a:solidFill>
                <a:latin typeface="Century Gothic"/>
                <a:cs typeface="Century Gothic"/>
              </a:rPr>
              <a:t>of</a:t>
            </a:r>
            <a:r>
              <a:rPr sz="1100" spc="65" dirty="0">
                <a:solidFill>
                  <a:srgbClr val="431F20"/>
                </a:solidFill>
                <a:latin typeface="Century Gothic"/>
                <a:cs typeface="Century Gothic"/>
              </a:rPr>
              <a:t> </a:t>
            </a:r>
            <a:r>
              <a:rPr sz="1100" dirty="0">
                <a:solidFill>
                  <a:srgbClr val="431F20"/>
                </a:solidFill>
                <a:latin typeface="Century Gothic"/>
                <a:cs typeface="Century Gothic"/>
              </a:rPr>
              <a:t>$10</a:t>
            </a:r>
            <a:r>
              <a:rPr sz="1100" spc="50" dirty="0">
                <a:solidFill>
                  <a:srgbClr val="431F20"/>
                </a:solidFill>
                <a:latin typeface="Century Gothic"/>
                <a:cs typeface="Century Gothic"/>
              </a:rPr>
              <a:t> </a:t>
            </a:r>
            <a:r>
              <a:rPr sz="1100" dirty="0">
                <a:solidFill>
                  <a:srgbClr val="431F20"/>
                </a:solidFill>
                <a:latin typeface="Century Gothic"/>
                <a:cs typeface="Century Gothic"/>
              </a:rPr>
              <a:t>to</a:t>
            </a:r>
            <a:r>
              <a:rPr sz="1100" spc="55" dirty="0">
                <a:solidFill>
                  <a:srgbClr val="431F20"/>
                </a:solidFill>
                <a:latin typeface="Century Gothic"/>
                <a:cs typeface="Century Gothic"/>
              </a:rPr>
              <a:t> </a:t>
            </a:r>
            <a:r>
              <a:rPr sz="1100" spc="-25" dirty="0">
                <a:solidFill>
                  <a:srgbClr val="431F20"/>
                </a:solidFill>
                <a:latin typeface="Century Gothic"/>
                <a:cs typeface="Century Gothic"/>
              </a:rPr>
              <a:t>$15 </a:t>
            </a:r>
            <a:r>
              <a:rPr sz="1100" spc="60" dirty="0">
                <a:solidFill>
                  <a:srgbClr val="431F20"/>
                </a:solidFill>
                <a:latin typeface="Century Gothic"/>
                <a:cs typeface="Century Gothic"/>
              </a:rPr>
              <a:t>million</a:t>
            </a:r>
            <a:r>
              <a:rPr sz="1100" spc="25" dirty="0">
                <a:solidFill>
                  <a:srgbClr val="431F20"/>
                </a:solidFill>
                <a:latin typeface="Century Gothic"/>
                <a:cs typeface="Century Gothic"/>
              </a:rPr>
              <a:t> </a:t>
            </a:r>
            <a:r>
              <a:rPr sz="1100" dirty="0">
                <a:solidFill>
                  <a:srgbClr val="431F20"/>
                </a:solidFill>
                <a:latin typeface="Century Gothic"/>
                <a:cs typeface="Century Gothic"/>
              </a:rPr>
              <a:t>per</a:t>
            </a:r>
            <a:r>
              <a:rPr sz="1100" spc="30" dirty="0">
                <a:solidFill>
                  <a:srgbClr val="431F20"/>
                </a:solidFill>
                <a:latin typeface="Century Gothic"/>
                <a:cs typeface="Century Gothic"/>
              </a:rPr>
              <a:t> </a:t>
            </a:r>
            <a:r>
              <a:rPr sz="1100" dirty="0">
                <a:solidFill>
                  <a:srgbClr val="431F20"/>
                </a:solidFill>
                <a:latin typeface="Century Gothic"/>
                <a:cs typeface="Century Gothic"/>
              </a:rPr>
              <a:t>year</a:t>
            </a:r>
            <a:r>
              <a:rPr sz="1100" spc="30" dirty="0">
                <a:solidFill>
                  <a:srgbClr val="431F20"/>
                </a:solidFill>
                <a:latin typeface="Century Gothic"/>
                <a:cs typeface="Century Gothic"/>
              </a:rPr>
              <a:t> </a:t>
            </a:r>
            <a:r>
              <a:rPr sz="1100" dirty="0">
                <a:solidFill>
                  <a:srgbClr val="431F20"/>
                </a:solidFill>
                <a:latin typeface="Century Gothic"/>
                <a:cs typeface="Century Gothic"/>
              </a:rPr>
              <a:t>over</a:t>
            </a:r>
            <a:r>
              <a:rPr sz="1100" spc="5" dirty="0">
                <a:solidFill>
                  <a:srgbClr val="431F20"/>
                </a:solidFill>
                <a:latin typeface="Century Gothic"/>
                <a:cs typeface="Century Gothic"/>
              </a:rPr>
              <a:t> </a:t>
            </a:r>
            <a:r>
              <a:rPr sz="1100" dirty="0">
                <a:solidFill>
                  <a:srgbClr val="431F20"/>
                </a:solidFill>
                <a:latin typeface="Century Gothic"/>
                <a:cs typeface="Century Gothic"/>
              </a:rPr>
              <a:t>the</a:t>
            </a:r>
            <a:r>
              <a:rPr sz="1100" spc="65" dirty="0">
                <a:solidFill>
                  <a:srgbClr val="431F20"/>
                </a:solidFill>
                <a:latin typeface="Century Gothic"/>
                <a:cs typeface="Century Gothic"/>
              </a:rPr>
              <a:t> </a:t>
            </a:r>
            <a:r>
              <a:rPr sz="1100" dirty="0">
                <a:solidFill>
                  <a:srgbClr val="431F20"/>
                </a:solidFill>
                <a:latin typeface="Century Gothic"/>
                <a:cs typeface="Century Gothic"/>
              </a:rPr>
              <a:t>next</a:t>
            </a:r>
            <a:r>
              <a:rPr sz="1100" spc="40" dirty="0">
                <a:solidFill>
                  <a:srgbClr val="431F20"/>
                </a:solidFill>
                <a:latin typeface="Century Gothic"/>
                <a:cs typeface="Century Gothic"/>
              </a:rPr>
              <a:t> </a:t>
            </a:r>
            <a:r>
              <a:rPr sz="1100" dirty="0">
                <a:solidFill>
                  <a:srgbClr val="431F20"/>
                </a:solidFill>
                <a:latin typeface="Century Gothic"/>
                <a:cs typeface="Century Gothic"/>
              </a:rPr>
              <a:t>three</a:t>
            </a:r>
            <a:r>
              <a:rPr sz="1100" spc="35" dirty="0">
                <a:solidFill>
                  <a:srgbClr val="431F20"/>
                </a:solidFill>
                <a:latin typeface="Century Gothic"/>
                <a:cs typeface="Century Gothic"/>
              </a:rPr>
              <a:t> </a:t>
            </a:r>
            <a:r>
              <a:rPr sz="1100" spc="-10" dirty="0">
                <a:solidFill>
                  <a:srgbClr val="431F20"/>
                </a:solidFill>
                <a:latin typeface="Century Gothic"/>
                <a:cs typeface="Century Gothic"/>
              </a:rPr>
              <a:t>years.</a:t>
            </a:r>
            <a:endParaRPr lang="en-US" sz="1100" spc="-10" dirty="0">
              <a:solidFill>
                <a:srgbClr val="431F20"/>
              </a:solidFill>
              <a:latin typeface="Century Gothic"/>
              <a:cs typeface="Century Gothic"/>
            </a:endParaRPr>
          </a:p>
          <a:p>
            <a:pPr marL="12700" marR="5080">
              <a:lnSpc>
                <a:spcPct val="100000"/>
              </a:lnSpc>
              <a:spcBef>
                <a:spcPts val="105"/>
              </a:spcBef>
            </a:pPr>
            <a:endParaRPr sz="1100" dirty="0">
              <a:latin typeface="Century Gothic"/>
              <a:cs typeface="Century Gothic"/>
            </a:endParaRPr>
          </a:p>
          <a:p>
            <a:pPr marL="12700" marR="467359" algn="just">
              <a:lnSpc>
                <a:spcPct val="100000"/>
              </a:lnSpc>
            </a:pPr>
            <a:r>
              <a:rPr sz="1100" spc="100" dirty="0">
                <a:solidFill>
                  <a:srgbClr val="431F20"/>
                </a:solidFill>
                <a:latin typeface="Century Gothic"/>
                <a:cs typeface="Century Gothic"/>
              </a:rPr>
              <a:t>This</a:t>
            </a:r>
            <a:r>
              <a:rPr sz="1100" spc="-20" dirty="0">
                <a:solidFill>
                  <a:srgbClr val="431F20"/>
                </a:solidFill>
                <a:latin typeface="Century Gothic"/>
                <a:cs typeface="Century Gothic"/>
              </a:rPr>
              <a:t> </a:t>
            </a:r>
            <a:r>
              <a:rPr sz="1100" spc="5" dirty="0">
                <a:solidFill>
                  <a:srgbClr val="431F20"/>
                </a:solidFill>
                <a:latin typeface="Century Gothic"/>
                <a:cs typeface="Century Gothic"/>
              </a:rPr>
              <a:t>level</a:t>
            </a:r>
            <a:r>
              <a:rPr sz="1100" spc="-30" dirty="0">
                <a:solidFill>
                  <a:srgbClr val="431F20"/>
                </a:solidFill>
                <a:latin typeface="Century Gothic"/>
                <a:cs typeface="Century Gothic"/>
              </a:rPr>
              <a:t> </a:t>
            </a:r>
            <a:r>
              <a:rPr sz="1100" spc="-10" dirty="0">
                <a:solidFill>
                  <a:srgbClr val="431F20"/>
                </a:solidFill>
                <a:latin typeface="Century Gothic"/>
                <a:cs typeface="Century Gothic"/>
              </a:rPr>
              <a:t>of</a:t>
            </a:r>
            <a:r>
              <a:rPr sz="1100" spc="-35" dirty="0">
                <a:solidFill>
                  <a:srgbClr val="431F20"/>
                </a:solidFill>
                <a:latin typeface="Century Gothic"/>
                <a:cs typeface="Century Gothic"/>
              </a:rPr>
              <a:t> </a:t>
            </a:r>
            <a:r>
              <a:rPr sz="1100" spc="40" dirty="0">
                <a:solidFill>
                  <a:srgbClr val="431F20"/>
                </a:solidFill>
                <a:latin typeface="Century Gothic"/>
                <a:cs typeface="Century Gothic"/>
              </a:rPr>
              <a:t>funding</a:t>
            </a:r>
            <a:r>
              <a:rPr sz="1100" spc="-10" dirty="0">
                <a:solidFill>
                  <a:srgbClr val="431F20"/>
                </a:solidFill>
                <a:latin typeface="Century Gothic"/>
                <a:cs typeface="Century Gothic"/>
              </a:rPr>
              <a:t> </a:t>
            </a:r>
            <a:r>
              <a:rPr sz="1100" spc="65" dirty="0">
                <a:solidFill>
                  <a:srgbClr val="431F20"/>
                </a:solidFill>
                <a:latin typeface="Century Gothic"/>
                <a:cs typeface="Century Gothic"/>
              </a:rPr>
              <a:t>will</a:t>
            </a:r>
            <a:r>
              <a:rPr sz="1100" spc="-30" dirty="0">
                <a:solidFill>
                  <a:srgbClr val="431F20"/>
                </a:solidFill>
                <a:latin typeface="Century Gothic"/>
                <a:cs typeface="Century Gothic"/>
              </a:rPr>
              <a:t> </a:t>
            </a:r>
            <a:r>
              <a:rPr sz="1100" spc="-15" dirty="0">
                <a:solidFill>
                  <a:srgbClr val="431F20"/>
                </a:solidFill>
                <a:latin typeface="Century Gothic"/>
                <a:cs typeface="Century Gothic"/>
              </a:rPr>
              <a:t>enable </a:t>
            </a:r>
            <a:r>
              <a:rPr sz="1100" spc="95" dirty="0">
                <a:solidFill>
                  <a:srgbClr val="431F20"/>
                </a:solidFill>
                <a:latin typeface="Century Gothic"/>
                <a:cs typeface="Century Gothic"/>
              </a:rPr>
              <a:t>us</a:t>
            </a:r>
            <a:r>
              <a:rPr sz="1100" spc="-30" dirty="0">
                <a:solidFill>
                  <a:srgbClr val="431F20"/>
                </a:solidFill>
                <a:latin typeface="Century Gothic"/>
                <a:cs typeface="Century Gothic"/>
              </a:rPr>
              <a:t> </a:t>
            </a:r>
            <a:r>
              <a:rPr sz="1100" spc="15" dirty="0">
                <a:solidFill>
                  <a:srgbClr val="431F20"/>
                </a:solidFill>
                <a:latin typeface="Century Gothic"/>
                <a:cs typeface="Century Gothic"/>
              </a:rPr>
              <a:t>to</a:t>
            </a:r>
            <a:r>
              <a:rPr sz="1100" spc="-15" dirty="0">
                <a:solidFill>
                  <a:srgbClr val="431F20"/>
                </a:solidFill>
                <a:latin typeface="Century Gothic"/>
                <a:cs typeface="Century Gothic"/>
              </a:rPr>
              <a:t> </a:t>
            </a:r>
            <a:r>
              <a:rPr sz="1100" spc="35" dirty="0">
                <a:solidFill>
                  <a:srgbClr val="431F20"/>
                </a:solidFill>
                <a:latin typeface="Century Gothic"/>
                <a:cs typeface="Century Gothic"/>
              </a:rPr>
              <a:t>build</a:t>
            </a:r>
            <a:r>
              <a:rPr sz="1100" spc="-25" dirty="0">
                <a:solidFill>
                  <a:srgbClr val="431F20"/>
                </a:solidFill>
                <a:latin typeface="Century Gothic"/>
                <a:cs typeface="Century Gothic"/>
              </a:rPr>
              <a:t> </a:t>
            </a:r>
            <a:r>
              <a:rPr sz="1100" spc="-105" dirty="0">
                <a:solidFill>
                  <a:srgbClr val="431F20"/>
                </a:solidFill>
                <a:latin typeface="Century Gothic"/>
                <a:cs typeface="Century Gothic"/>
              </a:rPr>
              <a:t>a</a:t>
            </a:r>
            <a:r>
              <a:rPr sz="1100" spc="-20" dirty="0">
                <a:solidFill>
                  <a:srgbClr val="431F20"/>
                </a:solidFill>
                <a:latin typeface="Century Gothic"/>
                <a:cs typeface="Century Gothic"/>
              </a:rPr>
              <a:t> </a:t>
            </a:r>
            <a:r>
              <a:rPr sz="1100" spc="25" dirty="0">
                <a:solidFill>
                  <a:srgbClr val="431F20"/>
                </a:solidFill>
                <a:latin typeface="Century Gothic"/>
                <a:cs typeface="Century Gothic"/>
              </a:rPr>
              <a:t>meaningful,</a:t>
            </a:r>
            <a:r>
              <a:rPr sz="1100" spc="-35" dirty="0">
                <a:solidFill>
                  <a:srgbClr val="431F20"/>
                </a:solidFill>
                <a:latin typeface="Century Gothic"/>
                <a:cs typeface="Century Gothic"/>
              </a:rPr>
              <a:t> </a:t>
            </a:r>
            <a:r>
              <a:rPr sz="1100" spc="5" dirty="0">
                <a:solidFill>
                  <a:srgbClr val="431F20"/>
                </a:solidFill>
                <a:latin typeface="Century Gothic"/>
                <a:cs typeface="Century Gothic"/>
              </a:rPr>
              <a:t>national</a:t>
            </a:r>
            <a:r>
              <a:rPr sz="1100" spc="-5" dirty="0">
                <a:solidFill>
                  <a:srgbClr val="431F20"/>
                </a:solidFill>
                <a:latin typeface="Century Gothic"/>
                <a:cs typeface="Century Gothic"/>
              </a:rPr>
              <a:t> </a:t>
            </a:r>
            <a:r>
              <a:rPr sz="1100" spc="5" dirty="0">
                <a:solidFill>
                  <a:srgbClr val="431F20"/>
                </a:solidFill>
                <a:latin typeface="Century Gothic"/>
                <a:cs typeface="Century Gothic"/>
              </a:rPr>
              <a:t>presence</a:t>
            </a:r>
            <a:r>
              <a:rPr sz="1100" spc="-40" dirty="0">
                <a:solidFill>
                  <a:srgbClr val="431F20"/>
                </a:solidFill>
                <a:latin typeface="Century Gothic"/>
                <a:cs typeface="Century Gothic"/>
              </a:rPr>
              <a:t> </a:t>
            </a:r>
            <a:r>
              <a:rPr sz="1100" spc="30" dirty="0">
                <a:solidFill>
                  <a:srgbClr val="431F20"/>
                </a:solidFill>
                <a:latin typeface="Century Gothic"/>
                <a:cs typeface="Century Gothic"/>
              </a:rPr>
              <a:t>for</a:t>
            </a:r>
            <a:r>
              <a:rPr sz="1100" spc="-30" dirty="0">
                <a:solidFill>
                  <a:srgbClr val="431F20"/>
                </a:solidFill>
                <a:latin typeface="Century Gothic"/>
                <a:cs typeface="Century Gothic"/>
              </a:rPr>
              <a:t> </a:t>
            </a:r>
            <a:r>
              <a:rPr sz="1100" spc="25" dirty="0">
                <a:solidFill>
                  <a:srgbClr val="431F20"/>
                </a:solidFill>
                <a:latin typeface="Century Gothic"/>
                <a:cs typeface="Century Gothic"/>
              </a:rPr>
              <a:t>the</a:t>
            </a:r>
            <a:r>
              <a:rPr sz="1100" spc="-25" dirty="0">
                <a:solidFill>
                  <a:srgbClr val="431F20"/>
                </a:solidFill>
                <a:latin typeface="Century Gothic"/>
                <a:cs typeface="Century Gothic"/>
              </a:rPr>
              <a:t> </a:t>
            </a:r>
            <a:r>
              <a:rPr sz="1100" spc="-10" dirty="0">
                <a:solidFill>
                  <a:srgbClr val="431F20"/>
                </a:solidFill>
                <a:latin typeface="Century Gothic"/>
                <a:cs typeface="Century Gothic"/>
              </a:rPr>
              <a:t>campaign</a:t>
            </a:r>
            <a:r>
              <a:rPr sz="1100" spc="-20" dirty="0">
                <a:solidFill>
                  <a:srgbClr val="431F20"/>
                </a:solidFill>
                <a:latin typeface="Century Gothic"/>
                <a:cs typeface="Century Gothic"/>
              </a:rPr>
              <a:t> and</a:t>
            </a:r>
            <a:r>
              <a:rPr sz="1100" spc="-10" dirty="0">
                <a:solidFill>
                  <a:srgbClr val="431F20"/>
                </a:solidFill>
                <a:latin typeface="Century Gothic"/>
                <a:cs typeface="Century Gothic"/>
              </a:rPr>
              <a:t> </a:t>
            </a:r>
            <a:r>
              <a:rPr sz="1100" spc="15" dirty="0">
                <a:solidFill>
                  <a:srgbClr val="431F20"/>
                </a:solidFill>
                <a:latin typeface="Century Gothic"/>
                <a:cs typeface="Century Gothic"/>
              </a:rPr>
              <a:t>deliver</a:t>
            </a:r>
            <a:r>
              <a:rPr sz="1100" spc="-40" dirty="0">
                <a:solidFill>
                  <a:srgbClr val="431F20"/>
                </a:solidFill>
                <a:latin typeface="Century Gothic"/>
                <a:cs typeface="Century Gothic"/>
              </a:rPr>
              <a:t> </a:t>
            </a:r>
            <a:r>
              <a:rPr sz="1100" spc="25" dirty="0">
                <a:solidFill>
                  <a:srgbClr val="431F20"/>
                </a:solidFill>
                <a:latin typeface="Century Gothic"/>
                <a:cs typeface="Century Gothic"/>
              </a:rPr>
              <a:t>the</a:t>
            </a:r>
            <a:r>
              <a:rPr sz="1100" spc="-15" dirty="0">
                <a:solidFill>
                  <a:srgbClr val="431F20"/>
                </a:solidFill>
                <a:latin typeface="Century Gothic"/>
                <a:cs typeface="Century Gothic"/>
              </a:rPr>
              <a:t> </a:t>
            </a:r>
            <a:r>
              <a:rPr sz="1100" spc="55" dirty="0">
                <a:solidFill>
                  <a:srgbClr val="431F20"/>
                </a:solidFill>
                <a:latin typeface="Century Gothic"/>
                <a:cs typeface="Century Gothic"/>
              </a:rPr>
              <a:t>kind</a:t>
            </a:r>
            <a:r>
              <a:rPr sz="1100" dirty="0">
                <a:solidFill>
                  <a:srgbClr val="431F20"/>
                </a:solidFill>
                <a:latin typeface="Century Gothic"/>
                <a:cs typeface="Century Gothic"/>
              </a:rPr>
              <a:t> </a:t>
            </a:r>
            <a:r>
              <a:rPr sz="1100" spc="-10" dirty="0">
                <a:solidFill>
                  <a:srgbClr val="431F20"/>
                </a:solidFill>
                <a:latin typeface="Century Gothic"/>
                <a:cs typeface="Century Gothic"/>
              </a:rPr>
              <a:t>of</a:t>
            </a:r>
            <a:r>
              <a:rPr sz="1100" spc="-35" dirty="0">
                <a:solidFill>
                  <a:srgbClr val="431F20"/>
                </a:solidFill>
                <a:latin typeface="Century Gothic"/>
                <a:cs typeface="Century Gothic"/>
              </a:rPr>
              <a:t> </a:t>
            </a:r>
            <a:r>
              <a:rPr sz="1100" spc="5" dirty="0">
                <a:solidFill>
                  <a:srgbClr val="431F20"/>
                </a:solidFill>
                <a:latin typeface="Century Gothic"/>
                <a:cs typeface="Century Gothic"/>
              </a:rPr>
              <a:t>impact</a:t>
            </a:r>
            <a:r>
              <a:rPr sz="1100" spc="-25" dirty="0">
                <a:solidFill>
                  <a:srgbClr val="431F20"/>
                </a:solidFill>
                <a:latin typeface="Century Gothic"/>
                <a:cs typeface="Century Gothic"/>
              </a:rPr>
              <a:t> </a:t>
            </a:r>
            <a:r>
              <a:rPr sz="1100" spc="20" dirty="0">
                <a:solidFill>
                  <a:srgbClr val="431F20"/>
                </a:solidFill>
                <a:latin typeface="Century Gothic"/>
                <a:cs typeface="Century Gothic"/>
              </a:rPr>
              <a:t>that</a:t>
            </a:r>
            <a:r>
              <a:rPr sz="1100" dirty="0">
                <a:solidFill>
                  <a:srgbClr val="431F20"/>
                </a:solidFill>
                <a:latin typeface="Century Gothic"/>
                <a:cs typeface="Century Gothic"/>
              </a:rPr>
              <a:t> </a:t>
            </a:r>
            <a:r>
              <a:rPr sz="1100" spc="25" dirty="0">
                <a:solidFill>
                  <a:srgbClr val="431F20"/>
                </a:solidFill>
                <a:latin typeface="Century Gothic"/>
                <a:cs typeface="Century Gothic"/>
              </a:rPr>
              <a:t>resonates</a:t>
            </a:r>
            <a:r>
              <a:rPr sz="1100" spc="-45" dirty="0">
                <a:solidFill>
                  <a:srgbClr val="431F20"/>
                </a:solidFill>
                <a:latin typeface="Century Gothic"/>
                <a:cs typeface="Century Gothic"/>
              </a:rPr>
              <a:t> </a:t>
            </a:r>
            <a:r>
              <a:rPr sz="1100" spc="60" dirty="0">
                <a:solidFill>
                  <a:srgbClr val="431F20"/>
                </a:solidFill>
                <a:latin typeface="Century Gothic"/>
                <a:cs typeface="Century Gothic"/>
              </a:rPr>
              <a:t>with</a:t>
            </a:r>
            <a:r>
              <a:rPr sz="1100" spc="-20" dirty="0">
                <a:solidFill>
                  <a:srgbClr val="431F20"/>
                </a:solidFill>
                <a:latin typeface="Century Gothic"/>
                <a:cs typeface="Century Gothic"/>
              </a:rPr>
              <a:t> Canadians</a:t>
            </a:r>
            <a:r>
              <a:rPr sz="1100" spc="-5" dirty="0">
                <a:solidFill>
                  <a:srgbClr val="431F20"/>
                </a:solidFill>
                <a:latin typeface="Century Gothic"/>
                <a:cs typeface="Century Gothic"/>
              </a:rPr>
              <a:t> </a:t>
            </a:r>
            <a:r>
              <a:rPr sz="1100" spc="15" dirty="0">
                <a:solidFill>
                  <a:srgbClr val="431F20"/>
                </a:solidFill>
                <a:latin typeface="Century Gothic"/>
                <a:cs typeface="Century Gothic"/>
              </a:rPr>
              <a:t>across</a:t>
            </a:r>
            <a:r>
              <a:rPr sz="1100" spc="-30" dirty="0">
                <a:solidFill>
                  <a:srgbClr val="431F20"/>
                </a:solidFill>
                <a:latin typeface="Century Gothic"/>
                <a:cs typeface="Century Gothic"/>
              </a:rPr>
              <a:t> </a:t>
            </a:r>
            <a:r>
              <a:rPr sz="1100" spc="20" dirty="0">
                <a:solidFill>
                  <a:srgbClr val="431F20"/>
                </a:solidFill>
                <a:latin typeface="Century Gothic"/>
                <a:cs typeface="Century Gothic"/>
              </a:rPr>
              <a:t>the</a:t>
            </a:r>
            <a:r>
              <a:rPr sz="1100" spc="-5" dirty="0">
                <a:solidFill>
                  <a:srgbClr val="431F20"/>
                </a:solidFill>
                <a:latin typeface="Century Gothic"/>
                <a:cs typeface="Century Gothic"/>
              </a:rPr>
              <a:t> </a:t>
            </a:r>
            <a:r>
              <a:rPr sz="1100" spc="15" dirty="0">
                <a:solidFill>
                  <a:srgbClr val="431F20"/>
                </a:solidFill>
                <a:latin typeface="Century Gothic"/>
                <a:cs typeface="Century Gothic"/>
              </a:rPr>
              <a:t>country.</a:t>
            </a:r>
            <a:endParaRPr sz="1100" dirty="0">
              <a:latin typeface="Century Gothic"/>
              <a:cs typeface="Century Gothic"/>
            </a:endParaRPr>
          </a:p>
        </p:txBody>
      </p:sp>
      <p:sp>
        <p:nvSpPr>
          <p:cNvPr id="5" name="object 5"/>
          <p:cNvSpPr txBox="1"/>
          <p:nvPr/>
        </p:nvSpPr>
        <p:spPr>
          <a:xfrm>
            <a:off x="4757196" y="3588934"/>
            <a:ext cx="6316345" cy="1200150"/>
          </a:xfrm>
          <a:prstGeom prst="rect">
            <a:avLst/>
          </a:prstGeom>
        </p:spPr>
        <p:txBody>
          <a:bodyPr vert="horz" wrap="square" lIns="0" tIns="13335" rIns="0" bIns="0" rtlCol="0">
            <a:spAutoFit/>
          </a:bodyPr>
          <a:lstStyle/>
          <a:p>
            <a:pPr marL="12700">
              <a:lnSpc>
                <a:spcPct val="100000"/>
              </a:lnSpc>
              <a:spcBef>
                <a:spcPts val="105"/>
              </a:spcBef>
            </a:pPr>
            <a:r>
              <a:rPr sz="1100" b="1" spc="130" dirty="0">
                <a:solidFill>
                  <a:srgbClr val="431F20"/>
                </a:solidFill>
                <a:latin typeface="Calibri"/>
                <a:cs typeface="Calibri"/>
              </a:rPr>
              <a:t>Partner</a:t>
            </a:r>
            <a:r>
              <a:rPr sz="1100" b="1" spc="50" dirty="0">
                <a:solidFill>
                  <a:srgbClr val="431F20"/>
                </a:solidFill>
                <a:latin typeface="Calibri"/>
                <a:cs typeface="Calibri"/>
              </a:rPr>
              <a:t> </a:t>
            </a:r>
            <a:r>
              <a:rPr sz="1100" b="1" spc="125" dirty="0">
                <a:solidFill>
                  <a:srgbClr val="431F20"/>
                </a:solidFill>
                <a:latin typeface="Calibri"/>
                <a:cs typeface="Calibri"/>
              </a:rPr>
              <a:t>Contributions</a:t>
            </a:r>
            <a:r>
              <a:rPr sz="1100" b="1" spc="40" dirty="0">
                <a:solidFill>
                  <a:srgbClr val="431F20"/>
                </a:solidFill>
                <a:latin typeface="Calibri"/>
                <a:cs typeface="Calibri"/>
              </a:rPr>
              <a:t> </a:t>
            </a:r>
            <a:r>
              <a:rPr sz="1100" b="1" spc="165" dirty="0">
                <a:solidFill>
                  <a:srgbClr val="431F20"/>
                </a:solidFill>
                <a:latin typeface="Calibri"/>
                <a:cs typeface="Calibri"/>
              </a:rPr>
              <a:t>and</a:t>
            </a:r>
            <a:r>
              <a:rPr sz="1100" b="1" spc="70" dirty="0">
                <a:solidFill>
                  <a:srgbClr val="431F20"/>
                </a:solidFill>
                <a:latin typeface="Calibri"/>
                <a:cs typeface="Calibri"/>
              </a:rPr>
              <a:t> </a:t>
            </a:r>
            <a:r>
              <a:rPr sz="1100" b="1" spc="114" dirty="0">
                <a:solidFill>
                  <a:srgbClr val="431F20"/>
                </a:solidFill>
                <a:latin typeface="Calibri"/>
                <a:cs typeface="Calibri"/>
              </a:rPr>
              <a:t>Benefits</a:t>
            </a:r>
            <a:endParaRPr sz="1100" dirty="0">
              <a:latin typeface="Calibri"/>
              <a:cs typeface="Calibri"/>
            </a:endParaRPr>
          </a:p>
          <a:p>
            <a:pPr marL="12700" marR="5080">
              <a:lnSpc>
                <a:spcPct val="100000"/>
              </a:lnSpc>
            </a:pPr>
            <a:r>
              <a:rPr sz="1100" spc="55" dirty="0">
                <a:solidFill>
                  <a:srgbClr val="431F20"/>
                </a:solidFill>
                <a:latin typeface="Century Gothic"/>
                <a:cs typeface="Century Gothic"/>
              </a:rPr>
              <a:t>We</a:t>
            </a:r>
            <a:r>
              <a:rPr sz="1100" spc="20" dirty="0">
                <a:solidFill>
                  <a:srgbClr val="431F20"/>
                </a:solidFill>
                <a:latin typeface="Century Gothic"/>
                <a:cs typeface="Century Gothic"/>
              </a:rPr>
              <a:t> </a:t>
            </a:r>
            <a:r>
              <a:rPr sz="1100" dirty="0">
                <a:solidFill>
                  <a:srgbClr val="431F20"/>
                </a:solidFill>
                <a:latin typeface="Century Gothic"/>
                <a:cs typeface="Century Gothic"/>
              </a:rPr>
              <a:t>are</a:t>
            </a:r>
            <a:r>
              <a:rPr sz="1100" spc="20" dirty="0">
                <a:solidFill>
                  <a:srgbClr val="431F20"/>
                </a:solidFill>
                <a:latin typeface="Century Gothic"/>
                <a:cs typeface="Century Gothic"/>
              </a:rPr>
              <a:t> </a:t>
            </a:r>
            <a:r>
              <a:rPr sz="1100" dirty="0">
                <a:solidFill>
                  <a:srgbClr val="431F20"/>
                </a:solidFill>
                <a:latin typeface="Century Gothic"/>
                <a:cs typeface="Century Gothic"/>
              </a:rPr>
              <a:t>beginning</a:t>
            </a:r>
            <a:r>
              <a:rPr sz="1100" spc="25" dirty="0">
                <a:solidFill>
                  <a:srgbClr val="431F20"/>
                </a:solidFill>
                <a:latin typeface="Century Gothic"/>
                <a:cs typeface="Century Gothic"/>
              </a:rPr>
              <a:t> </a:t>
            </a:r>
            <a:r>
              <a:rPr sz="1100" spc="60" dirty="0">
                <a:solidFill>
                  <a:srgbClr val="431F20"/>
                </a:solidFill>
                <a:latin typeface="Century Gothic"/>
                <a:cs typeface="Century Gothic"/>
              </a:rPr>
              <a:t>with</a:t>
            </a:r>
            <a:r>
              <a:rPr sz="1100" spc="25" dirty="0">
                <a:solidFill>
                  <a:srgbClr val="431F20"/>
                </a:solidFill>
                <a:latin typeface="Century Gothic"/>
                <a:cs typeface="Century Gothic"/>
              </a:rPr>
              <a:t> </a:t>
            </a:r>
            <a:r>
              <a:rPr sz="1100" spc="-105" dirty="0">
                <a:solidFill>
                  <a:srgbClr val="431F20"/>
                </a:solidFill>
                <a:latin typeface="Century Gothic"/>
                <a:cs typeface="Century Gothic"/>
              </a:rPr>
              <a:t>a</a:t>
            </a:r>
            <a:r>
              <a:rPr sz="1100" spc="40" dirty="0">
                <a:solidFill>
                  <a:srgbClr val="431F20"/>
                </a:solidFill>
                <a:latin typeface="Century Gothic"/>
                <a:cs typeface="Century Gothic"/>
              </a:rPr>
              <a:t> </a:t>
            </a:r>
            <a:r>
              <a:rPr sz="1100" spc="-10" dirty="0">
                <a:solidFill>
                  <a:srgbClr val="431F20"/>
                </a:solidFill>
                <a:latin typeface="Century Gothic"/>
                <a:cs typeface="Century Gothic"/>
              </a:rPr>
              <a:t>base</a:t>
            </a:r>
            <a:r>
              <a:rPr sz="1100" spc="20" dirty="0">
                <a:solidFill>
                  <a:srgbClr val="431F20"/>
                </a:solidFill>
                <a:latin typeface="Century Gothic"/>
                <a:cs typeface="Century Gothic"/>
              </a:rPr>
              <a:t> </a:t>
            </a:r>
            <a:r>
              <a:rPr sz="1100" dirty="0">
                <a:solidFill>
                  <a:srgbClr val="431F20"/>
                </a:solidFill>
                <a:latin typeface="Century Gothic"/>
                <a:cs typeface="Century Gothic"/>
              </a:rPr>
              <a:t>funding</a:t>
            </a:r>
            <a:r>
              <a:rPr sz="1100" spc="40" dirty="0">
                <a:solidFill>
                  <a:srgbClr val="431F20"/>
                </a:solidFill>
                <a:latin typeface="Century Gothic"/>
                <a:cs typeface="Century Gothic"/>
              </a:rPr>
              <a:t> </a:t>
            </a:r>
            <a:r>
              <a:rPr sz="1100" dirty="0">
                <a:solidFill>
                  <a:srgbClr val="431F20"/>
                </a:solidFill>
                <a:latin typeface="Century Gothic"/>
                <a:cs typeface="Century Gothic"/>
              </a:rPr>
              <a:t>level</a:t>
            </a:r>
            <a:r>
              <a:rPr sz="1100" spc="5" dirty="0">
                <a:solidFill>
                  <a:srgbClr val="431F20"/>
                </a:solidFill>
                <a:latin typeface="Century Gothic"/>
                <a:cs typeface="Century Gothic"/>
              </a:rPr>
              <a:t> </a:t>
            </a:r>
            <a:r>
              <a:rPr sz="1100" dirty="0">
                <a:solidFill>
                  <a:srgbClr val="431F20"/>
                </a:solidFill>
                <a:latin typeface="Century Gothic"/>
                <a:cs typeface="Century Gothic"/>
              </a:rPr>
              <a:t>of</a:t>
            </a:r>
            <a:r>
              <a:rPr sz="1100" spc="25" dirty="0">
                <a:solidFill>
                  <a:srgbClr val="431F20"/>
                </a:solidFill>
                <a:latin typeface="Century Gothic"/>
                <a:cs typeface="Century Gothic"/>
              </a:rPr>
              <a:t> </a:t>
            </a:r>
            <a:r>
              <a:rPr sz="1100" spc="65" dirty="0">
                <a:solidFill>
                  <a:srgbClr val="431F20"/>
                </a:solidFill>
                <a:latin typeface="Century Gothic"/>
                <a:cs typeface="Century Gothic"/>
              </a:rPr>
              <a:t>$30,000</a:t>
            </a:r>
            <a:r>
              <a:rPr sz="1100" spc="-25" dirty="0">
                <a:solidFill>
                  <a:srgbClr val="431F20"/>
                </a:solidFill>
                <a:latin typeface="Century Gothic"/>
                <a:cs typeface="Century Gothic"/>
              </a:rPr>
              <a:t> </a:t>
            </a:r>
            <a:r>
              <a:rPr sz="1100" dirty="0">
                <a:solidFill>
                  <a:srgbClr val="431F20"/>
                </a:solidFill>
                <a:latin typeface="Century Gothic"/>
                <a:cs typeface="Century Gothic"/>
              </a:rPr>
              <a:t>and</a:t>
            </a:r>
            <a:r>
              <a:rPr sz="1100" spc="50" dirty="0">
                <a:solidFill>
                  <a:srgbClr val="431F20"/>
                </a:solidFill>
                <a:latin typeface="Century Gothic"/>
                <a:cs typeface="Century Gothic"/>
              </a:rPr>
              <a:t> </a:t>
            </a:r>
            <a:r>
              <a:rPr sz="1100" dirty="0">
                <a:solidFill>
                  <a:srgbClr val="431F20"/>
                </a:solidFill>
                <a:latin typeface="Century Gothic"/>
                <a:cs typeface="Century Gothic"/>
              </a:rPr>
              <a:t>up.</a:t>
            </a:r>
            <a:r>
              <a:rPr sz="1100" spc="20" dirty="0">
                <a:solidFill>
                  <a:srgbClr val="431F20"/>
                </a:solidFill>
                <a:latin typeface="Century Gothic"/>
                <a:cs typeface="Century Gothic"/>
              </a:rPr>
              <a:t> </a:t>
            </a:r>
            <a:r>
              <a:rPr sz="1100" spc="105" dirty="0">
                <a:solidFill>
                  <a:srgbClr val="431F20"/>
                </a:solidFill>
                <a:latin typeface="Century Gothic"/>
                <a:cs typeface="Century Gothic"/>
              </a:rPr>
              <a:t>This</a:t>
            </a:r>
            <a:r>
              <a:rPr sz="1100" spc="45" dirty="0">
                <a:solidFill>
                  <a:srgbClr val="431F20"/>
                </a:solidFill>
                <a:latin typeface="Century Gothic"/>
                <a:cs typeface="Century Gothic"/>
              </a:rPr>
              <a:t> </a:t>
            </a:r>
            <a:r>
              <a:rPr sz="1100" spc="50" dirty="0">
                <a:solidFill>
                  <a:srgbClr val="431F20"/>
                </a:solidFill>
                <a:latin typeface="Century Gothic"/>
                <a:cs typeface="Century Gothic"/>
              </a:rPr>
              <a:t>starting</a:t>
            </a:r>
            <a:r>
              <a:rPr sz="1100" spc="25" dirty="0">
                <a:solidFill>
                  <a:srgbClr val="431F20"/>
                </a:solidFill>
                <a:latin typeface="Century Gothic"/>
                <a:cs typeface="Century Gothic"/>
              </a:rPr>
              <a:t> </a:t>
            </a:r>
            <a:r>
              <a:rPr sz="1100" dirty="0">
                <a:solidFill>
                  <a:srgbClr val="431F20"/>
                </a:solidFill>
                <a:latin typeface="Century Gothic"/>
                <a:cs typeface="Century Gothic"/>
              </a:rPr>
              <a:t>point</a:t>
            </a:r>
            <a:r>
              <a:rPr sz="1100" spc="40" dirty="0">
                <a:solidFill>
                  <a:srgbClr val="431F20"/>
                </a:solidFill>
                <a:latin typeface="Century Gothic"/>
                <a:cs typeface="Century Gothic"/>
              </a:rPr>
              <a:t> </a:t>
            </a:r>
            <a:r>
              <a:rPr sz="1100" spc="-10" dirty="0">
                <a:solidFill>
                  <a:srgbClr val="431F20"/>
                </a:solidFill>
                <a:latin typeface="Century Gothic"/>
                <a:cs typeface="Century Gothic"/>
              </a:rPr>
              <a:t>reflects </a:t>
            </a:r>
            <a:r>
              <a:rPr sz="1100" dirty="0">
                <a:solidFill>
                  <a:srgbClr val="431F20"/>
                </a:solidFill>
                <a:latin typeface="Century Gothic"/>
                <a:cs typeface="Century Gothic"/>
              </a:rPr>
              <a:t>the</a:t>
            </a:r>
            <a:r>
              <a:rPr sz="1100" spc="50" dirty="0">
                <a:solidFill>
                  <a:srgbClr val="431F20"/>
                </a:solidFill>
                <a:latin typeface="Century Gothic"/>
                <a:cs typeface="Century Gothic"/>
              </a:rPr>
              <a:t> </a:t>
            </a:r>
            <a:r>
              <a:rPr sz="1100" spc="55" dirty="0">
                <a:solidFill>
                  <a:srgbClr val="431F20"/>
                </a:solidFill>
                <a:latin typeface="Century Gothic"/>
                <a:cs typeface="Century Gothic"/>
              </a:rPr>
              <a:t>kind</a:t>
            </a:r>
            <a:r>
              <a:rPr sz="1100" spc="60" dirty="0">
                <a:solidFill>
                  <a:srgbClr val="431F20"/>
                </a:solidFill>
                <a:latin typeface="Century Gothic"/>
                <a:cs typeface="Century Gothic"/>
              </a:rPr>
              <a:t> </a:t>
            </a:r>
            <a:r>
              <a:rPr sz="1100" dirty="0">
                <a:solidFill>
                  <a:srgbClr val="431F20"/>
                </a:solidFill>
                <a:latin typeface="Century Gothic"/>
                <a:cs typeface="Century Gothic"/>
              </a:rPr>
              <a:t>of</a:t>
            </a:r>
            <a:r>
              <a:rPr sz="1100" spc="45" dirty="0">
                <a:solidFill>
                  <a:srgbClr val="431F20"/>
                </a:solidFill>
                <a:latin typeface="Century Gothic"/>
                <a:cs typeface="Century Gothic"/>
              </a:rPr>
              <a:t> commitment</a:t>
            </a:r>
            <a:r>
              <a:rPr sz="1100" spc="15" dirty="0">
                <a:solidFill>
                  <a:srgbClr val="431F20"/>
                </a:solidFill>
                <a:latin typeface="Century Gothic"/>
                <a:cs typeface="Century Gothic"/>
              </a:rPr>
              <a:t> </a:t>
            </a:r>
            <a:r>
              <a:rPr sz="1100" spc="-20" dirty="0">
                <a:solidFill>
                  <a:srgbClr val="431F20"/>
                </a:solidFill>
                <a:latin typeface="Century Gothic"/>
                <a:cs typeface="Century Gothic"/>
              </a:rPr>
              <a:t>needed</a:t>
            </a:r>
            <a:r>
              <a:rPr sz="1100" spc="30" dirty="0">
                <a:solidFill>
                  <a:srgbClr val="431F20"/>
                </a:solidFill>
                <a:latin typeface="Century Gothic"/>
                <a:cs typeface="Century Gothic"/>
              </a:rPr>
              <a:t> </a:t>
            </a:r>
            <a:r>
              <a:rPr sz="1100" dirty="0">
                <a:solidFill>
                  <a:srgbClr val="431F20"/>
                </a:solidFill>
                <a:latin typeface="Century Gothic"/>
                <a:cs typeface="Century Gothic"/>
              </a:rPr>
              <a:t>to</a:t>
            </a:r>
            <a:r>
              <a:rPr sz="1100" spc="35" dirty="0">
                <a:solidFill>
                  <a:srgbClr val="431F20"/>
                </a:solidFill>
                <a:latin typeface="Century Gothic"/>
                <a:cs typeface="Century Gothic"/>
              </a:rPr>
              <a:t> </a:t>
            </a:r>
            <a:r>
              <a:rPr sz="1100" spc="-10" dirty="0">
                <a:solidFill>
                  <a:srgbClr val="431F20"/>
                </a:solidFill>
                <a:latin typeface="Century Gothic"/>
                <a:cs typeface="Century Gothic"/>
              </a:rPr>
              <a:t>scale</a:t>
            </a:r>
            <a:r>
              <a:rPr sz="1100" spc="50" dirty="0">
                <a:solidFill>
                  <a:srgbClr val="431F20"/>
                </a:solidFill>
                <a:latin typeface="Century Gothic"/>
                <a:cs typeface="Century Gothic"/>
              </a:rPr>
              <a:t> </a:t>
            </a:r>
            <a:r>
              <a:rPr sz="1100" spc="75" dirty="0">
                <a:solidFill>
                  <a:srgbClr val="431F20"/>
                </a:solidFill>
                <a:latin typeface="Century Gothic"/>
                <a:cs typeface="Century Gothic"/>
              </a:rPr>
              <a:t>this</a:t>
            </a:r>
            <a:r>
              <a:rPr sz="1100" spc="50" dirty="0">
                <a:solidFill>
                  <a:srgbClr val="431F20"/>
                </a:solidFill>
                <a:latin typeface="Century Gothic"/>
                <a:cs typeface="Century Gothic"/>
              </a:rPr>
              <a:t> </a:t>
            </a:r>
            <a:r>
              <a:rPr sz="1100" dirty="0">
                <a:solidFill>
                  <a:srgbClr val="431F20"/>
                </a:solidFill>
                <a:latin typeface="Century Gothic"/>
                <a:cs typeface="Century Gothic"/>
              </a:rPr>
              <a:t>initiative</a:t>
            </a:r>
            <a:r>
              <a:rPr sz="1100" spc="70" dirty="0">
                <a:solidFill>
                  <a:srgbClr val="431F20"/>
                </a:solidFill>
                <a:latin typeface="Century Gothic"/>
                <a:cs typeface="Century Gothic"/>
              </a:rPr>
              <a:t> </a:t>
            </a:r>
            <a:r>
              <a:rPr sz="1100" dirty="0">
                <a:solidFill>
                  <a:srgbClr val="431F20"/>
                </a:solidFill>
                <a:latin typeface="Century Gothic"/>
                <a:cs typeface="Century Gothic"/>
              </a:rPr>
              <a:t>to</a:t>
            </a:r>
            <a:r>
              <a:rPr sz="1100" spc="55" dirty="0">
                <a:solidFill>
                  <a:srgbClr val="431F20"/>
                </a:solidFill>
                <a:latin typeface="Century Gothic"/>
                <a:cs typeface="Century Gothic"/>
              </a:rPr>
              <a:t> </a:t>
            </a:r>
            <a:r>
              <a:rPr sz="1100" dirty="0">
                <a:solidFill>
                  <a:srgbClr val="431F20"/>
                </a:solidFill>
                <a:latin typeface="Century Gothic"/>
                <a:cs typeface="Century Gothic"/>
              </a:rPr>
              <a:t>the</a:t>
            </a:r>
            <a:r>
              <a:rPr sz="1100" spc="50" dirty="0">
                <a:solidFill>
                  <a:srgbClr val="431F20"/>
                </a:solidFill>
                <a:latin typeface="Century Gothic"/>
                <a:cs typeface="Century Gothic"/>
              </a:rPr>
              <a:t> </a:t>
            </a:r>
            <a:r>
              <a:rPr sz="1100" dirty="0">
                <a:solidFill>
                  <a:srgbClr val="431F20"/>
                </a:solidFill>
                <a:latin typeface="Century Gothic"/>
                <a:cs typeface="Century Gothic"/>
              </a:rPr>
              <a:t>level</a:t>
            </a:r>
            <a:r>
              <a:rPr sz="1100" spc="25" dirty="0">
                <a:solidFill>
                  <a:srgbClr val="431F20"/>
                </a:solidFill>
                <a:latin typeface="Century Gothic"/>
                <a:cs typeface="Century Gothic"/>
              </a:rPr>
              <a:t> </a:t>
            </a:r>
            <a:r>
              <a:rPr sz="1100" dirty="0">
                <a:solidFill>
                  <a:srgbClr val="431F20"/>
                </a:solidFill>
                <a:latin typeface="Century Gothic"/>
                <a:cs typeface="Century Gothic"/>
              </a:rPr>
              <a:t>required.</a:t>
            </a:r>
            <a:r>
              <a:rPr sz="1100" spc="25" dirty="0">
                <a:solidFill>
                  <a:srgbClr val="431F20"/>
                </a:solidFill>
                <a:latin typeface="Century Gothic"/>
                <a:cs typeface="Century Gothic"/>
              </a:rPr>
              <a:t> </a:t>
            </a:r>
            <a:r>
              <a:rPr sz="1100" dirty="0">
                <a:solidFill>
                  <a:srgbClr val="431F20"/>
                </a:solidFill>
                <a:latin typeface="Century Gothic"/>
                <a:cs typeface="Century Gothic"/>
              </a:rPr>
              <a:t>That</a:t>
            </a:r>
            <a:r>
              <a:rPr sz="1100" spc="60" dirty="0">
                <a:solidFill>
                  <a:srgbClr val="431F20"/>
                </a:solidFill>
                <a:latin typeface="Century Gothic"/>
                <a:cs typeface="Century Gothic"/>
              </a:rPr>
              <a:t> </a:t>
            </a:r>
            <a:r>
              <a:rPr sz="1100" dirty="0">
                <a:solidFill>
                  <a:srgbClr val="431F20"/>
                </a:solidFill>
                <a:latin typeface="Century Gothic"/>
                <a:cs typeface="Century Gothic"/>
              </a:rPr>
              <a:t>said,</a:t>
            </a:r>
            <a:r>
              <a:rPr sz="1100" spc="55" dirty="0">
                <a:solidFill>
                  <a:srgbClr val="431F20"/>
                </a:solidFill>
                <a:latin typeface="Century Gothic"/>
                <a:cs typeface="Century Gothic"/>
              </a:rPr>
              <a:t> </a:t>
            </a:r>
            <a:r>
              <a:rPr sz="1100" spc="-25" dirty="0">
                <a:solidFill>
                  <a:srgbClr val="431F20"/>
                </a:solidFill>
                <a:latin typeface="Century Gothic"/>
                <a:cs typeface="Century Gothic"/>
              </a:rPr>
              <a:t>if </a:t>
            </a:r>
            <a:r>
              <a:rPr sz="1100" dirty="0">
                <a:solidFill>
                  <a:srgbClr val="431F20"/>
                </a:solidFill>
                <a:latin typeface="Century Gothic"/>
                <a:cs typeface="Century Gothic"/>
              </a:rPr>
              <a:t>organizations</a:t>
            </a:r>
            <a:r>
              <a:rPr sz="1100" spc="100" dirty="0">
                <a:solidFill>
                  <a:srgbClr val="431F20"/>
                </a:solidFill>
                <a:latin typeface="Century Gothic"/>
                <a:cs typeface="Century Gothic"/>
              </a:rPr>
              <a:t> </a:t>
            </a:r>
            <a:r>
              <a:rPr sz="1100" dirty="0">
                <a:solidFill>
                  <a:srgbClr val="431F20"/>
                </a:solidFill>
                <a:latin typeface="Century Gothic"/>
                <a:cs typeface="Century Gothic"/>
              </a:rPr>
              <a:t>would</a:t>
            </a:r>
            <a:r>
              <a:rPr sz="1100" spc="70" dirty="0">
                <a:solidFill>
                  <a:srgbClr val="431F20"/>
                </a:solidFill>
                <a:latin typeface="Century Gothic"/>
                <a:cs typeface="Century Gothic"/>
              </a:rPr>
              <a:t> </a:t>
            </a:r>
            <a:r>
              <a:rPr sz="1100" dirty="0">
                <a:solidFill>
                  <a:srgbClr val="431F20"/>
                </a:solidFill>
                <a:latin typeface="Century Gothic"/>
                <a:cs typeface="Century Gothic"/>
              </a:rPr>
              <a:t>like</a:t>
            </a:r>
            <a:r>
              <a:rPr sz="1100" spc="120" dirty="0">
                <a:solidFill>
                  <a:srgbClr val="431F20"/>
                </a:solidFill>
                <a:latin typeface="Century Gothic"/>
                <a:cs typeface="Century Gothic"/>
              </a:rPr>
              <a:t> </a:t>
            </a:r>
            <a:r>
              <a:rPr sz="1100" dirty="0">
                <a:solidFill>
                  <a:srgbClr val="431F20"/>
                </a:solidFill>
                <a:latin typeface="Century Gothic"/>
                <a:cs typeface="Century Gothic"/>
              </a:rPr>
              <a:t>to</a:t>
            </a:r>
            <a:r>
              <a:rPr sz="1100" spc="125" dirty="0">
                <a:solidFill>
                  <a:srgbClr val="431F20"/>
                </a:solidFill>
                <a:latin typeface="Century Gothic"/>
                <a:cs typeface="Century Gothic"/>
              </a:rPr>
              <a:t> </a:t>
            </a:r>
            <a:r>
              <a:rPr sz="1100" dirty="0">
                <a:solidFill>
                  <a:srgbClr val="431F20"/>
                </a:solidFill>
                <a:latin typeface="Century Gothic"/>
                <a:cs typeface="Century Gothic"/>
              </a:rPr>
              <a:t>contribute</a:t>
            </a:r>
            <a:r>
              <a:rPr sz="1100" spc="110" dirty="0">
                <a:solidFill>
                  <a:srgbClr val="431F20"/>
                </a:solidFill>
                <a:latin typeface="Century Gothic"/>
                <a:cs typeface="Century Gothic"/>
              </a:rPr>
              <a:t> </a:t>
            </a:r>
            <a:r>
              <a:rPr sz="1100" spc="-110" dirty="0">
                <a:solidFill>
                  <a:srgbClr val="431F20"/>
                </a:solidFill>
                <a:latin typeface="Century Gothic"/>
                <a:cs typeface="Century Gothic"/>
              </a:rPr>
              <a:t>a</a:t>
            </a:r>
            <a:r>
              <a:rPr sz="1100" spc="114" dirty="0">
                <a:solidFill>
                  <a:srgbClr val="431F20"/>
                </a:solidFill>
                <a:latin typeface="Century Gothic"/>
                <a:cs typeface="Century Gothic"/>
              </a:rPr>
              <a:t> </a:t>
            </a:r>
            <a:r>
              <a:rPr sz="1100" spc="45" dirty="0">
                <a:solidFill>
                  <a:srgbClr val="431F20"/>
                </a:solidFill>
                <a:latin typeface="Century Gothic"/>
                <a:cs typeface="Century Gothic"/>
              </a:rPr>
              <a:t>smaller</a:t>
            </a:r>
            <a:r>
              <a:rPr sz="1100" spc="85" dirty="0">
                <a:solidFill>
                  <a:srgbClr val="431F20"/>
                </a:solidFill>
                <a:latin typeface="Century Gothic"/>
                <a:cs typeface="Century Gothic"/>
              </a:rPr>
              <a:t> </a:t>
            </a:r>
            <a:r>
              <a:rPr sz="1100" dirty="0">
                <a:solidFill>
                  <a:srgbClr val="431F20"/>
                </a:solidFill>
                <a:latin typeface="Century Gothic"/>
                <a:cs typeface="Century Gothic"/>
              </a:rPr>
              <a:t>amount,</a:t>
            </a:r>
            <a:r>
              <a:rPr sz="1100" spc="90" dirty="0">
                <a:solidFill>
                  <a:srgbClr val="431F20"/>
                </a:solidFill>
                <a:latin typeface="Century Gothic"/>
                <a:cs typeface="Century Gothic"/>
              </a:rPr>
              <a:t> </a:t>
            </a:r>
            <a:r>
              <a:rPr sz="1100" dirty="0">
                <a:solidFill>
                  <a:srgbClr val="431F20"/>
                </a:solidFill>
                <a:latin typeface="Century Gothic"/>
                <a:cs typeface="Century Gothic"/>
              </a:rPr>
              <a:t>we</a:t>
            </a:r>
            <a:r>
              <a:rPr sz="1100" spc="110" dirty="0">
                <a:solidFill>
                  <a:srgbClr val="431F20"/>
                </a:solidFill>
                <a:latin typeface="Century Gothic"/>
                <a:cs typeface="Century Gothic"/>
              </a:rPr>
              <a:t> </a:t>
            </a:r>
            <a:r>
              <a:rPr sz="1100" dirty="0">
                <a:solidFill>
                  <a:srgbClr val="431F20"/>
                </a:solidFill>
                <a:latin typeface="Century Gothic"/>
                <a:cs typeface="Century Gothic"/>
              </a:rPr>
              <a:t>absolutely</a:t>
            </a:r>
            <a:r>
              <a:rPr sz="1100" spc="85" dirty="0">
                <a:solidFill>
                  <a:srgbClr val="431F20"/>
                </a:solidFill>
                <a:latin typeface="Century Gothic"/>
                <a:cs typeface="Century Gothic"/>
              </a:rPr>
              <a:t> </a:t>
            </a:r>
            <a:r>
              <a:rPr sz="1100" dirty="0">
                <a:solidFill>
                  <a:srgbClr val="431F20"/>
                </a:solidFill>
                <a:latin typeface="Century Gothic"/>
                <a:cs typeface="Century Gothic"/>
              </a:rPr>
              <a:t>welcome</a:t>
            </a:r>
            <a:r>
              <a:rPr sz="1100" spc="55" dirty="0">
                <a:solidFill>
                  <a:srgbClr val="431F20"/>
                </a:solidFill>
                <a:latin typeface="Century Gothic"/>
                <a:cs typeface="Century Gothic"/>
              </a:rPr>
              <a:t> </a:t>
            </a:r>
            <a:r>
              <a:rPr sz="1100" spc="-25" dirty="0">
                <a:solidFill>
                  <a:srgbClr val="431F20"/>
                </a:solidFill>
                <a:latin typeface="Century Gothic"/>
                <a:cs typeface="Century Gothic"/>
              </a:rPr>
              <a:t>and </a:t>
            </a:r>
            <a:r>
              <a:rPr sz="1100" spc="-20" dirty="0">
                <a:solidFill>
                  <a:srgbClr val="431F20"/>
                </a:solidFill>
                <a:latin typeface="Century Gothic"/>
                <a:cs typeface="Century Gothic"/>
              </a:rPr>
              <a:t>appreciate</a:t>
            </a:r>
            <a:r>
              <a:rPr sz="1100" spc="105" dirty="0">
                <a:solidFill>
                  <a:srgbClr val="431F20"/>
                </a:solidFill>
                <a:latin typeface="Century Gothic"/>
                <a:cs typeface="Century Gothic"/>
              </a:rPr>
              <a:t> </a:t>
            </a:r>
            <a:r>
              <a:rPr sz="1100" dirty="0">
                <a:solidFill>
                  <a:srgbClr val="431F20"/>
                </a:solidFill>
                <a:latin typeface="Century Gothic"/>
                <a:cs typeface="Century Gothic"/>
              </a:rPr>
              <a:t>all</a:t>
            </a:r>
            <a:r>
              <a:rPr sz="1100" spc="110" dirty="0">
                <a:solidFill>
                  <a:srgbClr val="431F20"/>
                </a:solidFill>
                <a:latin typeface="Century Gothic"/>
                <a:cs typeface="Century Gothic"/>
              </a:rPr>
              <a:t> </a:t>
            </a:r>
            <a:r>
              <a:rPr sz="1100" dirty="0">
                <a:solidFill>
                  <a:srgbClr val="431F20"/>
                </a:solidFill>
                <a:latin typeface="Century Gothic"/>
                <a:cs typeface="Century Gothic"/>
              </a:rPr>
              <a:t>contributions</a:t>
            </a:r>
            <a:r>
              <a:rPr sz="1100" spc="105" dirty="0">
                <a:solidFill>
                  <a:srgbClr val="431F20"/>
                </a:solidFill>
                <a:latin typeface="Century Gothic"/>
                <a:cs typeface="Century Gothic"/>
              </a:rPr>
              <a:t> </a:t>
            </a:r>
            <a:r>
              <a:rPr sz="1100" dirty="0">
                <a:solidFill>
                  <a:srgbClr val="431F20"/>
                </a:solidFill>
                <a:latin typeface="Century Gothic"/>
                <a:cs typeface="Century Gothic"/>
              </a:rPr>
              <a:t>to</a:t>
            </a:r>
            <a:r>
              <a:rPr sz="1100" spc="95" dirty="0">
                <a:solidFill>
                  <a:srgbClr val="431F20"/>
                </a:solidFill>
                <a:latin typeface="Century Gothic"/>
                <a:cs typeface="Century Gothic"/>
              </a:rPr>
              <a:t> </a:t>
            </a:r>
            <a:r>
              <a:rPr sz="1100" dirty="0">
                <a:solidFill>
                  <a:srgbClr val="431F20"/>
                </a:solidFill>
                <a:latin typeface="Century Gothic"/>
                <a:cs typeface="Century Gothic"/>
              </a:rPr>
              <a:t>the</a:t>
            </a:r>
            <a:r>
              <a:rPr sz="1100" spc="130" dirty="0">
                <a:solidFill>
                  <a:srgbClr val="431F20"/>
                </a:solidFill>
                <a:latin typeface="Century Gothic"/>
                <a:cs typeface="Century Gothic"/>
              </a:rPr>
              <a:t> </a:t>
            </a:r>
            <a:r>
              <a:rPr sz="1100" dirty="0">
                <a:solidFill>
                  <a:srgbClr val="431F20"/>
                </a:solidFill>
                <a:latin typeface="Century Gothic"/>
                <a:cs typeface="Century Gothic"/>
              </a:rPr>
              <a:t>initiative.</a:t>
            </a:r>
            <a:r>
              <a:rPr sz="1100" spc="110" dirty="0">
                <a:solidFill>
                  <a:srgbClr val="431F20"/>
                </a:solidFill>
                <a:latin typeface="Century Gothic"/>
                <a:cs typeface="Century Gothic"/>
              </a:rPr>
              <a:t> </a:t>
            </a:r>
            <a:r>
              <a:rPr sz="1100" dirty="0">
                <a:solidFill>
                  <a:srgbClr val="431F20"/>
                </a:solidFill>
                <a:latin typeface="Century Gothic"/>
                <a:cs typeface="Century Gothic"/>
              </a:rPr>
              <a:t>As</a:t>
            </a:r>
            <a:r>
              <a:rPr sz="1100" spc="105" dirty="0">
                <a:solidFill>
                  <a:srgbClr val="431F20"/>
                </a:solidFill>
                <a:latin typeface="Century Gothic"/>
                <a:cs typeface="Century Gothic"/>
              </a:rPr>
              <a:t> </a:t>
            </a:r>
            <a:r>
              <a:rPr sz="1100" dirty="0">
                <a:solidFill>
                  <a:srgbClr val="431F20"/>
                </a:solidFill>
                <a:latin typeface="Century Gothic"/>
                <a:cs typeface="Century Gothic"/>
              </a:rPr>
              <a:t>an</a:t>
            </a:r>
            <a:r>
              <a:rPr sz="1100" spc="100" dirty="0">
                <a:solidFill>
                  <a:srgbClr val="431F20"/>
                </a:solidFill>
                <a:latin typeface="Century Gothic"/>
                <a:cs typeface="Century Gothic"/>
              </a:rPr>
              <a:t> </a:t>
            </a:r>
            <a:r>
              <a:rPr sz="1100" spc="-40" dirty="0">
                <a:solidFill>
                  <a:srgbClr val="431F20"/>
                </a:solidFill>
                <a:latin typeface="Century Gothic"/>
                <a:cs typeface="Century Gothic"/>
              </a:rPr>
              <a:t>added</a:t>
            </a:r>
            <a:r>
              <a:rPr sz="1100" spc="120" dirty="0">
                <a:solidFill>
                  <a:srgbClr val="431F20"/>
                </a:solidFill>
                <a:latin typeface="Century Gothic"/>
                <a:cs typeface="Century Gothic"/>
              </a:rPr>
              <a:t> </a:t>
            </a:r>
            <a:r>
              <a:rPr sz="1100" dirty="0">
                <a:solidFill>
                  <a:srgbClr val="431F20"/>
                </a:solidFill>
                <a:latin typeface="Century Gothic"/>
                <a:cs typeface="Century Gothic"/>
              </a:rPr>
              <a:t>benefit,</a:t>
            </a:r>
            <a:r>
              <a:rPr sz="1100" spc="105" dirty="0">
                <a:solidFill>
                  <a:srgbClr val="431F20"/>
                </a:solidFill>
                <a:latin typeface="Century Gothic"/>
                <a:cs typeface="Century Gothic"/>
              </a:rPr>
              <a:t> </a:t>
            </a:r>
            <a:r>
              <a:rPr sz="1100" dirty="0">
                <a:solidFill>
                  <a:srgbClr val="431F20"/>
                </a:solidFill>
                <a:latin typeface="Century Gothic"/>
                <a:cs typeface="Century Gothic"/>
              </a:rPr>
              <a:t>all</a:t>
            </a:r>
            <a:r>
              <a:rPr sz="1100" spc="110" dirty="0">
                <a:solidFill>
                  <a:srgbClr val="431F20"/>
                </a:solidFill>
                <a:latin typeface="Century Gothic"/>
                <a:cs typeface="Century Gothic"/>
              </a:rPr>
              <a:t> </a:t>
            </a:r>
            <a:r>
              <a:rPr sz="1100" dirty="0">
                <a:solidFill>
                  <a:srgbClr val="431F20"/>
                </a:solidFill>
                <a:latin typeface="Century Gothic"/>
                <a:cs typeface="Century Gothic"/>
              </a:rPr>
              <a:t>contributors</a:t>
            </a:r>
            <a:r>
              <a:rPr sz="1100" spc="90" dirty="0">
                <a:solidFill>
                  <a:srgbClr val="431F20"/>
                </a:solidFill>
                <a:latin typeface="Century Gothic"/>
                <a:cs typeface="Century Gothic"/>
              </a:rPr>
              <a:t> </a:t>
            </a:r>
            <a:r>
              <a:rPr sz="1100" dirty="0">
                <a:solidFill>
                  <a:srgbClr val="431F20"/>
                </a:solidFill>
                <a:latin typeface="Century Gothic"/>
                <a:cs typeface="Century Gothic"/>
              </a:rPr>
              <a:t>to</a:t>
            </a:r>
            <a:r>
              <a:rPr sz="1100" spc="110" dirty="0">
                <a:solidFill>
                  <a:srgbClr val="431F20"/>
                </a:solidFill>
                <a:latin typeface="Century Gothic"/>
                <a:cs typeface="Century Gothic"/>
              </a:rPr>
              <a:t> </a:t>
            </a:r>
            <a:r>
              <a:rPr sz="1100" spc="-25" dirty="0">
                <a:solidFill>
                  <a:srgbClr val="431F20"/>
                </a:solidFill>
                <a:latin typeface="Century Gothic"/>
                <a:cs typeface="Century Gothic"/>
              </a:rPr>
              <a:t>the </a:t>
            </a:r>
            <a:r>
              <a:rPr sz="1100" dirty="0">
                <a:solidFill>
                  <a:srgbClr val="431F20"/>
                </a:solidFill>
                <a:latin typeface="Century Gothic"/>
                <a:cs typeface="Century Gothic"/>
              </a:rPr>
              <a:t>Public</a:t>
            </a:r>
            <a:r>
              <a:rPr sz="1100" spc="125" dirty="0">
                <a:solidFill>
                  <a:srgbClr val="431F20"/>
                </a:solidFill>
                <a:latin typeface="Century Gothic"/>
                <a:cs typeface="Century Gothic"/>
              </a:rPr>
              <a:t> </a:t>
            </a:r>
            <a:r>
              <a:rPr sz="1100" dirty="0">
                <a:solidFill>
                  <a:srgbClr val="431F20"/>
                </a:solidFill>
                <a:latin typeface="Century Gothic"/>
                <a:cs typeface="Century Gothic"/>
              </a:rPr>
              <a:t>Awareness</a:t>
            </a:r>
            <a:r>
              <a:rPr sz="1100" spc="65" dirty="0">
                <a:solidFill>
                  <a:srgbClr val="431F20"/>
                </a:solidFill>
                <a:latin typeface="Century Gothic"/>
                <a:cs typeface="Century Gothic"/>
              </a:rPr>
              <a:t> </a:t>
            </a:r>
            <a:r>
              <a:rPr sz="1100" dirty="0">
                <a:solidFill>
                  <a:srgbClr val="431F20"/>
                </a:solidFill>
                <a:latin typeface="Century Gothic"/>
                <a:cs typeface="Century Gothic"/>
              </a:rPr>
              <a:t>Initiative</a:t>
            </a:r>
            <a:r>
              <a:rPr sz="1100" spc="145" dirty="0">
                <a:solidFill>
                  <a:srgbClr val="431F20"/>
                </a:solidFill>
                <a:latin typeface="Century Gothic"/>
                <a:cs typeface="Century Gothic"/>
              </a:rPr>
              <a:t> </a:t>
            </a:r>
            <a:r>
              <a:rPr sz="1100" dirty="0">
                <a:solidFill>
                  <a:srgbClr val="431F20"/>
                </a:solidFill>
                <a:latin typeface="Century Gothic"/>
                <a:cs typeface="Century Gothic"/>
              </a:rPr>
              <a:t>at</a:t>
            </a:r>
            <a:r>
              <a:rPr sz="1100" spc="110" dirty="0">
                <a:solidFill>
                  <a:srgbClr val="431F20"/>
                </a:solidFill>
                <a:latin typeface="Century Gothic"/>
                <a:cs typeface="Century Gothic"/>
              </a:rPr>
              <a:t> </a:t>
            </a:r>
            <a:r>
              <a:rPr sz="1100" dirty="0">
                <a:solidFill>
                  <a:srgbClr val="431F20"/>
                </a:solidFill>
                <a:latin typeface="Century Gothic"/>
                <a:cs typeface="Century Gothic"/>
              </a:rPr>
              <a:t>these</a:t>
            </a:r>
            <a:r>
              <a:rPr sz="1100" spc="110" dirty="0">
                <a:solidFill>
                  <a:srgbClr val="431F20"/>
                </a:solidFill>
                <a:latin typeface="Century Gothic"/>
                <a:cs typeface="Century Gothic"/>
              </a:rPr>
              <a:t> </a:t>
            </a:r>
            <a:r>
              <a:rPr sz="1100" dirty="0">
                <a:solidFill>
                  <a:srgbClr val="431F20"/>
                </a:solidFill>
                <a:latin typeface="Century Gothic"/>
                <a:cs typeface="Century Gothic"/>
              </a:rPr>
              <a:t>levels</a:t>
            </a:r>
            <a:r>
              <a:rPr sz="1100" spc="80" dirty="0">
                <a:solidFill>
                  <a:srgbClr val="431F20"/>
                </a:solidFill>
                <a:latin typeface="Century Gothic"/>
                <a:cs typeface="Century Gothic"/>
              </a:rPr>
              <a:t> </a:t>
            </a:r>
            <a:r>
              <a:rPr sz="1100" spc="65" dirty="0">
                <a:solidFill>
                  <a:srgbClr val="431F20"/>
                </a:solidFill>
                <a:latin typeface="Century Gothic"/>
                <a:cs typeface="Century Gothic"/>
              </a:rPr>
              <a:t>will</a:t>
            </a:r>
            <a:r>
              <a:rPr sz="1100" spc="130" dirty="0">
                <a:solidFill>
                  <a:srgbClr val="431F20"/>
                </a:solidFill>
                <a:latin typeface="Century Gothic"/>
                <a:cs typeface="Century Gothic"/>
              </a:rPr>
              <a:t> </a:t>
            </a:r>
            <a:r>
              <a:rPr sz="1100" spc="-10" dirty="0">
                <a:solidFill>
                  <a:srgbClr val="431F20"/>
                </a:solidFill>
                <a:latin typeface="Century Gothic"/>
                <a:cs typeface="Century Gothic"/>
              </a:rPr>
              <a:t>receive</a:t>
            </a:r>
            <a:r>
              <a:rPr sz="1100" spc="70" dirty="0">
                <a:solidFill>
                  <a:srgbClr val="431F20"/>
                </a:solidFill>
                <a:latin typeface="Century Gothic"/>
                <a:cs typeface="Century Gothic"/>
              </a:rPr>
              <a:t> </a:t>
            </a:r>
            <a:r>
              <a:rPr sz="1100" dirty="0">
                <a:solidFill>
                  <a:srgbClr val="431F20"/>
                </a:solidFill>
                <a:latin typeface="Century Gothic"/>
                <a:cs typeface="Century Gothic"/>
              </a:rPr>
              <a:t>CCFI</a:t>
            </a:r>
            <a:r>
              <a:rPr sz="1100" spc="105" dirty="0">
                <a:solidFill>
                  <a:srgbClr val="431F20"/>
                </a:solidFill>
                <a:latin typeface="Century Gothic"/>
                <a:cs typeface="Century Gothic"/>
              </a:rPr>
              <a:t> </a:t>
            </a:r>
            <a:r>
              <a:rPr sz="1100" spc="45" dirty="0">
                <a:solidFill>
                  <a:srgbClr val="431F20"/>
                </a:solidFill>
                <a:latin typeface="Century Gothic"/>
                <a:cs typeface="Century Gothic"/>
              </a:rPr>
              <a:t>membership</a:t>
            </a:r>
            <a:r>
              <a:rPr sz="1100" spc="70" dirty="0">
                <a:solidFill>
                  <a:srgbClr val="431F20"/>
                </a:solidFill>
                <a:latin typeface="Century Gothic"/>
                <a:cs typeface="Century Gothic"/>
              </a:rPr>
              <a:t> </a:t>
            </a:r>
            <a:r>
              <a:rPr sz="1100" dirty="0">
                <a:solidFill>
                  <a:srgbClr val="431F20"/>
                </a:solidFill>
                <a:latin typeface="Century Gothic"/>
                <a:cs typeface="Century Gothic"/>
              </a:rPr>
              <a:t>corresponding</a:t>
            </a:r>
            <a:r>
              <a:rPr sz="1100" spc="80" dirty="0">
                <a:solidFill>
                  <a:srgbClr val="431F20"/>
                </a:solidFill>
                <a:latin typeface="Century Gothic"/>
                <a:cs typeface="Century Gothic"/>
              </a:rPr>
              <a:t> </a:t>
            </a:r>
            <a:r>
              <a:rPr sz="1100" spc="-25" dirty="0">
                <a:solidFill>
                  <a:srgbClr val="431F20"/>
                </a:solidFill>
                <a:latin typeface="Century Gothic"/>
                <a:cs typeface="Century Gothic"/>
              </a:rPr>
              <a:t>to </a:t>
            </a:r>
            <a:r>
              <a:rPr sz="1100" spc="50" dirty="0">
                <a:solidFill>
                  <a:srgbClr val="431F20"/>
                </a:solidFill>
                <a:latin typeface="Century Gothic"/>
                <a:cs typeface="Century Gothic"/>
              </a:rPr>
              <a:t>their</a:t>
            </a:r>
            <a:r>
              <a:rPr sz="1100" spc="-10" dirty="0">
                <a:solidFill>
                  <a:srgbClr val="431F20"/>
                </a:solidFill>
                <a:latin typeface="Century Gothic"/>
                <a:cs typeface="Century Gothic"/>
              </a:rPr>
              <a:t> </a:t>
            </a:r>
            <a:r>
              <a:rPr sz="1100" dirty="0">
                <a:solidFill>
                  <a:srgbClr val="431F20"/>
                </a:solidFill>
                <a:latin typeface="Century Gothic"/>
                <a:cs typeface="Century Gothic"/>
              </a:rPr>
              <a:t>level</a:t>
            </a:r>
            <a:r>
              <a:rPr sz="1100" spc="-25" dirty="0">
                <a:solidFill>
                  <a:srgbClr val="431F20"/>
                </a:solidFill>
                <a:latin typeface="Century Gothic"/>
                <a:cs typeface="Century Gothic"/>
              </a:rPr>
              <a:t> </a:t>
            </a:r>
            <a:r>
              <a:rPr sz="1100" dirty="0">
                <a:solidFill>
                  <a:srgbClr val="431F20"/>
                </a:solidFill>
                <a:latin typeface="Century Gothic"/>
                <a:cs typeface="Century Gothic"/>
              </a:rPr>
              <a:t>of</a:t>
            </a:r>
            <a:r>
              <a:rPr sz="1100" spc="-20" dirty="0">
                <a:solidFill>
                  <a:srgbClr val="431F20"/>
                </a:solidFill>
                <a:latin typeface="Century Gothic"/>
                <a:cs typeface="Century Gothic"/>
              </a:rPr>
              <a:t> </a:t>
            </a:r>
            <a:r>
              <a:rPr sz="1100" spc="-10" dirty="0">
                <a:solidFill>
                  <a:srgbClr val="431F20"/>
                </a:solidFill>
                <a:latin typeface="Century Gothic"/>
                <a:cs typeface="Century Gothic"/>
              </a:rPr>
              <a:t>support.</a:t>
            </a:r>
            <a:endParaRPr sz="1100" dirty="0">
              <a:latin typeface="Century Gothic"/>
              <a:cs typeface="Century Gothic"/>
            </a:endParaRPr>
          </a:p>
        </p:txBody>
      </p:sp>
      <p:sp>
        <p:nvSpPr>
          <p:cNvPr id="6" name="object 6"/>
          <p:cNvSpPr txBox="1"/>
          <p:nvPr/>
        </p:nvSpPr>
        <p:spPr>
          <a:xfrm>
            <a:off x="4757196" y="4930303"/>
            <a:ext cx="6999375" cy="1533753"/>
          </a:xfrm>
          <a:prstGeom prst="rect">
            <a:avLst/>
          </a:prstGeom>
        </p:spPr>
        <p:txBody>
          <a:bodyPr vert="horz" wrap="square" lIns="0" tIns="12700" rIns="0" bIns="0" rtlCol="0">
            <a:spAutoFit/>
          </a:bodyPr>
          <a:lstStyle/>
          <a:p>
            <a:pPr marL="12700" marR="840105">
              <a:lnSpc>
                <a:spcPct val="100000"/>
              </a:lnSpc>
              <a:spcBef>
                <a:spcPts val="100"/>
              </a:spcBef>
            </a:pPr>
            <a:r>
              <a:rPr sz="1100" b="1" spc="130" dirty="0">
                <a:solidFill>
                  <a:srgbClr val="431F20"/>
                </a:solidFill>
                <a:latin typeface="Calibri"/>
                <a:cs typeface="Calibri"/>
              </a:rPr>
              <a:t>Level</a:t>
            </a:r>
            <a:r>
              <a:rPr sz="1100" b="1" spc="70" dirty="0">
                <a:solidFill>
                  <a:srgbClr val="431F20"/>
                </a:solidFill>
                <a:latin typeface="Calibri"/>
                <a:cs typeface="Calibri"/>
              </a:rPr>
              <a:t> </a:t>
            </a:r>
            <a:r>
              <a:rPr sz="1100" b="1" spc="120" dirty="0">
                <a:solidFill>
                  <a:srgbClr val="431F20"/>
                </a:solidFill>
                <a:latin typeface="Calibri"/>
                <a:cs typeface="Calibri"/>
              </a:rPr>
              <a:t>One:</a:t>
            </a:r>
            <a:r>
              <a:rPr sz="1100" b="1" spc="65" dirty="0">
                <a:solidFill>
                  <a:srgbClr val="431F20"/>
                </a:solidFill>
                <a:latin typeface="Calibri"/>
                <a:cs typeface="Calibri"/>
              </a:rPr>
              <a:t> </a:t>
            </a:r>
            <a:r>
              <a:rPr sz="1100" b="1" spc="130" dirty="0">
                <a:solidFill>
                  <a:srgbClr val="431F20"/>
                </a:solidFill>
                <a:latin typeface="Calibri"/>
                <a:cs typeface="Calibri"/>
              </a:rPr>
              <a:t>$30,000</a:t>
            </a:r>
            <a:r>
              <a:rPr sz="1100" b="1" spc="95" dirty="0">
                <a:solidFill>
                  <a:srgbClr val="431F20"/>
                </a:solidFill>
                <a:latin typeface="Calibri"/>
                <a:cs typeface="Calibri"/>
              </a:rPr>
              <a:t> </a:t>
            </a:r>
            <a:r>
              <a:rPr sz="1100" b="1" dirty="0">
                <a:solidFill>
                  <a:srgbClr val="431F20"/>
                </a:solidFill>
                <a:latin typeface="Calibri"/>
                <a:cs typeface="Calibri"/>
              </a:rPr>
              <a:t>–</a:t>
            </a:r>
            <a:r>
              <a:rPr sz="1100" b="1" spc="80" dirty="0">
                <a:solidFill>
                  <a:srgbClr val="431F20"/>
                </a:solidFill>
                <a:latin typeface="Calibri"/>
                <a:cs typeface="Calibri"/>
              </a:rPr>
              <a:t> </a:t>
            </a:r>
            <a:r>
              <a:rPr sz="1100" b="1" spc="114" dirty="0">
                <a:solidFill>
                  <a:srgbClr val="431F20"/>
                </a:solidFill>
                <a:latin typeface="Calibri"/>
                <a:cs typeface="Calibri"/>
              </a:rPr>
              <a:t>$99,999</a:t>
            </a:r>
            <a:r>
              <a:rPr lang="en-US" sz="1100" b="1" spc="114" dirty="0">
                <a:solidFill>
                  <a:srgbClr val="431F20"/>
                </a:solidFill>
                <a:latin typeface="Calibri"/>
                <a:cs typeface="Calibri"/>
              </a:rPr>
              <a:t> per year</a:t>
            </a:r>
            <a:r>
              <a:rPr sz="1100" b="1" spc="45" dirty="0">
                <a:solidFill>
                  <a:srgbClr val="431F20"/>
                </a:solidFill>
                <a:latin typeface="Calibri"/>
                <a:cs typeface="Calibri"/>
              </a:rPr>
              <a:t> </a:t>
            </a:r>
            <a:r>
              <a:rPr sz="1100" b="1" spc="125" dirty="0">
                <a:solidFill>
                  <a:srgbClr val="431F20"/>
                </a:solidFill>
                <a:latin typeface="Calibri"/>
                <a:cs typeface="Calibri"/>
              </a:rPr>
              <a:t>(includes</a:t>
            </a:r>
            <a:r>
              <a:rPr sz="1100" b="1" spc="40" dirty="0">
                <a:solidFill>
                  <a:srgbClr val="431F20"/>
                </a:solidFill>
                <a:latin typeface="Calibri"/>
                <a:cs typeface="Calibri"/>
              </a:rPr>
              <a:t> </a:t>
            </a:r>
            <a:r>
              <a:rPr sz="1100" b="1" spc="170" dirty="0">
                <a:solidFill>
                  <a:srgbClr val="431F20"/>
                </a:solidFill>
                <a:latin typeface="Calibri"/>
                <a:cs typeface="Calibri"/>
              </a:rPr>
              <a:t>CCFI</a:t>
            </a:r>
            <a:r>
              <a:rPr sz="1100" b="1" spc="85" dirty="0">
                <a:solidFill>
                  <a:srgbClr val="431F20"/>
                </a:solidFill>
                <a:latin typeface="Calibri"/>
                <a:cs typeface="Calibri"/>
              </a:rPr>
              <a:t> </a:t>
            </a:r>
            <a:r>
              <a:rPr sz="1100" b="1" spc="125" dirty="0">
                <a:solidFill>
                  <a:srgbClr val="431F20"/>
                </a:solidFill>
                <a:latin typeface="Calibri"/>
                <a:cs typeface="Calibri"/>
              </a:rPr>
              <a:t>Supporter-</a:t>
            </a:r>
            <a:r>
              <a:rPr sz="1100" b="1" spc="100" dirty="0">
                <a:solidFill>
                  <a:srgbClr val="431F20"/>
                </a:solidFill>
                <a:latin typeface="Calibri"/>
                <a:cs typeface="Calibri"/>
              </a:rPr>
              <a:t>level</a:t>
            </a:r>
            <a:r>
              <a:rPr sz="1100" b="1" spc="55" dirty="0">
                <a:solidFill>
                  <a:srgbClr val="431F20"/>
                </a:solidFill>
                <a:latin typeface="Calibri"/>
                <a:cs typeface="Calibri"/>
              </a:rPr>
              <a:t> </a:t>
            </a:r>
            <a:r>
              <a:rPr sz="1100" b="1" spc="135" dirty="0">
                <a:solidFill>
                  <a:srgbClr val="431F20"/>
                </a:solidFill>
                <a:latin typeface="Calibri"/>
                <a:cs typeface="Calibri"/>
              </a:rPr>
              <a:t>membership) </a:t>
            </a:r>
            <a:r>
              <a:rPr sz="1100" b="1" spc="130" dirty="0">
                <a:solidFill>
                  <a:srgbClr val="431F20"/>
                </a:solidFill>
                <a:latin typeface="Calibri"/>
                <a:cs typeface="Calibri"/>
              </a:rPr>
              <a:t>Level</a:t>
            </a:r>
            <a:r>
              <a:rPr sz="1100" b="1" spc="65" dirty="0">
                <a:solidFill>
                  <a:srgbClr val="431F20"/>
                </a:solidFill>
                <a:latin typeface="Calibri"/>
                <a:cs typeface="Calibri"/>
              </a:rPr>
              <a:t> </a:t>
            </a:r>
            <a:r>
              <a:rPr sz="1100" b="1" spc="110" dirty="0">
                <a:solidFill>
                  <a:srgbClr val="431F20"/>
                </a:solidFill>
                <a:latin typeface="Calibri"/>
                <a:cs typeface="Calibri"/>
              </a:rPr>
              <a:t>Two:</a:t>
            </a:r>
            <a:r>
              <a:rPr sz="1100" b="1" spc="65" dirty="0">
                <a:solidFill>
                  <a:srgbClr val="431F20"/>
                </a:solidFill>
                <a:latin typeface="Calibri"/>
                <a:cs typeface="Calibri"/>
              </a:rPr>
              <a:t> </a:t>
            </a:r>
            <a:r>
              <a:rPr sz="1100" b="1" spc="110" dirty="0">
                <a:solidFill>
                  <a:srgbClr val="431F20"/>
                </a:solidFill>
                <a:latin typeface="Calibri"/>
                <a:cs typeface="Calibri"/>
              </a:rPr>
              <a:t>$100,000</a:t>
            </a:r>
            <a:r>
              <a:rPr sz="1100" b="1" spc="95" dirty="0">
                <a:solidFill>
                  <a:srgbClr val="431F20"/>
                </a:solidFill>
                <a:latin typeface="Calibri"/>
                <a:cs typeface="Calibri"/>
              </a:rPr>
              <a:t> </a:t>
            </a:r>
            <a:r>
              <a:rPr sz="1100" b="1" dirty="0">
                <a:solidFill>
                  <a:srgbClr val="431F20"/>
                </a:solidFill>
                <a:latin typeface="Calibri"/>
                <a:cs typeface="Calibri"/>
              </a:rPr>
              <a:t>–</a:t>
            </a:r>
            <a:r>
              <a:rPr sz="1100" b="1" spc="60" dirty="0">
                <a:solidFill>
                  <a:srgbClr val="431F20"/>
                </a:solidFill>
                <a:latin typeface="Calibri"/>
                <a:cs typeface="Calibri"/>
              </a:rPr>
              <a:t> </a:t>
            </a:r>
            <a:r>
              <a:rPr sz="1100" b="1" spc="120" dirty="0">
                <a:solidFill>
                  <a:srgbClr val="431F20"/>
                </a:solidFill>
                <a:latin typeface="Calibri"/>
                <a:cs typeface="Calibri"/>
              </a:rPr>
              <a:t>$249,999</a:t>
            </a:r>
            <a:r>
              <a:rPr lang="en-US" sz="1100" b="1" spc="120" dirty="0">
                <a:solidFill>
                  <a:srgbClr val="431F20"/>
                </a:solidFill>
                <a:latin typeface="Calibri"/>
                <a:cs typeface="Calibri"/>
              </a:rPr>
              <a:t> per year</a:t>
            </a:r>
            <a:r>
              <a:rPr sz="1100" b="1" spc="55" dirty="0">
                <a:solidFill>
                  <a:srgbClr val="431F20"/>
                </a:solidFill>
                <a:latin typeface="Calibri"/>
                <a:cs typeface="Calibri"/>
              </a:rPr>
              <a:t> </a:t>
            </a:r>
            <a:r>
              <a:rPr sz="1100" b="1" spc="125" dirty="0">
                <a:solidFill>
                  <a:srgbClr val="431F20"/>
                </a:solidFill>
                <a:latin typeface="Calibri"/>
                <a:cs typeface="Calibri"/>
              </a:rPr>
              <a:t>(includes</a:t>
            </a:r>
            <a:r>
              <a:rPr sz="1100" b="1" spc="35" dirty="0">
                <a:solidFill>
                  <a:srgbClr val="431F20"/>
                </a:solidFill>
                <a:latin typeface="Calibri"/>
                <a:cs typeface="Calibri"/>
              </a:rPr>
              <a:t> </a:t>
            </a:r>
            <a:r>
              <a:rPr sz="1100" b="1" spc="170" dirty="0">
                <a:solidFill>
                  <a:srgbClr val="431F20"/>
                </a:solidFill>
                <a:latin typeface="Calibri"/>
                <a:cs typeface="Calibri"/>
              </a:rPr>
              <a:t>CCFI</a:t>
            </a:r>
            <a:r>
              <a:rPr sz="1100" b="1" spc="85" dirty="0">
                <a:solidFill>
                  <a:srgbClr val="431F20"/>
                </a:solidFill>
                <a:latin typeface="Calibri"/>
                <a:cs typeface="Calibri"/>
              </a:rPr>
              <a:t> </a:t>
            </a:r>
            <a:r>
              <a:rPr sz="1100" b="1" spc="135" dirty="0">
                <a:solidFill>
                  <a:srgbClr val="431F20"/>
                </a:solidFill>
                <a:latin typeface="Calibri"/>
                <a:cs typeface="Calibri"/>
              </a:rPr>
              <a:t>Leader-</a:t>
            </a:r>
            <a:r>
              <a:rPr sz="1100" b="1" spc="100" dirty="0">
                <a:solidFill>
                  <a:srgbClr val="431F20"/>
                </a:solidFill>
                <a:latin typeface="Calibri"/>
                <a:cs typeface="Calibri"/>
              </a:rPr>
              <a:t>level</a:t>
            </a:r>
            <a:r>
              <a:rPr sz="1100" b="1" spc="45" dirty="0">
                <a:solidFill>
                  <a:srgbClr val="431F20"/>
                </a:solidFill>
                <a:latin typeface="Calibri"/>
                <a:cs typeface="Calibri"/>
              </a:rPr>
              <a:t> </a:t>
            </a:r>
            <a:r>
              <a:rPr sz="1100" b="1" spc="135" dirty="0">
                <a:solidFill>
                  <a:srgbClr val="431F20"/>
                </a:solidFill>
                <a:latin typeface="Calibri"/>
                <a:cs typeface="Calibri"/>
              </a:rPr>
              <a:t>membership) </a:t>
            </a:r>
            <a:r>
              <a:rPr sz="1100" b="1" spc="130" dirty="0">
                <a:solidFill>
                  <a:srgbClr val="431F20"/>
                </a:solidFill>
                <a:latin typeface="Calibri"/>
                <a:cs typeface="Calibri"/>
              </a:rPr>
              <a:t>Level</a:t>
            </a:r>
            <a:r>
              <a:rPr sz="1100" b="1" spc="75" dirty="0">
                <a:solidFill>
                  <a:srgbClr val="431F20"/>
                </a:solidFill>
                <a:latin typeface="Calibri"/>
                <a:cs typeface="Calibri"/>
              </a:rPr>
              <a:t> </a:t>
            </a:r>
            <a:r>
              <a:rPr sz="1100" b="1" spc="105" dirty="0">
                <a:solidFill>
                  <a:srgbClr val="431F20"/>
                </a:solidFill>
                <a:latin typeface="Calibri"/>
                <a:cs typeface="Calibri"/>
              </a:rPr>
              <a:t>Three:</a:t>
            </a:r>
            <a:r>
              <a:rPr sz="1100" b="1" spc="70" dirty="0">
                <a:solidFill>
                  <a:srgbClr val="431F20"/>
                </a:solidFill>
                <a:latin typeface="Calibri"/>
                <a:cs typeface="Calibri"/>
              </a:rPr>
              <a:t> </a:t>
            </a:r>
            <a:r>
              <a:rPr sz="1100" b="1" spc="125" dirty="0">
                <a:solidFill>
                  <a:srgbClr val="431F20"/>
                </a:solidFill>
                <a:latin typeface="Calibri"/>
                <a:cs typeface="Calibri"/>
              </a:rPr>
              <a:t>$250,000</a:t>
            </a:r>
            <a:r>
              <a:rPr sz="1100" b="1" spc="85" dirty="0">
                <a:solidFill>
                  <a:srgbClr val="431F20"/>
                </a:solidFill>
                <a:latin typeface="Calibri"/>
                <a:cs typeface="Calibri"/>
              </a:rPr>
              <a:t> </a:t>
            </a:r>
            <a:r>
              <a:rPr sz="1100" b="1" spc="160" dirty="0">
                <a:solidFill>
                  <a:srgbClr val="431F20"/>
                </a:solidFill>
                <a:latin typeface="Calibri"/>
                <a:cs typeface="Calibri"/>
              </a:rPr>
              <a:t>and</a:t>
            </a:r>
            <a:r>
              <a:rPr sz="1100" b="1" spc="60" dirty="0">
                <a:solidFill>
                  <a:srgbClr val="431F20"/>
                </a:solidFill>
                <a:latin typeface="Calibri"/>
                <a:cs typeface="Calibri"/>
              </a:rPr>
              <a:t> </a:t>
            </a:r>
            <a:r>
              <a:rPr sz="1100" b="1" spc="135" dirty="0">
                <a:solidFill>
                  <a:srgbClr val="431F20"/>
                </a:solidFill>
                <a:latin typeface="Calibri"/>
                <a:cs typeface="Calibri"/>
              </a:rPr>
              <a:t>above</a:t>
            </a:r>
            <a:r>
              <a:rPr lang="en-US" sz="1100" b="1" spc="135" dirty="0">
                <a:solidFill>
                  <a:srgbClr val="431F20"/>
                </a:solidFill>
                <a:latin typeface="Calibri"/>
                <a:cs typeface="Calibri"/>
              </a:rPr>
              <a:t> per year</a:t>
            </a:r>
            <a:r>
              <a:rPr sz="1100" b="1" spc="95" dirty="0">
                <a:solidFill>
                  <a:srgbClr val="431F20"/>
                </a:solidFill>
                <a:latin typeface="Calibri"/>
                <a:cs typeface="Calibri"/>
              </a:rPr>
              <a:t> </a:t>
            </a:r>
            <a:r>
              <a:rPr sz="1100" b="1" spc="125" dirty="0">
                <a:solidFill>
                  <a:srgbClr val="431F20"/>
                </a:solidFill>
                <a:latin typeface="Calibri"/>
                <a:cs typeface="Calibri"/>
              </a:rPr>
              <a:t>(includes</a:t>
            </a:r>
            <a:r>
              <a:rPr sz="1100" b="1" spc="60" dirty="0">
                <a:solidFill>
                  <a:srgbClr val="431F20"/>
                </a:solidFill>
                <a:latin typeface="Calibri"/>
                <a:cs typeface="Calibri"/>
              </a:rPr>
              <a:t> </a:t>
            </a:r>
            <a:r>
              <a:rPr sz="1100" b="1" spc="170" dirty="0">
                <a:solidFill>
                  <a:srgbClr val="431F20"/>
                </a:solidFill>
                <a:latin typeface="Calibri"/>
                <a:cs typeface="Calibri"/>
              </a:rPr>
              <a:t>CCFI</a:t>
            </a:r>
            <a:r>
              <a:rPr sz="1100" b="1" spc="90" dirty="0">
                <a:solidFill>
                  <a:srgbClr val="431F20"/>
                </a:solidFill>
                <a:latin typeface="Calibri"/>
                <a:cs typeface="Calibri"/>
              </a:rPr>
              <a:t> </a:t>
            </a:r>
            <a:r>
              <a:rPr sz="1100" b="1" spc="140" dirty="0">
                <a:solidFill>
                  <a:srgbClr val="431F20"/>
                </a:solidFill>
                <a:latin typeface="Calibri"/>
                <a:cs typeface="Calibri"/>
              </a:rPr>
              <a:t>Anchor-</a:t>
            </a:r>
            <a:r>
              <a:rPr sz="1100" b="1" spc="100" dirty="0">
                <a:solidFill>
                  <a:srgbClr val="431F20"/>
                </a:solidFill>
                <a:latin typeface="Calibri"/>
                <a:cs typeface="Calibri"/>
              </a:rPr>
              <a:t>level</a:t>
            </a:r>
            <a:r>
              <a:rPr sz="1100" b="1" spc="50" dirty="0">
                <a:solidFill>
                  <a:srgbClr val="431F20"/>
                </a:solidFill>
                <a:latin typeface="Calibri"/>
                <a:cs typeface="Calibri"/>
              </a:rPr>
              <a:t> </a:t>
            </a:r>
            <a:r>
              <a:rPr sz="1100" b="1" spc="135" dirty="0">
                <a:solidFill>
                  <a:srgbClr val="431F20"/>
                </a:solidFill>
                <a:latin typeface="Calibri"/>
                <a:cs typeface="Calibri"/>
              </a:rPr>
              <a:t>membership)</a:t>
            </a:r>
            <a:endParaRPr sz="1100" dirty="0">
              <a:latin typeface="Calibri"/>
              <a:cs typeface="Calibri"/>
            </a:endParaRPr>
          </a:p>
          <a:p>
            <a:pPr marL="12700" marR="5080">
              <a:lnSpc>
                <a:spcPct val="100000"/>
              </a:lnSpc>
              <a:spcBef>
                <a:spcPts val="1325"/>
              </a:spcBef>
            </a:pPr>
            <a:r>
              <a:rPr sz="1100" spc="65" dirty="0">
                <a:solidFill>
                  <a:srgbClr val="431F20"/>
                </a:solidFill>
                <a:latin typeface="Century Gothic"/>
                <a:cs typeface="Century Gothic"/>
              </a:rPr>
              <a:t>To</a:t>
            </a:r>
            <a:r>
              <a:rPr sz="1100" spc="25" dirty="0">
                <a:solidFill>
                  <a:srgbClr val="431F20"/>
                </a:solidFill>
                <a:latin typeface="Century Gothic"/>
                <a:cs typeface="Century Gothic"/>
              </a:rPr>
              <a:t> </a:t>
            </a:r>
            <a:r>
              <a:rPr sz="1100" dirty="0">
                <a:solidFill>
                  <a:srgbClr val="431F20"/>
                </a:solidFill>
                <a:latin typeface="Century Gothic"/>
                <a:cs typeface="Century Gothic"/>
              </a:rPr>
              <a:t>clarify:</a:t>
            </a:r>
            <a:r>
              <a:rPr sz="1100" spc="45" dirty="0">
                <a:solidFill>
                  <a:srgbClr val="431F20"/>
                </a:solidFill>
                <a:latin typeface="Century Gothic"/>
                <a:cs typeface="Century Gothic"/>
              </a:rPr>
              <a:t> </a:t>
            </a:r>
            <a:r>
              <a:rPr sz="1100" dirty="0">
                <a:solidFill>
                  <a:srgbClr val="431F20"/>
                </a:solidFill>
                <a:latin typeface="Century Gothic"/>
                <a:cs typeface="Century Gothic"/>
              </a:rPr>
              <a:t>for</a:t>
            </a:r>
            <a:r>
              <a:rPr sz="1100" spc="25" dirty="0">
                <a:solidFill>
                  <a:srgbClr val="431F20"/>
                </a:solidFill>
                <a:latin typeface="Century Gothic"/>
                <a:cs typeface="Century Gothic"/>
              </a:rPr>
              <a:t> </a:t>
            </a:r>
            <a:r>
              <a:rPr sz="1100" dirty="0">
                <a:solidFill>
                  <a:srgbClr val="431F20"/>
                </a:solidFill>
                <a:latin typeface="Century Gothic"/>
                <a:cs typeface="Century Gothic"/>
              </a:rPr>
              <a:t>current</a:t>
            </a:r>
            <a:r>
              <a:rPr sz="1100" spc="15" dirty="0">
                <a:solidFill>
                  <a:srgbClr val="431F20"/>
                </a:solidFill>
                <a:latin typeface="Century Gothic"/>
                <a:cs typeface="Century Gothic"/>
              </a:rPr>
              <a:t> </a:t>
            </a:r>
            <a:r>
              <a:rPr sz="1100" spc="50" dirty="0">
                <a:solidFill>
                  <a:srgbClr val="431F20"/>
                </a:solidFill>
                <a:latin typeface="Century Gothic"/>
                <a:cs typeface="Century Gothic"/>
              </a:rPr>
              <a:t>members</a:t>
            </a:r>
            <a:r>
              <a:rPr sz="1100" spc="-5" dirty="0">
                <a:solidFill>
                  <a:srgbClr val="431F20"/>
                </a:solidFill>
                <a:latin typeface="Century Gothic"/>
                <a:cs typeface="Century Gothic"/>
              </a:rPr>
              <a:t> </a:t>
            </a:r>
            <a:r>
              <a:rPr sz="1100" dirty="0">
                <a:solidFill>
                  <a:srgbClr val="431F20"/>
                </a:solidFill>
                <a:latin typeface="Century Gothic"/>
                <a:cs typeface="Century Gothic"/>
              </a:rPr>
              <a:t>of</a:t>
            </a:r>
            <a:r>
              <a:rPr sz="1100" spc="20" dirty="0">
                <a:solidFill>
                  <a:srgbClr val="431F20"/>
                </a:solidFill>
                <a:latin typeface="Century Gothic"/>
                <a:cs typeface="Century Gothic"/>
              </a:rPr>
              <a:t> </a:t>
            </a:r>
            <a:r>
              <a:rPr sz="1100" dirty="0">
                <a:solidFill>
                  <a:srgbClr val="431F20"/>
                </a:solidFill>
                <a:latin typeface="Century Gothic"/>
                <a:cs typeface="Century Gothic"/>
              </a:rPr>
              <a:t>CCFI</a:t>
            </a:r>
            <a:r>
              <a:rPr sz="1100" spc="40" dirty="0">
                <a:solidFill>
                  <a:srgbClr val="431F20"/>
                </a:solidFill>
                <a:latin typeface="Century Gothic"/>
                <a:cs typeface="Century Gothic"/>
              </a:rPr>
              <a:t> </a:t>
            </a:r>
            <a:r>
              <a:rPr sz="1100" dirty="0">
                <a:solidFill>
                  <a:srgbClr val="431F20"/>
                </a:solidFill>
                <a:latin typeface="Century Gothic"/>
                <a:cs typeface="Century Gothic"/>
              </a:rPr>
              <a:t>whose</a:t>
            </a:r>
            <a:r>
              <a:rPr sz="1100" spc="10" dirty="0">
                <a:solidFill>
                  <a:srgbClr val="431F20"/>
                </a:solidFill>
                <a:latin typeface="Century Gothic"/>
                <a:cs typeface="Century Gothic"/>
              </a:rPr>
              <a:t> </a:t>
            </a:r>
            <a:r>
              <a:rPr sz="1100" spc="50" dirty="0">
                <a:solidFill>
                  <a:srgbClr val="431F20"/>
                </a:solidFill>
                <a:latin typeface="Century Gothic"/>
                <a:cs typeface="Century Gothic"/>
              </a:rPr>
              <a:t>membership</a:t>
            </a:r>
            <a:r>
              <a:rPr sz="1100" dirty="0">
                <a:solidFill>
                  <a:srgbClr val="431F20"/>
                </a:solidFill>
                <a:latin typeface="Century Gothic"/>
                <a:cs typeface="Century Gothic"/>
              </a:rPr>
              <a:t> value</a:t>
            </a:r>
            <a:r>
              <a:rPr sz="1100" spc="15" dirty="0">
                <a:solidFill>
                  <a:srgbClr val="431F20"/>
                </a:solidFill>
                <a:latin typeface="Century Gothic"/>
                <a:cs typeface="Century Gothic"/>
              </a:rPr>
              <a:t> </a:t>
            </a:r>
            <a:r>
              <a:rPr sz="1100" spc="-10" dirty="0">
                <a:solidFill>
                  <a:srgbClr val="431F20"/>
                </a:solidFill>
                <a:latin typeface="Century Gothic"/>
                <a:cs typeface="Century Gothic"/>
              </a:rPr>
              <a:t>exceeds</a:t>
            </a:r>
            <a:r>
              <a:rPr sz="1100" spc="5" dirty="0">
                <a:solidFill>
                  <a:srgbClr val="431F20"/>
                </a:solidFill>
                <a:latin typeface="Century Gothic"/>
                <a:cs typeface="Century Gothic"/>
              </a:rPr>
              <a:t> </a:t>
            </a:r>
            <a:r>
              <a:rPr sz="1100" dirty="0">
                <a:solidFill>
                  <a:srgbClr val="431F20"/>
                </a:solidFill>
                <a:latin typeface="Century Gothic"/>
                <a:cs typeface="Century Gothic"/>
              </a:rPr>
              <a:t>the</a:t>
            </a:r>
            <a:r>
              <a:rPr sz="1100" spc="40" dirty="0">
                <a:solidFill>
                  <a:srgbClr val="431F20"/>
                </a:solidFill>
                <a:latin typeface="Century Gothic"/>
                <a:cs typeface="Century Gothic"/>
              </a:rPr>
              <a:t> </a:t>
            </a:r>
            <a:r>
              <a:rPr sz="1100" spc="-10" dirty="0">
                <a:solidFill>
                  <a:srgbClr val="431F20"/>
                </a:solidFill>
                <a:latin typeface="Century Gothic"/>
                <a:cs typeface="Century Gothic"/>
              </a:rPr>
              <a:t>value </a:t>
            </a:r>
            <a:r>
              <a:rPr sz="1100" dirty="0">
                <a:solidFill>
                  <a:srgbClr val="431F20"/>
                </a:solidFill>
                <a:latin typeface="Century Gothic"/>
                <a:cs typeface="Century Gothic"/>
              </a:rPr>
              <a:t>included</a:t>
            </a:r>
            <a:r>
              <a:rPr sz="1100" spc="55" dirty="0">
                <a:solidFill>
                  <a:srgbClr val="431F20"/>
                </a:solidFill>
                <a:latin typeface="Century Gothic"/>
                <a:cs typeface="Century Gothic"/>
              </a:rPr>
              <a:t> </a:t>
            </a:r>
            <a:r>
              <a:rPr sz="1100" spc="65" dirty="0">
                <a:solidFill>
                  <a:srgbClr val="431F20"/>
                </a:solidFill>
                <a:latin typeface="Century Gothic"/>
                <a:cs typeface="Century Gothic"/>
              </a:rPr>
              <a:t>with</a:t>
            </a:r>
            <a:r>
              <a:rPr sz="1100" spc="60" dirty="0">
                <a:solidFill>
                  <a:srgbClr val="431F20"/>
                </a:solidFill>
                <a:latin typeface="Century Gothic"/>
                <a:cs typeface="Century Gothic"/>
              </a:rPr>
              <a:t> </a:t>
            </a:r>
            <a:r>
              <a:rPr sz="1100" spc="50" dirty="0">
                <a:solidFill>
                  <a:srgbClr val="431F20"/>
                </a:solidFill>
                <a:latin typeface="Century Gothic"/>
                <a:cs typeface="Century Gothic"/>
              </a:rPr>
              <a:t>their</a:t>
            </a:r>
            <a:r>
              <a:rPr sz="1100" spc="60" dirty="0">
                <a:solidFill>
                  <a:srgbClr val="431F20"/>
                </a:solidFill>
                <a:latin typeface="Century Gothic"/>
                <a:cs typeface="Century Gothic"/>
              </a:rPr>
              <a:t> </a:t>
            </a:r>
            <a:r>
              <a:rPr sz="1100" dirty="0">
                <a:solidFill>
                  <a:srgbClr val="431F20"/>
                </a:solidFill>
                <a:latin typeface="Century Gothic"/>
                <a:cs typeface="Century Gothic"/>
              </a:rPr>
              <a:t>contribution</a:t>
            </a:r>
            <a:r>
              <a:rPr sz="1100" spc="65" dirty="0">
                <a:solidFill>
                  <a:srgbClr val="431F20"/>
                </a:solidFill>
                <a:latin typeface="Century Gothic"/>
                <a:cs typeface="Century Gothic"/>
              </a:rPr>
              <a:t> </a:t>
            </a:r>
            <a:r>
              <a:rPr sz="1100" dirty="0">
                <a:solidFill>
                  <a:srgbClr val="431F20"/>
                </a:solidFill>
                <a:latin typeface="Century Gothic"/>
                <a:cs typeface="Century Gothic"/>
              </a:rPr>
              <a:t>to</a:t>
            </a:r>
            <a:r>
              <a:rPr sz="1100" spc="70" dirty="0">
                <a:solidFill>
                  <a:srgbClr val="431F20"/>
                </a:solidFill>
                <a:latin typeface="Century Gothic"/>
                <a:cs typeface="Century Gothic"/>
              </a:rPr>
              <a:t> </a:t>
            </a:r>
            <a:r>
              <a:rPr sz="1100" dirty="0">
                <a:solidFill>
                  <a:srgbClr val="431F20"/>
                </a:solidFill>
                <a:latin typeface="Century Gothic"/>
                <a:cs typeface="Century Gothic"/>
              </a:rPr>
              <a:t>the</a:t>
            </a:r>
            <a:r>
              <a:rPr sz="1100" spc="65" dirty="0">
                <a:solidFill>
                  <a:srgbClr val="431F20"/>
                </a:solidFill>
                <a:latin typeface="Century Gothic"/>
                <a:cs typeface="Century Gothic"/>
              </a:rPr>
              <a:t> </a:t>
            </a:r>
            <a:r>
              <a:rPr sz="1100" dirty="0">
                <a:solidFill>
                  <a:srgbClr val="431F20"/>
                </a:solidFill>
                <a:latin typeface="Century Gothic"/>
                <a:cs typeface="Century Gothic"/>
              </a:rPr>
              <a:t>initiative,</a:t>
            </a:r>
            <a:r>
              <a:rPr sz="1100" spc="90" dirty="0">
                <a:solidFill>
                  <a:srgbClr val="431F20"/>
                </a:solidFill>
                <a:latin typeface="Century Gothic"/>
                <a:cs typeface="Century Gothic"/>
              </a:rPr>
              <a:t> </a:t>
            </a:r>
            <a:r>
              <a:rPr sz="1100" dirty="0">
                <a:solidFill>
                  <a:srgbClr val="431F20"/>
                </a:solidFill>
                <a:latin typeface="Century Gothic"/>
                <a:cs typeface="Century Gothic"/>
              </a:rPr>
              <a:t>we</a:t>
            </a:r>
            <a:r>
              <a:rPr sz="1100" spc="35" dirty="0">
                <a:solidFill>
                  <a:srgbClr val="431F20"/>
                </a:solidFill>
                <a:latin typeface="Century Gothic"/>
                <a:cs typeface="Century Gothic"/>
              </a:rPr>
              <a:t> </a:t>
            </a:r>
            <a:r>
              <a:rPr sz="1100" spc="65" dirty="0">
                <a:solidFill>
                  <a:srgbClr val="431F20"/>
                </a:solidFill>
                <a:latin typeface="Century Gothic"/>
                <a:cs typeface="Century Gothic"/>
              </a:rPr>
              <a:t>will</a:t>
            </a:r>
            <a:r>
              <a:rPr sz="1100" spc="50" dirty="0">
                <a:solidFill>
                  <a:srgbClr val="431F20"/>
                </a:solidFill>
                <a:latin typeface="Century Gothic"/>
                <a:cs typeface="Century Gothic"/>
              </a:rPr>
              <a:t> </a:t>
            </a:r>
            <a:r>
              <a:rPr sz="1100" dirty="0">
                <a:solidFill>
                  <a:srgbClr val="431F20"/>
                </a:solidFill>
                <a:latin typeface="Century Gothic"/>
                <a:cs typeface="Century Gothic"/>
              </a:rPr>
              <a:t>reduce</a:t>
            </a:r>
            <a:r>
              <a:rPr sz="1100" spc="35" dirty="0">
                <a:solidFill>
                  <a:srgbClr val="431F20"/>
                </a:solidFill>
                <a:latin typeface="Century Gothic"/>
                <a:cs typeface="Century Gothic"/>
              </a:rPr>
              <a:t> </a:t>
            </a:r>
            <a:r>
              <a:rPr sz="1100" spc="50" dirty="0">
                <a:solidFill>
                  <a:srgbClr val="431F20"/>
                </a:solidFill>
                <a:latin typeface="Century Gothic"/>
                <a:cs typeface="Century Gothic"/>
              </a:rPr>
              <a:t>their</a:t>
            </a:r>
            <a:r>
              <a:rPr sz="1100" spc="65" dirty="0">
                <a:solidFill>
                  <a:srgbClr val="431F20"/>
                </a:solidFill>
                <a:latin typeface="Century Gothic"/>
                <a:cs typeface="Century Gothic"/>
              </a:rPr>
              <a:t> </a:t>
            </a:r>
            <a:r>
              <a:rPr sz="1100" spc="50" dirty="0">
                <a:solidFill>
                  <a:srgbClr val="431F20"/>
                </a:solidFill>
                <a:latin typeface="Century Gothic"/>
                <a:cs typeface="Century Gothic"/>
              </a:rPr>
              <a:t>existing</a:t>
            </a:r>
            <a:r>
              <a:rPr sz="1100" spc="45" dirty="0">
                <a:solidFill>
                  <a:srgbClr val="431F20"/>
                </a:solidFill>
                <a:latin typeface="Century Gothic"/>
                <a:cs typeface="Century Gothic"/>
              </a:rPr>
              <a:t> </a:t>
            </a:r>
            <a:r>
              <a:rPr sz="1100" spc="35" dirty="0">
                <a:solidFill>
                  <a:srgbClr val="431F20"/>
                </a:solidFill>
                <a:latin typeface="Century Gothic"/>
                <a:cs typeface="Century Gothic"/>
              </a:rPr>
              <a:t>membership </a:t>
            </a:r>
            <a:r>
              <a:rPr sz="1100" spc="-20" dirty="0">
                <a:solidFill>
                  <a:srgbClr val="431F20"/>
                </a:solidFill>
                <a:latin typeface="Century Gothic"/>
                <a:cs typeface="Century Gothic"/>
              </a:rPr>
              <a:t>fee</a:t>
            </a:r>
            <a:r>
              <a:rPr sz="1100" spc="60" dirty="0">
                <a:solidFill>
                  <a:srgbClr val="431F20"/>
                </a:solidFill>
                <a:latin typeface="Century Gothic"/>
                <a:cs typeface="Century Gothic"/>
              </a:rPr>
              <a:t> </a:t>
            </a:r>
            <a:r>
              <a:rPr sz="1100" dirty="0">
                <a:solidFill>
                  <a:srgbClr val="431F20"/>
                </a:solidFill>
                <a:latin typeface="Century Gothic"/>
                <a:cs typeface="Century Gothic"/>
              </a:rPr>
              <a:t>by</a:t>
            </a:r>
            <a:r>
              <a:rPr sz="1100" spc="80" dirty="0">
                <a:solidFill>
                  <a:srgbClr val="431F20"/>
                </a:solidFill>
                <a:latin typeface="Century Gothic"/>
                <a:cs typeface="Century Gothic"/>
              </a:rPr>
              <a:t> </a:t>
            </a:r>
            <a:r>
              <a:rPr sz="1100" dirty="0">
                <a:solidFill>
                  <a:srgbClr val="431F20"/>
                </a:solidFill>
                <a:latin typeface="Century Gothic"/>
                <a:cs typeface="Century Gothic"/>
              </a:rPr>
              <a:t>the</a:t>
            </a:r>
            <a:r>
              <a:rPr sz="1100" spc="80" dirty="0">
                <a:solidFill>
                  <a:srgbClr val="431F20"/>
                </a:solidFill>
                <a:latin typeface="Century Gothic"/>
                <a:cs typeface="Century Gothic"/>
              </a:rPr>
              <a:t> </a:t>
            </a:r>
            <a:r>
              <a:rPr sz="1100" dirty="0">
                <a:solidFill>
                  <a:srgbClr val="431F20"/>
                </a:solidFill>
                <a:latin typeface="Century Gothic"/>
                <a:cs typeface="Century Gothic"/>
              </a:rPr>
              <a:t>corresponding</a:t>
            </a:r>
            <a:r>
              <a:rPr sz="1100" spc="35" dirty="0">
                <a:solidFill>
                  <a:srgbClr val="431F20"/>
                </a:solidFill>
                <a:latin typeface="Century Gothic"/>
                <a:cs typeface="Century Gothic"/>
              </a:rPr>
              <a:t> </a:t>
            </a:r>
            <a:r>
              <a:rPr sz="1100" dirty="0">
                <a:solidFill>
                  <a:srgbClr val="431F20"/>
                </a:solidFill>
                <a:latin typeface="Century Gothic"/>
                <a:cs typeface="Century Gothic"/>
              </a:rPr>
              <a:t>amount.</a:t>
            </a:r>
            <a:r>
              <a:rPr sz="1100" spc="65" dirty="0">
                <a:solidFill>
                  <a:srgbClr val="431F20"/>
                </a:solidFill>
                <a:latin typeface="Century Gothic"/>
                <a:cs typeface="Century Gothic"/>
              </a:rPr>
              <a:t> </a:t>
            </a:r>
            <a:r>
              <a:rPr sz="1100" spc="75" dirty="0">
                <a:solidFill>
                  <a:srgbClr val="431F20"/>
                </a:solidFill>
                <a:latin typeface="Century Gothic"/>
                <a:cs typeface="Century Gothic"/>
              </a:rPr>
              <a:t>For</a:t>
            </a:r>
            <a:r>
              <a:rPr sz="1100" spc="60" dirty="0">
                <a:solidFill>
                  <a:srgbClr val="431F20"/>
                </a:solidFill>
                <a:latin typeface="Century Gothic"/>
                <a:cs typeface="Century Gothic"/>
              </a:rPr>
              <a:t> </a:t>
            </a:r>
            <a:r>
              <a:rPr sz="1100" dirty="0">
                <a:solidFill>
                  <a:srgbClr val="431F20"/>
                </a:solidFill>
                <a:latin typeface="Century Gothic"/>
                <a:cs typeface="Century Gothic"/>
              </a:rPr>
              <a:t>example,</a:t>
            </a:r>
            <a:r>
              <a:rPr sz="1100" spc="45" dirty="0">
                <a:solidFill>
                  <a:srgbClr val="431F20"/>
                </a:solidFill>
                <a:latin typeface="Century Gothic"/>
                <a:cs typeface="Century Gothic"/>
              </a:rPr>
              <a:t> </a:t>
            </a:r>
            <a:r>
              <a:rPr sz="1100" dirty="0">
                <a:solidFill>
                  <a:srgbClr val="431F20"/>
                </a:solidFill>
                <a:latin typeface="Century Gothic"/>
                <a:cs typeface="Century Gothic"/>
              </a:rPr>
              <a:t>if</a:t>
            </a:r>
            <a:r>
              <a:rPr sz="1100" spc="70" dirty="0">
                <a:solidFill>
                  <a:srgbClr val="431F20"/>
                </a:solidFill>
                <a:latin typeface="Century Gothic"/>
                <a:cs typeface="Century Gothic"/>
              </a:rPr>
              <a:t> </a:t>
            </a:r>
            <a:r>
              <a:rPr sz="1100" spc="-110" dirty="0">
                <a:solidFill>
                  <a:srgbClr val="431F20"/>
                </a:solidFill>
                <a:latin typeface="Century Gothic"/>
                <a:cs typeface="Century Gothic"/>
              </a:rPr>
              <a:t>a</a:t>
            </a:r>
            <a:r>
              <a:rPr sz="1100" spc="75" dirty="0">
                <a:solidFill>
                  <a:srgbClr val="431F20"/>
                </a:solidFill>
                <a:latin typeface="Century Gothic"/>
                <a:cs typeface="Century Gothic"/>
              </a:rPr>
              <a:t> </a:t>
            </a:r>
            <a:r>
              <a:rPr sz="1100" dirty="0">
                <a:solidFill>
                  <a:srgbClr val="431F20"/>
                </a:solidFill>
                <a:latin typeface="Century Gothic"/>
                <a:cs typeface="Century Gothic"/>
              </a:rPr>
              <a:t>Leader-level</a:t>
            </a:r>
            <a:r>
              <a:rPr sz="1100" spc="30" dirty="0">
                <a:solidFill>
                  <a:srgbClr val="431F20"/>
                </a:solidFill>
                <a:latin typeface="Century Gothic"/>
                <a:cs typeface="Century Gothic"/>
              </a:rPr>
              <a:t> </a:t>
            </a:r>
            <a:r>
              <a:rPr sz="1100" dirty="0">
                <a:solidFill>
                  <a:srgbClr val="431F20"/>
                </a:solidFill>
                <a:latin typeface="Century Gothic"/>
                <a:cs typeface="Century Gothic"/>
              </a:rPr>
              <a:t>member</a:t>
            </a:r>
            <a:r>
              <a:rPr sz="1100" spc="10" dirty="0">
                <a:solidFill>
                  <a:srgbClr val="431F20"/>
                </a:solidFill>
                <a:latin typeface="Century Gothic"/>
                <a:cs typeface="Century Gothic"/>
              </a:rPr>
              <a:t> </a:t>
            </a:r>
            <a:r>
              <a:rPr sz="1100" spc="-10" dirty="0">
                <a:solidFill>
                  <a:srgbClr val="431F20"/>
                </a:solidFill>
                <a:latin typeface="Century Gothic"/>
                <a:cs typeface="Century Gothic"/>
              </a:rPr>
              <a:t>contributes</a:t>
            </a:r>
            <a:endParaRPr sz="1100" dirty="0">
              <a:latin typeface="Century Gothic"/>
              <a:cs typeface="Century Gothic"/>
            </a:endParaRPr>
          </a:p>
          <a:p>
            <a:pPr marL="12700" marR="81280">
              <a:lnSpc>
                <a:spcPct val="100000"/>
              </a:lnSpc>
            </a:pPr>
            <a:r>
              <a:rPr sz="1100" spc="50" dirty="0">
                <a:solidFill>
                  <a:srgbClr val="431F20"/>
                </a:solidFill>
                <a:latin typeface="Century Gothic"/>
                <a:cs typeface="Century Gothic"/>
              </a:rPr>
              <a:t>$30,000,</a:t>
            </a:r>
            <a:r>
              <a:rPr sz="1100" spc="10" dirty="0">
                <a:solidFill>
                  <a:srgbClr val="431F20"/>
                </a:solidFill>
                <a:latin typeface="Century Gothic"/>
                <a:cs typeface="Century Gothic"/>
              </a:rPr>
              <a:t> </a:t>
            </a:r>
            <a:r>
              <a:rPr sz="1100" spc="50" dirty="0">
                <a:solidFill>
                  <a:srgbClr val="431F20"/>
                </a:solidFill>
                <a:latin typeface="Century Gothic"/>
                <a:cs typeface="Century Gothic"/>
              </a:rPr>
              <a:t>their</a:t>
            </a:r>
            <a:r>
              <a:rPr sz="1100" spc="40" dirty="0">
                <a:solidFill>
                  <a:srgbClr val="431F20"/>
                </a:solidFill>
                <a:latin typeface="Century Gothic"/>
                <a:cs typeface="Century Gothic"/>
              </a:rPr>
              <a:t> </a:t>
            </a:r>
            <a:r>
              <a:rPr sz="1100" spc="45" dirty="0">
                <a:solidFill>
                  <a:srgbClr val="431F20"/>
                </a:solidFill>
                <a:latin typeface="Century Gothic"/>
                <a:cs typeface="Century Gothic"/>
              </a:rPr>
              <a:t>membership</a:t>
            </a:r>
            <a:r>
              <a:rPr sz="1100" spc="10" dirty="0">
                <a:solidFill>
                  <a:srgbClr val="431F20"/>
                </a:solidFill>
                <a:latin typeface="Century Gothic"/>
                <a:cs typeface="Century Gothic"/>
              </a:rPr>
              <a:t> </a:t>
            </a:r>
            <a:r>
              <a:rPr sz="1100" spc="-20" dirty="0">
                <a:solidFill>
                  <a:srgbClr val="431F20"/>
                </a:solidFill>
                <a:latin typeface="Century Gothic"/>
                <a:cs typeface="Century Gothic"/>
              </a:rPr>
              <a:t>fee</a:t>
            </a:r>
            <a:r>
              <a:rPr sz="1100" spc="45" dirty="0">
                <a:solidFill>
                  <a:srgbClr val="431F20"/>
                </a:solidFill>
                <a:latin typeface="Century Gothic"/>
                <a:cs typeface="Century Gothic"/>
              </a:rPr>
              <a:t> </a:t>
            </a:r>
            <a:r>
              <a:rPr sz="1100" dirty="0">
                <a:solidFill>
                  <a:srgbClr val="431F20"/>
                </a:solidFill>
                <a:latin typeface="Century Gothic"/>
                <a:cs typeface="Century Gothic"/>
              </a:rPr>
              <a:t>would</a:t>
            </a:r>
            <a:r>
              <a:rPr sz="1100" spc="15" dirty="0">
                <a:solidFill>
                  <a:srgbClr val="431F20"/>
                </a:solidFill>
                <a:latin typeface="Century Gothic"/>
                <a:cs typeface="Century Gothic"/>
              </a:rPr>
              <a:t> </a:t>
            </a:r>
            <a:r>
              <a:rPr sz="1100" spc="-10" dirty="0">
                <a:solidFill>
                  <a:srgbClr val="431F20"/>
                </a:solidFill>
                <a:latin typeface="Century Gothic"/>
                <a:cs typeface="Century Gothic"/>
              </a:rPr>
              <a:t>be</a:t>
            </a:r>
            <a:r>
              <a:rPr sz="1100" spc="55" dirty="0">
                <a:solidFill>
                  <a:srgbClr val="431F20"/>
                </a:solidFill>
                <a:latin typeface="Century Gothic"/>
                <a:cs typeface="Century Gothic"/>
              </a:rPr>
              <a:t> </a:t>
            </a:r>
            <a:r>
              <a:rPr sz="1100" dirty="0">
                <a:solidFill>
                  <a:srgbClr val="431F20"/>
                </a:solidFill>
                <a:latin typeface="Century Gothic"/>
                <a:cs typeface="Century Gothic"/>
              </a:rPr>
              <a:t>reduced</a:t>
            </a:r>
            <a:r>
              <a:rPr sz="1100" spc="15" dirty="0">
                <a:solidFill>
                  <a:srgbClr val="431F20"/>
                </a:solidFill>
                <a:latin typeface="Century Gothic"/>
                <a:cs typeface="Century Gothic"/>
              </a:rPr>
              <a:t> </a:t>
            </a:r>
            <a:r>
              <a:rPr sz="1100" dirty="0">
                <a:solidFill>
                  <a:srgbClr val="431F20"/>
                </a:solidFill>
                <a:latin typeface="Century Gothic"/>
                <a:cs typeface="Century Gothic"/>
              </a:rPr>
              <a:t>by</a:t>
            </a:r>
            <a:r>
              <a:rPr sz="1100" spc="70" dirty="0">
                <a:solidFill>
                  <a:srgbClr val="431F20"/>
                </a:solidFill>
                <a:latin typeface="Century Gothic"/>
                <a:cs typeface="Century Gothic"/>
              </a:rPr>
              <a:t> </a:t>
            </a:r>
            <a:r>
              <a:rPr sz="1100" spc="60" dirty="0">
                <a:solidFill>
                  <a:srgbClr val="431F20"/>
                </a:solidFill>
                <a:latin typeface="Century Gothic"/>
                <a:cs typeface="Century Gothic"/>
              </a:rPr>
              <a:t>$3,000</a:t>
            </a:r>
            <a:r>
              <a:rPr sz="1100" spc="5" dirty="0">
                <a:solidFill>
                  <a:srgbClr val="431F20"/>
                </a:solidFill>
                <a:latin typeface="Century Gothic"/>
                <a:cs typeface="Century Gothic"/>
              </a:rPr>
              <a:t> </a:t>
            </a:r>
            <a:r>
              <a:rPr sz="1100" dirty="0">
                <a:solidFill>
                  <a:srgbClr val="431F20"/>
                </a:solidFill>
                <a:latin typeface="Century Gothic"/>
                <a:cs typeface="Century Gothic"/>
              </a:rPr>
              <a:t>to</a:t>
            </a:r>
            <a:r>
              <a:rPr sz="1100" spc="60" dirty="0">
                <a:solidFill>
                  <a:srgbClr val="431F20"/>
                </a:solidFill>
                <a:latin typeface="Century Gothic"/>
                <a:cs typeface="Century Gothic"/>
              </a:rPr>
              <a:t> </a:t>
            </a:r>
            <a:r>
              <a:rPr sz="1100" dirty="0">
                <a:solidFill>
                  <a:srgbClr val="431F20"/>
                </a:solidFill>
                <a:latin typeface="Century Gothic"/>
                <a:cs typeface="Century Gothic"/>
              </a:rPr>
              <a:t>reflect</a:t>
            </a:r>
            <a:r>
              <a:rPr sz="1100" spc="15" dirty="0">
                <a:solidFill>
                  <a:srgbClr val="431F20"/>
                </a:solidFill>
                <a:latin typeface="Century Gothic"/>
                <a:cs typeface="Century Gothic"/>
              </a:rPr>
              <a:t> </a:t>
            </a:r>
            <a:r>
              <a:rPr sz="1100" dirty="0">
                <a:solidFill>
                  <a:srgbClr val="431F20"/>
                </a:solidFill>
                <a:latin typeface="Century Gothic"/>
                <a:cs typeface="Century Gothic"/>
              </a:rPr>
              <a:t>the</a:t>
            </a:r>
            <a:r>
              <a:rPr sz="1100" spc="80" dirty="0">
                <a:solidFill>
                  <a:srgbClr val="431F20"/>
                </a:solidFill>
                <a:latin typeface="Century Gothic"/>
                <a:cs typeface="Century Gothic"/>
              </a:rPr>
              <a:t> </a:t>
            </a:r>
            <a:r>
              <a:rPr sz="1100" dirty="0">
                <a:solidFill>
                  <a:srgbClr val="431F20"/>
                </a:solidFill>
                <a:latin typeface="Century Gothic"/>
                <a:cs typeface="Century Gothic"/>
              </a:rPr>
              <a:t>Supporter-</a:t>
            </a:r>
            <a:r>
              <a:rPr sz="1100" spc="-10" dirty="0">
                <a:solidFill>
                  <a:srgbClr val="431F20"/>
                </a:solidFill>
                <a:latin typeface="Century Gothic"/>
                <a:cs typeface="Century Gothic"/>
              </a:rPr>
              <a:t>level </a:t>
            </a:r>
            <a:r>
              <a:rPr sz="1100" dirty="0">
                <a:solidFill>
                  <a:srgbClr val="431F20"/>
                </a:solidFill>
                <a:latin typeface="Century Gothic"/>
                <a:cs typeface="Century Gothic"/>
              </a:rPr>
              <a:t>benefit</a:t>
            </a:r>
            <a:r>
              <a:rPr sz="1100" spc="25" dirty="0">
                <a:solidFill>
                  <a:srgbClr val="431F20"/>
                </a:solidFill>
                <a:latin typeface="Century Gothic"/>
                <a:cs typeface="Century Gothic"/>
              </a:rPr>
              <a:t> </a:t>
            </a:r>
            <a:r>
              <a:rPr sz="1100" spc="-10" dirty="0">
                <a:solidFill>
                  <a:srgbClr val="431F20"/>
                </a:solidFill>
                <a:latin typeface="Century Gothic"/>
                <a:cs typeface="Century Gothic"/>
              </a:rPr>
              <a:t>already</a:t>
            </a:r>
            <a:r>
              <a:rPr sz="1100" spc="35" dirty="0">
                <a:solidFill>
                  <a:srgbClr val="431F20"/>
                </a:solidFill>
                <a:latin typeface="Century Gothic"/>
                <a:cs typeface="Century Gothic"/>
              </a:rPr>
              <a:t> </a:t>
            </a:r>
            <a:r>
              <a:rPr sz="1100" spc="-10" dirty="0">
                <a:solidFill>
                  <a:srgbClr val="431F20"/>
                </a:solidFill>
                <a:latin typeface="Century Gothic"/>
                <a:cs typeface="Century Gothic"/>
              </a:rPr>
              <a:t>included.</a:t>
            </a:r>
            <a:endParaRPr sz="1100" dirty="0">
              <a:latin typeface="Century Gothic"/>
              <a:cs typeface="Century Gothic"/>
            </a:endParaRPr>
          </a:p>
        </p:txBody>
      </p:sp>
      <p:grpSp>
        <p:nvGrpSpPr>
          <p:cNvPr id="7" name="object 7"/>
          <p:cNvGrpSpPr/>
          <p:nvPr/>
        </p:nvGrpSpPr>
        <p:grpSpPr>
          <a:xfrm>
            <a:off x="6115735" y="97992"/>
            <a:ext cx="3688079" cy="1608455"/>
            <a:chOff x="6115735" y="97992"/>
            <a:chExt cx="3688079" cy="1608455"/>
          </a:xfrm>
        </p:grpSpPr>
        <p:sp>
          <p:nvSpPr>
            <p:cNvPr id="8" name="object 8"/>
            <p:cNvSpPr/>
            <p:nvPr/>
          </p:nvSpPr>
          <p:spPr>
            <a:xfrm>
              <a:off x="6115723" y="640143"/>
              <a:ext cx="1079500" cy="882015"/>
            </a:xfrm>
            <a:custGeom>
              <a:avLst/>
              <a:gdLst/>
              <a:ahLst/>
              <a:cxnLst/>
              <a:rect l="l" t="t" r="r" b="b"/>
              <a:pathLst>
                <a:path w="1079500" h="882015">
                  <a:moveTo>
                    <a:pt x="291096" y="433552"/>
                  </a:moveTo>
                  <a:lnTo>
                    <a:pt x="287121" y="429526"/>
                  </a:lnTo>
                  <a:lnTo>
                    <a:pt x="282130" y="429526"/>
                  </a:lnTo>
                  <a:lnTo>
                    <a:pt x="282130" y="429653"/>
                  </a:lnTo>
                  <a:lnTo>
                    <a:pt x="4038" y="429653"/>
                  </a:lnTo>
                  <a:lnTo>
                    <a:pt x="0" y="433616"/>
                  </a:lnTo>
                  <a:lnTo>
                    <a:pt x="0" y="877887"/>
                  </a:lnTo>
                  <a:lnTo>
                    <a:pt x="3975" y="881913"/>
                  </a:lnTo>
                  <a:lnTo>
                    <a:pt x="104673" y="881913"/>
                  </a:lnTo>
                  <a:lnTo>
                    <a:pt x="108712" y="877951"/>
                  </a:lnTo>
                  <a:lnTo>
                    <a:pt x="108712" y="698576"/>
                  </a:lnTo>
                  <a:lnTo>
                    <a:pt x="112687" y="694550"/>
                  </a:lnTo>
                  <a:lnTo>
                    <a:pt x="276707" y="694550"/>
                  </a:lnTo>
                  <a:lnTo>
                    <a:pt x="280746" y="690575"/>
                  </a:lnTo>
                  <a:lnTo>
                    <a:pt x="280746" y="610654"/>
                  </a:lnTo>
                  <a:lnTo>
                    <a:pt x="276771" y="606628"/>
                  </a:lnTo>
                  <a:lnTo>
                    <a:pt x="112750" y="606628"/>
                  </a:lnTo>
                  <a:lnTo>
                    <a:pt x="108712" y="602653"/>
                  </a:lnTo>
                  <a:lnTo>
                    <a:pt x="108712" y="521474"/>
                  </a:lnTo>
                  <a:lnTo>
                    <a:pt x="112687" y="517448"/>
                  </a:lnTo>
                  <a:lnTo>
                    <a:pt x="287058" y="517448"/>
                  </a:lnTo>
                  <a:lnTo>
                    <a:pt x="291096" y="513473"/>
                  </a:lnTo>
                  <a:lnTo>
                    <a:pt x="291096" y="433552"/>
                  </a:lnTo>
                  <a:close/>
                </a:path>
                <a:path w="1079500" h="882015">
                  <a:moveTo>
                    <a:pt x="1079322" y="320548"/>
                  </a:moveTo>
                  <a:lnTo>
                    <a:pt x="1079258" y="135636"/>
                  </a:lnTo>
                  <a:lnTo>
                    <a:pt x="1069975" y="76555"/>
                  </a:lnTo>
                  <a:lnTo>
                    <a:pt x="1044752" y="34137"/>
                  </a:lnTo>
                  <a:lnTo>
                    <a:pt x="1007529" y="8572"/>
                  </a:lnTo>
                  <a:lnTo>
                    <a:pt x="962228" y="0"/>
                  </a:lnTo>
                  <a:lnTo>
                    <a:pt x="929322" y="3225"/>
                  </a:lnTo>
                  <a:lnTo>
                    <a:pt x="900722" y="12204"/>
                  </a:lnTo>
                  <a:lnTo>
                    <a:pt x="876846" y="25908"/>
                  </a:lnTo>
                  <a:lnTo>
                    <a:pt x="858139" y="43307"/>
                  </a:lnTo>
                  <a:lnTo>
                    <a:pt x="856183" y="45758"/>
                  </a:lnTo>
                  <a:lnTo>
                    <a:pt x="854227" y="44881"/>
                  </a:lnTo>
                  <a:lnTo>
                    <a:pt x="854227" y="10464"/>
                  </a:lnTo>
                  <a:lnTo>
                    <a:pt x="850252" y="6438"/>
                  </a:lnTo>
                  <a:lnTo>
                    <a:pt x="749554" y="6438"/>
                  </a:lnTo>
                  <a:lnTo>
                    <a:pt x="745528" y="10401"/>
                  </a:lnTo>
                  <a:lnTo>
                    <a:pt x="745528" y="325462"/>
                  </a:lnTo>
                  <a:lnTo>
                    <a:pt x="749503" y="329501"/>
                  </a:lnTo>
                  <a:lnTo>
                    <a:pt x="850188" y="329501"/>
                  </a:lnTo>
                  <a:lnTo>
                    <a:pt x="854227" y="325526"/>
                  </a:lnTo>
                  <a:lnTo>
                    <a:pt x="854227" y="124485"/>
                  </a:lnTo>
                  <a:lnTo>
                    <a:pt x="855713" y="114744"/>
                  </a:lnTo>
                  <a:lnTo>
                    <a:pt x="893533" y="89408"/>
                  </a:lnTo>
                  <a:lnTo>
                    <a:pt x="913714" y="87858"/>
                  </a:lnTo>
                  <a:lnTo>
                    <a:pt x="935697" y="90995"/>
                  </a:lnTo>
                  <a:lnTo>
                    <a:pt x="953808" y="100774"/>
                  </a:lnTo>
                  <a:lnTo>
                    <a:pt x="966089" y="117830"/>
                  </a:lnTo>
                  <a:lnTo>
                    <a:pt x="970622" y="142760"/>
                  </a:lnTo>
                  <a:lnTo>
                    <a:pt x="970622" y="325462"/>
                  </a:lnTo>
                  <a:lnTo>
                    <a:pt x="974598" y="329501"/>
                  </a:lnTo>
                  <a:lnTo>
                    <a:pt x="1075283" y="329501"/>
                  </a:lnTo>
                  <a:lnTo>
                    <a:pt x="1079322" y="325526"/>
                  </a:lnTo>
                  <a:lnTo>
                    <a:pt x="1079322" y="320548"/>
                  </a:lnTo>
                  <a:close/>
                </a:path>
              </a:pathLst>
            </a:custGeom>
            <a:solidFill>
              <a:srgbClr val="3E2021"/>
            </a:solidFill>
          </p:spPr>
          <p:txBody>
            <a:bodyPr wrap="square" lIns="0" tIns="0" rIns="0" bIns="0" rtlCol="0"/>
            <a:lstStyle/>
            <a:p>
              <a:endParaRPr/>
            </a:p>
          </p:txBody>
        </p:sp>
        <p:pic>
          <p:nvPicPr>
            <p:cNvPr id="9" name="object 9"/>
            <p:cNvPicPr/>
            <p:nvPr/>
          </p:nvPicPr>
          <p:blipFill>
            <a:blip r:embed="rId2" cstate="print"/>
            <a:stretch>
              <a:fillRect/>
            </a:stretch>
          </p:blipFill>
          <p:spPr>
            <a:xfrm>
              <a:off x="8406726" y="491530"/>
              <a:ext cx="101067" cy="170167"/>
            </a:xfrm>
            <a:prstGeom prst="rect">
              <a:avLst/>
            </a:prstGeom>
          </p:spPr>
        </p:pic>
        <p:sp>
          <p:nvSpPr>
            <p:cNvPr id="10" name="object 10"/>
            <p:cNvSpPr/>
            <p:nvPr/>
          </p:nvSpPr>
          <p:spPr>
            <a:xfrm>
              <a:off x="7228002" y="497966"/>
              <a:ext cx="1491615" cy="478790"/>
            </a:xfrm>
            <a:custGeom>
              <a:avLst/>
              <a:gdLst/>
              <a:ahLst/>
              <a:cxnLst/>
              <a:rect l="l" t="t" r="r" b="b"/>
              <a:pathLst>
                <a:path w="1491615" h="478790">
                  <a:moveTo>
                    <a:pt x="359524" y="170726"/>
                  </a:moveTo>
                  <a:lnTo>
                    <a:pt x="359397" y="152577"/>
                  </a:lnTo>
                  <a:lnTo>
                    <a:pt x="355485" y="148602"/>
                  </a:lnTo>
                  <a:lnTo>
                    <a:pt x="254914" y="148602"/>
                  </a:lnTo>
                  <a:lnTo>
                    <a:pt x="250875" y="152577"/>
                  </a:lnTo>
                  <a:lnTo>
                    <a:pt x="250875" y="169976"/>
                  </a:lnTo>
                  <a:lnTo>
                    <a:pt x="250875" y="249885"/>
                  </a:lnTo>
                  <a:lnTo>
                    <a:pt x="250875" y="334213"/>
                  </a:lnTo>
                  <a:lnTo>
                    <a:pt x="249809" y="344652"/>
                  </a:lnTo>
                  <a:lnTo>
                    <a:pt x="221792" y="379971"/>
                  </a:lnTo>
                  <a:lnTo>
                    <a:pt x="175869" y="390182"/>
                  </a:lnTo>
                  <a:lnTo>
                    <a:pt x="149821" y="384390"/>
                  </a:lnTo>
                  <a:lnTo>
                    <a:pt x="128422" y="368071"/>
                  </a:lnTo>
                  <a:lnTo>
                    <a:pt x="113944" y="342773"/>
                  </a:lnTo>
                  <a:lnTo>
                    <a:pt x="108610" y="310083"/>
                  </a:lnTo>
                  <a:lnTo>
                    <a:pt x="113944" y="277380"/>
                  </a:lnTo>
                  <a:lnTo>
                    <a:pt x="128422" y="252082"/>
                  </a:lnTo>
                  <a:lnTo>
                    <a:pt x="149821" y="235762"/>
                  </a:lnTo>
                  <a:lnTo>
                    <a:pt x="175869" y="229971"/>
                  </a:lnTo>
                  <a:lnTo>
                    <a:pt x="196037" y="230987"/>
                  </a:lnTo>
                  <a:lnTo>
                    <a:pt x="246151" y="245351"/>
                  </a:lnTo>
                  <a:lnTo>
                    <a:pt x="250875" y="249885"/>
                  </a:lnTo>
                  <a:lnTo>
                    <a:pt x="250875" y="169976"/>
                  </a:lnTo>
                  <a:lnTo>
                    <a:pt x="249237" y="170726"/>
                  </a:lnTo>
                  <a:lnTo>
                    <a:pt x="247662" y="169341"/>
                  </a:lnTo>
                  <a:lnTo>
                    <a:pt x="231698" y="158305"/>
                  </a:lnTo>
                  <a:lnTo>
                    <a:pt x="212509" y="149745"/>
                  </a:lnTo>
                  <a:lnTo>
                    <a:pt x="189547" y="144208"/>
                  </a:lnTo>
                  <a:lnTo>
                    <a:pt x="162306" y="142240"/>
                  </a:lnTo>
                  <a:lnTo>
                    <a:pt x="118630" y="148183"/>
                  </a:lnTo>
                  <a:lnTo>
                    <a:pt x="79705" y="164973"/>
                  </a:lnTo>
                  <a:lnTo>
                    <a:pt x="46951" y="191109"/>
                  </a:lnTo>
                  <a:lnTo>
                    <a:pt x="21805" y="225031"/>
                  </a:lnTo>
                  <a:lnTo>
                    <a:pt x="5676" y="265239"/>
                  </a:lnTo>
                  <a:lnTo>
                    <a:pt x="0" y="310083"/>
                  </a:lnTo>
                  <a:lnTo>
                    <a:pt x="2908" y="334213"/>
                  </a:lnTo>
                  <a:lnTo>
                    <a:pt x="20980" y="395376"/>
                  </a:lnTo>
                  <a:lnTo>
                    <a:pt x="45148" y="429310"/>
                  </a:lnTo>
                  <a:lnTo>
                    <a:pt x="76606" y="455434"/>
                  </a:lnTo>
                  <a:lnTo>
                    <a:pt x="113944" y="472224"/>
                  </a:lnTo>
                  <a:lnTo>
                    <a:pt x="155803" y="478167"/>
                  </a:lnTo>
                  <a:lnTo>
                    <a:pt x="184315" y="475411"/>
                  </a:lnTo>
                  <a:lnTo>
                    <a:pt x="209473" y="467702"/>
                  </a:lnTo>
                  <a:lnTo>
                    <a:pt x="230454" y="456095"/>
                  </a:lnTo>
                  <a:lnTo>
                    <a:pt x="246964" y="441363"/>
                  </a:lnTo>
                  <a:lnTo>
                    <a:pt x="250812" y="442620"/>
                  </a:lnTo>
                  <a:lnTo>
                    <a:pt x="250812" y="467702"/>
                  </a:lnTo>
                  <a:lnTo>
                    <a:pt x="254787" y="471741"/>
                  </a:lnTo>
                  <a:lnTo>
                    <a:pt x="355485" y="471741"/>
                  </a:lnTo>
                  <a:lnTo>
                    <a:pt x="359524" y="467702"/>
                  </a:lnTo>
                  <a:lnTo>
                    <a:pt x="359524" y="441363"/>
                  </a:lnTo>
                  <a:lnTo>
                    <a:pt x="359524" y="390182"/>
                  </a:lnTo>
                  <a:lnTo>
                    <a:pt x="359524" y="229971"/>
                  </a:lnTo>
                  <a:lnTo>
                    <a:pt x="359524" y="170726"/>
                  </a:lnTo>
                  <a:close/>
                </a:path>
                <a:path w="1491615" h="478790">
                  <a:moveTo>
                    <a:pt x="754011" y="167449"/>
                  </a:moveTo>
                  <a:lnTo>
                    <a:pt x="753948" y="3962"/>
                  </a:lnTo>
                  <a:lnTo>
                    <a:pt x="750036" y="0"/>
                  </a:lnTo>
                  <a:lnTo>
                    <a:pt x="649351" y="0"/>
                  </a:lnTo>
                  <a:lnTo>
                    <a:pt x="645312" y="3962"/>
                  </a:lnTo>
                  <a:lnTo>
                    <a:pt x="645312" y="166636"/>
                  </a:lnTo>
                  <a:lnTo>
                    <a:pt x="645439" y="166636"/>
                  </a:lnTo>
                  <a:lnTo>
                    <a:pt x="645312" y="166700"/>
                  </a:lnTo>
                  <a:lnTo>
                    <a:pt x="645312" y="247992"/>
                  </a:lnTo>
                  <a:lnTo>
                    <a:pt x="645312" y="336867"/>
                  </a:lnTo>
                  <a:lnTo>
                    <a:pt x="643445" y="350507"/>
                  </a:lnTo>
                  <a:lnTo>
                    <a:pt x="618248" y="381165"/>
                  </a:lnTo>
                  <a:lnTo>
                    <a:pt x="574840" y="390055"/>
                  </a:lnTo>
                  <a:lnTo>
                    <a:pt x="548792" y="384263"/>
                  </a:lnTo>
                  <a:lnTo>
                    <a:pt x="527392" y="367944"/>
                  </a:lnTo>
                  <a:lnTo>
                    <a:pt x="512914" y="342646"/>
                  </a:lnTo>
                  <a:lnTo>
                    <a:pt x="507606" y="309956"/>
                  </a:lnTo>
                  <a:lnTo>
                    <a:pt x="512914" y="277406"/>
                  </a:lnTo>
                  <a:lnTo>
                    <a:pt x="527392" y="252107"/>
                  </a:lnTo>
                  <a:lnTo>
                    <a:pt x="548792" y="235775"/>
                  </a:lnTo>
                  <a:lnTo>
                    <a:pt x="574840" y="229971"/>
                  </a:lnTo>
                  <a:lnTo>
                    <a:pt x="593572" y="230860"/>
                  </a:lnTo>
                  <a:lnTo>
                    <a:pt x="640384" y="243459"/>
                  </a:lnTo>
                  <a:lnTo>
                    <a:pt x="645312" y="247992"/>
                  </a:lnTo>
                  <a:lnTo>
                    <a:pt x="645312" y="166700"/>
                  </a:lnTo>
                  <a:lnTo>
                    <a:pt x="643737" y="167449"/>
                  </a:lnTo>
                  <a:lnTo>
                    <a:pt x="642658" y="166636"/>
                  </a:lnTo>
                  <a:lnTo>
                    <a:pt x="625894" y="156235"/>
                  </a:lnTo>
                  <a:lnTo>
                    <a:pt x="607225" y="148539"/>
                  </a:lnTo>
                  <a:lnTo>
                    <a:pt x="585914" y="143751"/>
                  </a:lnTo>
                  <a:lnTo>
                    <a:pt x="561276" y="142113"/>
                  </a:lnTo>
                  <a:lnTo>
                    <a:pt x="517601" y="148056"/>
                  </a:lnTo>
                  <a:lnTo>
                    <a:pt x="478675" y="164846"/>
                  </a:lnTo>
                  <a:lnTo>
                    <a:pt x="445922" y="190969"/>
                  </a:lnTo>
                  <a:lnTo>
                    <a:pt x="420776" y="224904"/>
                  </a:lnTo>
                  <a:lnTo>
                    <a:pt x="404647" y="265112"/>
                  </a:lnTo>
                  <a:lnTo>
                    <a:pt x="398970" y="309956"/>
                  </a:lnTo>
                  <a:lnTo>
                    <a:pt x="404431" y="355041"/>
                  </a:lnTo>
                  <a:lnTo>
                    <a:pt x="419950" y="395249"/>
                  </a:lnTo>
                  <a:lnTo>
                    <a:pt x="444119" y="429183"/>
                  </a:lnTo>
                  <a:lnTo>
                    <a:pt x="475576" y="455307"/>
                  </a:lnTo>
                  <a:lnTo>
                    <a:pt x="512914" y="472097"/>
                  </a:lnTo>
                  <a:lnTo>
                    <a:pt x="554774" y="478040"/>
                  </a:lnTo>
                  <a:lnTo>
                    <a:pt x="581215" y="475729"/>
                  </a:lnTo>
                  <a:lnTo>
                    <a:pt x="604875" y="469239"/>
                  </a:lnTo>
                  <a:lnTo>
                    <a:pt x="625144" y="459244"/>
                  </a:lnTo>
                  <a:lnTo>
                    <a:pt x="641565" y="446265"/>
                  </a:lnTo>
                  <a:lnTo>
                    <a:pt x="643356" y="444004"/>
                  </a:lnTo>
                  <a:lnTo>
                    <a:pt x="645312" y="444004"/>
                  </a:lnTo>
                  <a:lnTo>
                    <a:pt x="645312" y="467575"/>
                  </a:lnTo>
                  <a:lnTo>
                    <a:pt x="649287" y="471614"/>
                  </a:lnTo>
                  <a:lnTo>
                    <a:pt x="749973" y="471614"/>
                  </a:lnTo>
                  <a:lnTo>
                    <a:pt x="752386" y="469239"/>
                  </a:lnTo>
                  <a:lnTo>
                    <a:pt x="754011" y="467575"/>
                  </a:lnTo>
                  <a:lnTo>
                    <a:pt x="754011" y="444004"/>
                  </a:lnTo>
                  <a:lnTo>
                    <a:pt x="754011" y="390055"/>
                  </a:lnTo>
                  <a:lnTo>
                    <a:pt x="754011" y="229971"/>
                  </a:lnTo>
                  <a:lnTo>
                    <a:pt x="754011" y="167449"/>
                  </a:lnTo>
                  <a:close/>
                </a:path>
                <a:path w="1491615" h="478790">
                  <a:moveTo>
                    <a:pt x="1144143" y="170662"/>
                  </a:moveTo>
                  <a:lnTo>
                    <a:pt x="1144092" y="152514"/>
                  </a:lnTo>
                  <a:lnTo>
                    <a:pt x="1140167" y="148551"/>
                  </a:lnTo>
                  <a:lnTo>
                    <a:pt x="1039482" y="148551"/>
                  </a:lnTo>
                  <a:lnTo>
                    <a:pt x="1035507" y="152463"/>
                  </a:lnTo>
                  <a:lnTo>
                    <a:pt x="1035507" y="249885"/>
                  </a:lnTo>
                  <a:lnTo>
                    <a:pt x="1035507" y="334276"/>
                  </a:lnTo>
                  <a:lnTo>
                    <a:pt x="1019111" y="371271"/>
                  </a:lnTo>
                  <a:lnTo>
                    <a:pt x="976757" y="389216"/>
                  </a:lnTo>
                  <a:lnTo>
                    <a:pt x="960501" y="390245"/>
                  </a:lnTo>
                  <a:lnTo>
                    <a:pt x="934440" y="384454"/>
                  </a:lnTo>
                  <a:lnTo>
                    <a:pt x="913053" y="368134"/>
                  </a:lnTo>
                  <a:lnTo>
                    <a:pt x="898575" y="342836"/>
                  </a:lnTo>
                  <a:lnTo>
                    <a:pt x="893241" y="310146"/>
                  </a:lnTo>
                  <a:lnTo>
                    <a:pt x="898575" y="277444"/>
                  </a:lnTo>
                  <a:lnTo>
                    <a:pt x="913053" y="252145"/>
                  </a:lnTo>
                  <a:lnTo>
                    <a:pt x="934440" y="235826"/>
                  </a:lnTo>
                  <a:lnTo>
                    <a:pt x="960716" y="229984"/>
                  </a:lnTo>
                  <a:lnTo>
                    <a:pt x="980694" y="230987"/>
                  </a:lnTo>
                  <a:lnTo>
                    <a:pt x="1030782" y="245351"/>
                  </a:lnTo>
                  <a:lnTo>
                    <a:pt x="1035507" y="249885"/>
                  </a:lnTo>
                  <a:lnTo>
                    <a:pt x="1035507" y="152463"/>
                  </a:lnTo>
                  <a:lnTo>
                    <a:pt x="1035443" y="169913"/>
                  </a:lnTo>
                  <a:lnTo>
                    <a:pt x="1033805" y="170662"/>
                  </a:lnTo>
                  <a:lnTo>
                    <a:pt x="997077" y="149682"/>
                  </a:lnTo>
                  <a:lnTo>
                    <a:pt x="946873" y="142176"/>
                  </a:lnTo>
                  <a:lnTo>
                    <a:pt x="903198" y="148120"/>
                  </a:lnTo>
                  <a:lnTo>
                    <a:pt x="864273" y="164909"/>
                  </a:lnTo>
                  <a:lnTo>
                    <a:pt x="831519" y="191046"/>
                  </a:lnTo>
                  <a:lnTo>
                    <a:pt x="806373" y="224967"/>
                  </a:lnTo>
                  <a:lnTo>
                    <a:pt x="790232" y="265176"/>
                  </a:lnTo>
                  <a:lnTo>
                    <a:pt x="784542" y="310146"/>
                  </a:lnTo>
                  <a:lnTo>
                    <a:pt x="790028" y="355104"/>
                  </a:lnTo>
                  <a:lnTo>
                    <a:pt x="805535" y="395312"/>
                  </a:lnTo>
                  <a:lnTo>
                    <a:pt x="829716" y="429247"/>
                  </a:lnTo>
                  <a:lnTo>
                    <a:pt x="861161" y="455371"/>
                  </a:lnTo>
                  <a:lnTo>
                    <a:pt x="898512" y="472160"/>
                  </a:lnTo>
                  <a:lnTo>
                    <a:pt x="939977" y="478053"/>
                  </a:lnTo>
                  <a:lnTo>
                    <a:pt x="940371" y="478053"/>
                  </a:lnTo>
                  <a:lnTo>
                    <a:pt x="968946" y="475284"/>
                  </a:lnTo>
                  <a:lnTo>
                    <a:pt x="994105" y="467575"/>
                  </a:lnTo>
                  <a:lnTo>
                    <a:pt x="1015085" y="455968"/>
                  </a:lnTo>
                  <a:lnTo>
                    <a:pt x="1031595" y="441236"/>
                  </a:lnTo>
                  <a:lnTo>
                    <a:pt x="1035443" y="442493"/>
                  </a:lnTo>
                  <a:lnTo>
                    <a:pt x="1035443" y="467575"/>
                  </a:lnTo>
                  <a:lnTo>
                    <a:pt x="1039418" y="471614"/>
                  </a:lnTo>
                  <a:lnTo>
                    <a:pt x="1140104" y="471614"/>
                  </a:lnTo>
                  <a:lnTo>
                    <a:pt x="1144143" y="467575"/>
                  </a:lnTo>
                  <a:lnTo>
                    <a:pt x="1144143" y="441236"/>
                  </a:lnTo>
                  <a:lnTo>
                    <a:pt x="1144143" y="390245"/>
                  </a:lnTo>
                  <a:lnTo>
                    <a:pt x="1144143" y="229971"/>
                  </a:lnTo>
                  <a:lnTo>
                    <a:pt x="1144143" y="170662"/>
                  </a:lnTo>
                  <a:close/>
                </a:path>
                <a:path w="1491615" h="478790">
                  <a:moveTo>
                    <a:pt x="1491259" y="366293"/>
                  </a:moveTo>
                  <a:lnTo>
                    <a:pt x="1464741" y="303479"/>
                  </a:lnTo>
                  <a:lnTo>
                    <a:pt x="1391704" y="274599"/>
                  </a:lnTo>
                  <a:lnTo>
                    <a:pt x="1367282" y="268452"/>
                  </a:lnTo>
                  <a:lnTo>
                    <a:pt x="1353883" y="261835"/>
                  </a:lnTo>
                  <a:lnTo>
                    <a:pt x="1348257" y="254977"/>
                  </a:lnTo>
                  <a:lnTo>
                    <a:pt x="1347127" y="248069"/>
                  </a:lnTo>
                  <a:lnTo>
                    <a:pt x="1349806" y="240880"/>
                  </a:lnTo>
                  <a:lnTo>
                    <a:pt x="1357122" y="235635"/>
                  </a:lnTo>
                  <a:lnTo>
                    <a:pt x="1367840" y="232435"/>
                  </a:lnTo>
                  <a:lnTo>
                    <a:pt x="1380731" y="231355"/>
                  </a:lnTo>
                  <a:lnTo>
                    <a:pt x="1399032" y="232257"/>
                  </a:lnTo>
                  <a:lnTo>
                    <a:pt x="1417180" y="234746"/>
                  </a:lnTo>
                  <a:lnTo>
                    <a:pt x="1435227" y="238544"/>
                  </a:lnTo>
                  <a:lnTo>
                    <a:pt x="1453210" y="243332"/>
                  </a:lnTo>
                  <a:lnTo>
                    <a:pt x="1458328" y="244843"/>
                  </a:lnTo>
                  <a:lnTo>
                    <a:pt x="1463624" y="241452"/>
                  </a:lnTo>
                  <a:lnTo>
                    <a:pt x="1463713" y="240880"/>
                  </a:lnTo>
                  <a:lnTo>
                    <a:pt x="1464538" y="235635"/>
                  </a:lnTo>
                  <a:lnTo>
                    <a:pt x="1465237" y="231355"/>
                  </a:lnTo>
                  <a:lnTo>
                    <a:pt x="1475930" y="165874"/>
                  </a:lnTo>
                  <a:lnTo>
                    <a:pt x="1473530" y="161785"/>
                  </a:lnTo>
                  <a:lnTo>
                    <a:pt x="1423238" y="147218"/>
                  </a:lnTo>
                  <a:lnTo>
                    <a:pt x="1373593" y="142240"/>
                  </a:lnTo>
                  <a:lnTo>
                    <a:pt x="1322946" y="148894"/>
                  </a:lnTo>
                  <a:lnTo>
                    <a:pt x="1280236" y="168821"/>
                  </a:lnTo>
                  <a:lnTo>
                    <a:pt x="1250734" y="201930"/>
                  </a:lnTo>
                  <a:lnTo>
                    <a:pt x="1239761" y="248069"/>
                  </a:lnTo>
                  <a:lnTo>
                    <a:pt x="1241069" y="254977"/>
                  </a:lnTo>
                  <a:lnTo>
                    <a:pt x="1266393" y="310794"/>
                  </a:lnTo>
                  <a:lnTo>
                    <a:pt x="1340599" y="343039"/>
                  </a:lnTo>
                  <a:lnTo>
                    <a:pt x="1362659" y="348627"/>
                  </a:lnTo>
                  <a:lnTo>
                    <a:pt x="1375854" y="354761"/>
                  </a:lnTo>
                  <a:lnTo>
                    <a:pt x="1382268" y="361480"/>
                  </a:lnTo>
                  <a:lnTo>
                    <a:pt x="1383944" y="368884"/>
                  </a:lnTo>
                  <a:lnTo>
                    <a:pt x="1380845" y="377063"/>
                  </a:lnTo>
                  <a:lnTo>
                    <a:pt x="1372298" y="382460"/>
                  </a:lnTo>
                  <a:lnTo>
                    <a:pt x="1359382" y="385432"/>
                  </a:lnTo>
                  <a:lnTo>
                    <a:pt x="1343190" y="386346"/>
                  </a:lnTo>
                  <a:lnTo>
                    <a:pt x="1321828" y="385432"/>
                  </a:lnTo>
                  <a:lnTo>
                    <a:pt x="1323009" y="385432"/>
                  </a:lnTo>
                  <a:lnTo>
                    <a:pt x="1304480" y="383120"/>
                  </a:lnTo>
                  <a:lnTo>
                    <a:pt x="1285582" y="379349"/>
                  </a:lnTo>
                  <a:lnTo>
                    <a:pt x="1266723" y="374370"/>
                  </a:lnTo>
                  <a:lnTo>
                    <a:pt x="1261618" y="372859"/>
                  </a:lnTo>
                  <a:lnTo>
                    <a:pt x="1256385" y="376199"/>
                  </a:lnTo>
                  <a:lnTo>
                    <a:pt x="1244206" y="447471"/>
                  </a:lnTo>
                  <a:lnTo>
                    <a:pt x="1243507" y="451700"/>
                  </a:lnTo>
                  <a:lnTo>
                    <a:pt x="1245844" y="455917"/>
                  </a:lnTo>
                  <a:lnTo>
                    <a:pt x="1298956" y="471030"/>
                  </a:lnTo>
                  <a:lnTo>
                    <a:pt x="1350949" y="476084"/>
                  </a:lnTo>
                  <a:lnTo>
                    <a:pt x="1403159" y="469468"/>
                  </a:lnTo>
                  <a:lnTo>
                    <a:pt x="1448028" y="449300"/>
                  </a:lnTo>
                  <a:lnTo>
                    <a:pt x="1479435" y="415061"/>
                  </a:lnTo>
                  <a:lnTo>
                    <a:pt x="1486395" y="386346"/>
                  </a:lnTo>
                  <a:lnTo>
                    <a:pt x="1491259" y="366293"/>
                  </a:lnTo>
                  <a:close/>
                </a:path>
              </a:pathLst>
            </a:custGeom>
            <a:solidFill>
              <a:srgbClr val="3E2021"/>
            </a:solidFill>
          </p:spPr>
          <p:txBody>
            <a:bodyPr wrap="square" lIns="0" tIns="0" rIns="0" bIns="0" rtlCol="0"/>
            <a:lstStyle/>
            <a:p>
              <a:endParaRPr/>
            </a:p>
          </p:txBody>
        </p:sp>
        <p:pic>
          <p:nvPicPr>
            <p:cNvPr id="11" name="object 11"/>
            <p:cNvPicPr/>
            <p:nvPr/>
          </p:nvPicPr>
          <p:blipFill>
            <a:blip r:embed="rId3" cstate="print"/>
            <a:stretch>
              <a:fillRect/>
            </a:stretch>
          </p:blipFill>
          <p:spPr>
            <a:xfrm>
              <a:off x="7710993" y="97992"/>
              <a:ext cx="2092630" cy="1608023"/>
            </a:xfrm>
            <a:prstGeom prst="rect">
              <a:avLst/>
            </a:prstGeom>
          </p:spPr>
        </p:pic>
        <p:sp>
          <p:nvSpPr>
            <p:cNvPr id="12" name="object 12"/>
            <p:cNvSpPr/>
            <p:nvPr/>
          </p:nvSpPr>
          <p:spPr>
            <a:xfrm>
              <a:off x="6412890" y="1050442"/>
              <a:ext cx="3380104" cy="478155"/>
            </a:xfrm>
            <a:custGeom>
              <a:avLst/>
              <a:gdLst/>
              <a:ahLst/>
              <a:cxnLst/>
              <a:rect l="l" t="t" r="r" b="b"/>
              <a:pathLst>
                <a:path w="3380104" h="478155">
                  <a:moveTo>
                    <a:pt x="760653" y="310007"/>
                  </a:moveTo>
                  <a:lnTo>
                    <a:pt x="754507" y="265049"/>
                  </a:lnTo>
                  <a:lnTo>
                    <a:pt x="739165" y="229971"/>
                  </a:lnTo>
                  <a:lnTo>
                    <a:pt x="709168" y="190906"/>
                  </a:lnTo>
                  <a:lnTo>
                    <a:pt x="672528" y="164782"/>
                  </a:lnTo>
                  <a:lnTo>
                    <a:pt x="651941" y="156984"/>
                  </a:lnTo>
                  <a:lnTo>
                    <a:pt x="651941" y="310007"/>
                  </a:lnTo>
                  <a:lnTo>
                    <a:pt x="646595" y="342747"/>
                  </a:lnTo>
                  <a:lnTo>
                    <a:pt x="631482" y="368046"/>
                  </a:lnTo>
                  <a:lnTo>
                    <a:pt x="608012" y="384378"/>
                  </a:lnTo>
                  <a:lnTo>
                    <a:pt x="577570" y="390182"/>
                  </a:lnTo>
                  <a:lnTo>
                    <a:pt x="547116" y="384378"/>
                  </a:lnTo>
                  <a:lnTo>
                    <a:pt x="523633" y="368046"/>
                  </a:lnTo>
                  <a:lnTo>
                    <a:pt x="508533" y="342747"/>
                  </a:lnTo>
                  <a:lnTo>
                    <a:pt x="503199" y="310007"/>
                  </a:lnTo>
                  <a:lnTo>
                    <a:pt x="503910" y="305663"/>
                  </a:lnTo>
                  <a:lnTo>
                    <a:pt x="508533" y="277380"/>
                  </a:lnTo>
                  <a:lnTo>
                    <a:pt x="523633" y="252082"/>
                  </a:lnTo>
                  <a:lnTo>
                    <a:pt x="547103" y="235762"/>
                  </a:lnTo>
                  <a:lnTo>
                    <a:pt x="577570" y="229971"/>
                  </a:lnTo>
                  <a:lnTo>
                    <a:pt x="607987" y="235762"/>
                  </a:lnTo>
                  <a:lnTo>
                    <a:pt x="631482" y="252082"/>
                  </a:lnTo>
                  <a:lnTo>
                    <a:pt x="646595" y="277380"/>
                  </a:lnTo>
                  <a:lnTo>
                    <a:pt x="651941" y="310007"/>
                  </a:lnTo>
                  <a:lnTo>
                    <a:pt x="651941" y="156984"/>
                  </a:lnTo>
                  <a:lnTo>
                    <a:pt x="628256" y="147993"/>
                  </a:lnTo>
                  <a:lnTo>
                    <a:pt x="577913" y="142087"/>
                  </a:lnTo>
                  <a:lnTo>
                    <a:pt x="538899" y="145529"/>
                  </a:lnTo>
                  <a:lnTo>
                    <a:pt x="503656" y="155321"/>
                  </a:lnTo>
                  <a:lnTo>
                    <a:pt x="472376" y="170827"/>
                  </a:lnTo>
                  <a:lnTo>
                    <a:pt x="445592" y="191401"/>
                  </a:lnTo>
                  <a:lnTo>
                    <a:pt x="433438" y="201256"/>
                  </a:lnTo>
                  <a:lnTo>
                    <a:pt x="418172" y="209219"/>
                  </a:lnTo>
                  <a:lnTo>
                    <a:pt x="401129" y="215023"/>
                  </a:lnTo>
                  <a:lnTo>
                    <a:pt x="383705" y="218440"/>
                  </a:lnTo>
                  <a:lnTo>
                    <a:pt x="357974" y="217932"/>
                  </a:lnTo>
                  <a:lnTo>
                    <a:pt x="337718" y="212115"/>
                  </a:lnTo>
                  <a:lnTo>
                    <a:pt x="320598" y="202361"/>
                  </a:lnTo>
                  <a:lnTo>
                    <a:pt x="282460" y="173545"/>
                  </a:lnTo>
                  <a:lnTo>
                    <a:pt x="257390" y="158788"/>
                  </a:lnTo>
                  <a:lnTo>
                    <a:pt x="257390" y="310007"/>
                  </a:lnTo>
                  <a:lnTo>
                    <a:pt x="252044" y="342747"/>
                  </a:lnTo>
                  <a:lnTo>
                    <a:pt x="236931" y="368046"/>
                  </a:lnTo>
                  <a:lnTo>
                    <a:pt x="213448" y="384378"/>
                  </a:lnTo>
                  <a:lnTo>
                    <a:pt x="183019" y="390182"/>
                  </a:lnTo>
                  <a:lnTo>
                    <a:pt x="152565" y="384378"/>
                  </a:lnTo>
                  <a:lnTo>
                    <a:pt x="129082" y="368046"/>
                  </a:lnTo>
                  <a:lnTo>
                    <a:pt x="113982" y="342747"/>
                  </a:lnTo>
                  <a:lnTo>
                    <a:pt x="108648" y="310007"/>
                  </a:lnTo>
                  <a:lnTo>
                    <a:pt x="113969" y="277380"/>
                  </a:lnTo>
                  <a:lnTo>
                    <a:pt x="152552" y="235762"/>
                  </a:lnTo>
                  <a:lnTo>
                    <a:pt x="213410" y="235762"/>
                  </a:lnTo>
                  <a:lnTo>
                    <a:pt x="252031" y="277380"/>
                  </a:lnTo>
                  <a:lnTo>
                    <a:pt x="257390" y="310007"/>
                  </a:lnTo>
                  <a:lnTo>
                    <a:pt x="257390" y="158788"/>
                  </a:lnTo>
                  <a:lnTo>
                    <a:pt x="256247" y="158102"/>
                  </a:lnTo>
                  <a:lnTo>
                    <a:pt x="223735" y="146659"/>
                  </a:lnTo>
                  <a:lnTo>
                    <a:pt x="183007" y="142176"/>
                  </a:lnTo>
                  <a:lnTo>
                    <a:pt x="133261" y="147993"/>
                  </a:lnTo>
                  <a:lnTo>
                    <a:pt x="132676" y="147993"/>
                  </a:lnTo>
                  <a:lnTo>
                    <a:pt x="88366" y="164782"/>
                  </a:lnTo>
                  <a:lnTo>
                    <a:pt x="51600" y="190906"/>
                  </a:lnTo>
                  <a:lnTo>
                    <a:pt x="23787" y="224840"/>
                  </a:lnTo>
                  <a:lnTo>
                    <a:pt x="6172" y="265049"/>
                  </a:lnTo>
                  <a:lnTo>
                    <a:pt x="0" y="310007"/>
                  </a:lnTo>
                  <a:lnTo>
                    <a:pt x="6134" y="354977"/>
                  </a:lnTo>
                  <a:lnTo>
                    <a:pt x="23698" y="395185"/>
                  </a:lnTo>
                  <a:lnTo>
                    <a:pt x="51422" y="429107"/>
                  </a:lnTo>
                  <a:lnTo>
                    <a:pt x="88036" y="455244"/>
                  </a:lnTo>
                  <a:lnTo>
                    <a:pt x="132232" y="472033"/>
                  </a:lnTo>
                  <a:lnTo>
                    <a:pt x="131851" y="472033"/>
                  </a:lnTo>
                  <a:lnTo>
                    <a:pt x="182473" y="477977"/>
                  </a:lnTo>
                  <a:lnTo>
                    <a:pt x="183553" y="477977"/>
                  </a:lnTo>
                  <a:lnTo>
                    <a:pt x="234175" y="472033"/>
                  </a:lnTo>
                  <a:lnTo>
                    <a:pt x="233807" y="472033"/>
                  </a:lnTo>
                  <a:lnTo>
                    <a:pt x="277990" y="455244"/>
                  </a:lnTo>
                  <a:lnTo>
                    <a:pt x="314604" y="429107"/>
                  </a:lnTo>
                  <a:lnTo>
                    <a:pt x="342328" y="395185"/>
                  </a:lnTo>
                  <a:lnTo>
                    <a:pt x="359892" y="354977"/>
                  </a:lnTo>
                  <a:lnTo>
                    <a:pt x="366026" y="310007"/>
                  </a:lnTo>
                  <a:lnTo>
                    <a:pt x="365912" y="306920"/>
                  </a:lnTo>
                  <a:lnTo>
                    <a:pt x="380568" y="306920"/>
                  </a:lnTo>
                  <a:lnTo>
                    <a:pt x="386283" y="306603"/>
                  </a:lnTo>
                  <a:lnTo>
                    <a:pt x="394741" y="305663"/>
                  </a:lnTo>
                  <a:lnTo>
                    <a:pt x="394614" y="310007"/>
                  </a:lnTo>
                  <a:lnTo>
                    <a:pt x="400761" y="354977"/>
                  </a:lnTo>
                  <a:lnTo>
                    <a:pt x="418338" y="395185"/>
                  </a:lnTo>
                  <a:lnTo>
                    <a:pt x="446087" y="429107"/>
                  </a:lnTo>
                  <a:lnTo>
                    <a:pt x="482739" y="455244"/>
                  </a:lnTo>
                  <a:lnTo>
                    <a:pt x="527011" y="472033"/>
                  </a:lnTo>
                  <a:lnTo>
                    <a:pt x="577634" y="477977"/>
                  </a:lnTo>
                  <a:lnTo>
                    <a:pt x="628256" y="472033"/>
                  </a:lnTo>
                  <a:lnTo>
                    <a:pt x="672528" y="455244"/>
                  </a:lnTo>
                  <a:lnTo>
                    <a:pt x="709168" y="429107"/>
                  </a:lnTo>
                  <a:lnTo>
                    <a:pt x="736917" y="395185"/>
                  </a:lnTo>
                  <a:lnTo>
                    <a:pt x="754507" y="354977"/>
                  </a:lnTo>
                  <a:lnTo>
                    <a:pt x="760653" y="310007"/>
                  </a:lnTo>
                  <a:close/>
                </a:path>
                <a:path w="3380104" h="478155">
                  <a:moveTo>
                    <a:pt x="1131163" y="167449"/>
                  </a:moveTo>
                  <a:lnTo>
                    <a:pt x="1131100" y="3962"/>
                  </a:lnTo>
                  <a:lnTo>
                    <a:pt x="1127188" y="0"/>
                  </a:lnTo>
                  <a:lnTo>
                    <a:pt x="1026566" y="0"/>
                  </a:lnTo>
                  <a:lnTo>
                    <a:pt x="1022527" y="3962"/>
                  </a:lnTo>
                  <a:lnTo>
                    <a:pt x="1022527" y="166636"/>
                  </a:lnTo>
                  <a:lnTo>
                    <a:pt x="1022654" y="166636"/>
                  </a:lnTo>
                  <a:lnTo>
                    <a:pt x="1022591" y="247942"/>
                  </a:lnTo>
                  <a:lnTo>
                    <a:pt x="1022591" y="336931"/>
                  </a:lnTo>
                  <a:lnTo>
                    <a:pt x="1020724" y="350583"/>
                  </a:lnTo>
                  <a:lnTo>
                    <a:pt x="995527" y="381228"/>
                  </a:lnTo>
                  <a:lnTo>
                    <a:pt x="952119" y="390118"/>
                  </a:lnTo>
                  <a:lnTo>
                    <a:pt x="926071" y="384327"/>
                  </a:lnTo>
                  <a:lnTo>
                    <a:pt x="904671" y="368007"/>
                  </a:lnTo>
                  <a:lnTo>
                    <a:pt x="890193" y="342709"/>
                  </a:lnTo>
                  <a:lnTo>
                    <a:pt x="884872" y="310019"/>
                  </a:lnTo>
                  <a:lnTo>
                    <a:pt x="890193" y="277317"/>
                  </a:lnTo>
                  <a:lnTo>
                    <a:pt x="904671" y="252018"/>
                  </a:lnTo>
                  <a:lnTo>
                    <a:pt x="926071" y="235699"/>
                  </a:lnTo>
                  <a:lnTo>
                    <a:pt x="952119" y="229908"/>
                  </a:lnTo>
                  <a:lnTo>
                    <a:pt x="970851" y="230809"/>
                  </a:lnTo>
                  <a:lnTo>
                    <a:pt x="1017663" y="243395"/>
                  </a:lnTo>
                  <a:lnTo>
                    <a:pt x="1022591" y="247942"/>
                  </a:lnTo>
                  <a:lnTo>
                    <a:pt x="1022591" y="166674"/>
                  </a:lnTo>
                  <a:lnTo>
                    <a:pt x="1020953" y="167449"/>
                  </a:lnTo>
                  <a:lnTo>
                    <a:pt x="1019873" y="166636"/>
                  </a:lnTo>
                  <a:lnTo>
                    <a:pt x="1003109" y="156235"/>
                  </a:lnTo>
                  <a:lnTo>
                    <a:pt x="984440" y="148539"/>
                  </a:lnTo>
                  <a:lnTo>
                    <a:pt x="963129" y="143764"/>
                  </a:lnTo>
                  <a:lnTo>
                    <a:pt x="938491" y="142113"/>
                  </a:lnTo>
                  <a:lnTo>
                    <a:pt x="894816" y="148056"/>
                  </a:lnTo>
                  <a:lnTo>
                    <a:pt x="855891" y="164846"/>
                  </a:lnTo>
                  <a:lnTo>
                    <a:pt x="823137" y="190982"/>
                  </a:lnTo>
                  <a:lnTo>
                    <a:pt x="797991" y="224904"/>
                  </a:lnTo>
                  <a:lnTo>
                    <a:pt x="781862" y="265112"/>
                  </a:lnTo>
                  <a:lnTo>
                    <a:pt x="776173" y="310019"/>
                  </a:lnTo>
                  <a:lnTo>
                    <a:pt x="781646" y="355041"/>
                  </a:lnTo>
                  <a:lnTo>
                    <a:pt x="797166" y="395249"/>
                  </a:lnTo>
                  <a:lnTo>
                    <a:pt x="821334" y="429183"/>
                  </a:lnTo>
                  <a:lnTo>
                    <a:pt x="852792" y="455307"/>
                  </a:lnTo>
                  <a:lnTo>
                    <a:pt x="890130" y="472097"/>
                  </a:lnTo>
                  <a:lnTo>
                    <a:pt x="931989" y="478040"/>
                  </a:lnTo>
                  <a:lnTo>
                    <a:pt x="958443" y="475729"/>
                  </a:lnTo>
                  <a:lnTo>
                    <a:pt x="982091" y="469239"/>
                  </a:lnTo>
                  <a:lnTo>
                    <a:pt x="1002360" y="459244"/>
                  </a:lnTo>
                  <a:lnTo>
                    <a:pt x="1018616" y="446405"/>
                  </a:lnTo>
                  <a:lnTo>
                    <a:pt x="1020508" y="444004"/>
                  </a:lnTo>
                  <a:lnTo>
                    <a:pt x="1022464" y="444004"/>
                  </a:lnTo>
                  <a:lnTo>
                    <a:pt x="1022464" y="467575"/>
                  </a:lnTo>
                  <a:lnTo>
                    <a:pt x="1026439" y="471614"/>
                  </a:lnTo>
                  <a:lnTo>
                    <a:pt x="1127125" y="471614"/>
                  </a:lnTo>
                  <a:lnTo>
                    <a:pt x="1129538" y="469239"/>
                  </a:lnTo>
                  <a:lnTo>
                    <a:pt x="1131163" y="467575"/>
                  </a:lnTo>
                  <a:lnTo>
                    <a:pt x="1131163" y="444004"/>
                  </a:lnTo>
                  <a:lnTo>
                    <a:pt x="1131163" y="390118"/>
                  </a:lnTo>
                  <a:lnTo>
                    <a:pt x="1131163" y="229908"/>
                  </a:lnTo>
                  <a:lnTo>
                    <a:pt x="1131163" y="167449"/>
                  </a:lnTo>
                  <a:close/>
                </a:path>
                <a:path w="3380104" h="478155">
                  <a:moveTo>
                    <a:pt x="3379825" y="284861"/>
                  </a:moveTo>
                  <a:lnTo>
                    <a:pt x="3373247" y="233553"/>
                  </a:lnTo>
                  <a:lnTo>
                    <a:pt x="3354806" y="193586"/>
                  </a:lnTo>
                  <a:lnTo>
                    <a:pt x="3326473" y="165011"/>
                  </a:lnTo>
                  <a:lnTo>
                    <a:pt x="3290189" y="147840"/>
                  </a:lnTo>
                  <a:lnTo>
                    <a:pt x="3247783" y="142113"/>
                  </a:lnTo>
                  <a:lnTo>
                    <a:pt x="3213239" y="145288"/>
                  </a:lnTo>
                  <a:lnTo>
                    <a:pt x="3182455" y="154393"/>
                  </a:lnTo>
                  <a:lnTo>
                    <a:pt x="3155569" y="168833"/>
                  </a:lnTo>
                  <a:lnTo>
                    <a:pt x="3132709" y="187998"/>
                  </a:lnTo>
                  <a:lnTo>
                    <a:pt x="3112160" y="168008"/>
                  </a:lnTo>
                  <a:lnTo>
                    <a:pt x="3087128" y="153670"/>
                  </a:lnTo>
                  <a:lnTo>
                    <a:pt x="3058706" y="145008"/>
                  </a:lnTo>
                  <a:lnTo>
                    <a:pt x="3027984" y="142113"/>
                  </a:lnTo>
                  <a:lnTo>
                    <a:pt x="3002572" y="144424"/>
                  </a:lnTo>
                  <a:lnTo>
                    <a:pt x="2979966" y="150914"/>
                  </a:lnTo>
                  <a:lnTo>
                    <a:pt x="2960509" y="160909"/>
                  </a:lnTo>
                  <a:lnTo>
                    <a:pt x="2944571" y="173748"/>
                  </a:lnTo>
                  <a:lnTo>
                    <a:pt x="2942564" y="175895"/>
                  </a:lnTo>
                  <a:lnTo>
                    <a:pt x="2940659" y="175145"/>
                  </a:lnTo>
                  <a:lnTo>
                    <a:pt x="2940659" y="152577"/>
                  </a:lnTo>
                  <a:lnTo>
                    <a:pt x="2936697" y="148539"/>
                  </a:lnTo>
                  <a:lnTo>
                    <a:pt x="2835999" y="148539"/>
                  </a:lnTo>
                  <a:lnTo>
                    <a:pt x="2831960" y="152514"/>
                  </a:lnTo>
                  <a:lnTo>
                    <a:pt x="2831960" y="467575"/>
                  </a:lnTo>
                  <a:lnTo>
                    <a:pt x="2835935" y="471614"/>
                  </a:lnTo>
                  <a:lnTo>
                    <a:pt x="2936633" y="471614"/>
                  </a:lnTo>
                  <a:lnTo>
                    <a:pt x="2940659" y="467639"/>
                  </a:lnTo>
                  <a:lnTo>
                    <a:pt x="2940659" y="271005"/>
                  </a:lnTo>
                  <a:lnTo>
                    <a:pt x="2941663" y="262940"/>
                  </a:lnTo>
                  <a:lnTo>
                    <a:pt x="2976448" y="234010"/>
                  </a:lnTo>
                  <a:lnTo>
                    <a:pt x="3000794" y="229971"/>
                  </a:lnTo>
                  <a:lnTo>
                    <a:pt x="3020669" y="233210"/>
                  </a:lnTo>
                  <a:lnTo>
                    <a:pt x="3036659" y="243306"/>
                  </a:lnTo>
                  <a:lnTo>
                    <a:pt x="3047327" y="260781"/>
                  </a:lnTo>
                  <a:lnTo>
                    <a:pt x="3051200" y="286194"/>
                  </a:lnTo>
                  <a:lnTo>
                    <a:pt x="3051200" y="467575"/>
                  </a:lnTo>
                  <a:lnTo>
                    <a:pt x="3055175" y="471614"/>
                  </a:lnTo>
                  <a:lnTo>
                    <a:pt x="3155861" y="471614"/>
                  </a:lnTo>
                  <a:lnTo>
                    <a:pt x="3159899" y="467639"/>
                  </a:lnTo>
                  <a:lnTo>
                    <a:pt x="3159836" y="267030"/>
                  </a:lnTo>
                  <a:lnTo>
                    <a:pt x="3161119" y="256705"/>
                  </a:lnTo>
                  <a:lnTo>
                    <a:pt x="3200425" y="231203"/>
                  </a:lnTo>
                  <a:lnTo>
                    <a:pt x="3220720" y="229971"/>
                  </a:lnTo>
                  <a:lnTo>
                    <a:pt x="3240595" y="233095"/>
                  </a:lnTo>
                  <a:lnTo>
                    <a:pt x="3256584" y="242887"/>
                  </a:lnTo>
                  <a:lnTo>
                    <a:pt x="3267252" y="259930"/>
                  </a:lnTo>
                  <a:lnTo>
                    <a:pt x="3271126" y="284861"/>
                  </a:lnTo>
                  <a:lnTo>
                    <a:pt x="3271126" y="467575"/>
                  </a:lnTo>
                  <a:lnTo>
                    <a:pt x="3275101" y="471614"/>
                  </a:lnTo>
                  <a:lnTo>
                    <a:pt x="3375787" y="471614"/>
                  </a:lnTo>
                  <a:lnTo>
                    <a:pt x="3379825" y="467639"/>
                  </a:lnTo>
                  <a:lnTo>
                    <a:pt x="3379825" y="284861"/>
                  </a:lnTo>
                  <a:close/>
                </a:path>
              </a:pathLst>
            </a:custGeom>
            <a:solidFill>
              <a:srgbClr val="3E2021"/>
            </a:solidFill>
          </p:spPr>
          <p:txBody>
            <a:bodyPr wrap="square" lIns="0" tIns="0" rIns="0" bIns="0" rtlCol="0"/>
            <a:lstStyle/>
            <a:p>
              <a:endParaRPr/>
            </a:p>
          </p:txBody>
        </p:sp>
      </p:grpSp>
      <p:sp>
        <p:nvSpPr>
          <p:cNvPr id="13" name="object 13"/>
          <p:cNvSpPr/>
          <p:nvPr/>
        </p:nvSpPr>
        <p:spPr>
          <a:xfrm>
            <a:off x="6080214" y="510946"/>
            <a:ext cx="718185" cy="465455"/>
          </a:xfrm>
          <a:custGeom>
            <a:avLst/>
            <a:gdLst/>
            <a:ahLst/>
            <a:cxnLst/>
            <a:rect l="l" t="t" r="r" b="b"/>
            <a:pathLst>
              <a:path w="718184" h="465455">
                <a:moveTo>
                  <a:pt x="349631" y="21996"/>
                </a:moveTo>
                <a:lnTo>
                  <a:pt x="293598" y="3213"/>
                </a:lnTo>
                <a:lnTo>
                  <a:pt x="241185" y="0"/>
                </a:lnTo>
                <a:lnTo>
                  <a:pt x="191274" y="4546"/>
                </a:lnTo>
                <a:lnTo>
                  <a:pt x="145402" y="17678"/>
                </a:lnTo>
                <a:lnTo>
                  <a:pt x="104343" y="38620"/>
                </a:lnTo>
                <a:lnTo>
                  <a:pt x="68948" y="66573"/>
                </a:lnTo>
                <a:lnTo>
                  <a:pt x="39992" y="100736"/>
                </a:lnTo>
                <a:lnTo>
                  <a:pt x="18313" y="140309"/>
                </a:lnTo>
                <a:lnTo>
                  <a:pt x="4711" y="184492"/>
                </a:lnTo>
                <a:lnTo>
                  <a:pt x="0" y="232498"/>
                </a:lnTo>
                <a:lnTo>
                  <a:pt x="4711" y="280517"/>
                </a:lnTo>
                <a:lnTo>
                  <a:pt x="18313" y="324700"/>
                </a:lnTo>
                <a:lnTo>
                  <a:pt x="39992" y="364274"/>
                </a:lnTo>
                <a:lnTo>
                  <a:pt x="68948" y="398437"/>
                </a:lnTo>
                <a:lnTo>
                  <a:pt x="104343" y="426389"/>
                </a:lnTo>
                <a:lnTo>
                  <a:pt x="145402" y="447344"/>
                </a:lnTo>
                <a:lnTo>
                  <a:pt x="191274" y="460502"/>
                </a:lnTo>
                <a:lnTo>
                  <a:pt x="241185" y="465061"/>
                </a:lnTo>
                <a:lnTo>
                  <a:pt x="268109" y="464362"/>
                </a:lnTo>
                <a:lnTo>
                  <a:pt x="318223" y="457276"/>
                </a:lnTo>
                <a:lnTo>
                  <a:pt x="349631" y="443699"/>
                </a:lnTo>
                <a:lnTo>
                  <a:pt x="331584" y="367372"/>
                </a:lnTo>
                <a:lnTo>
                  <a:pt x="325907" y="364350"/>
                </a:lnTo>
                <a:lnTo>
                  <a:pt x="320675" y="366242"/>
                </a:lnTo>
                <a:lnTo>
                  <a:pt x="302323" y="371551"/>
                </a:lnTo>
                <a:lnTo>
                  <a:pt x="283032" y="374942"/>
                </a:lnTo>
                <a:lnTo>
                  <a:pt x="262674" y="376745"/>
                </a:lnTo>
                <a:lnTo>
                  <a:pt x="241122" y="377266"/>
                </a:lnTo>
                <a:lnTo>
                  <a:pt x="198767" y="370408"/>
                </a:lnTo>
                <a:lnTo>
                  <a:pt x="162331" y="350888"/>
                </a:lnTo>
                <a:lnTo>
                  <a:pt x="133807" y="320344"/>
                </a:lnTo>
                <a:lnTo>
                  <a:pt x="115214" y="280365"/>
                </a:lnTo>
                <a:lnTo>
                  <a:pt x="108572" y="232562"/>
                </a:lnTo>
                <a:lnTo>
                  <a:pt x="115227" y="184772"/>
                </a:lnTo>
                <a:lnTo>
                  <a:pt x="133819" y="144792"/>
                </a:lnTo>
                <a:lnTo>
                  <a:pt x="162356" y="114236"/>
                </a:lnTo>
                <a:lnTo>
                  <a:pt x="198793" y="94729"/>
                </a:lnTo>
                <a:lnTo>
                  <a:pt x="241122" y="87858"/>
                </a:lnTo>
                <a:lnTo>
                  <a:pt x="263067" y="88671"/>
                </a:lnTo>
                <a:lnTo>
                  <a:pt x="283781" y="90995"/>
                </a:lnTo>
                <a:lnTo>
                  <a:pt x="303123" y="94665"/>
                </a:lnTo>
                <a:lnTo>
                  <a:pt x="320992" y="99517"/>
                </a:lnTo>
                <a:lnTo>
                  <a:pt x="326097" y="101155"/>
                </a:lnTo>
                <a:lnTo>
                  <a:pt x="331457" y="98069"/>
                </a:lnTo>
                <a:lnTo>
                  <a:pt x="349631" y="21996"/>
                </a:lnTo>
                <a:close/>
              </a:path>
              <a:path w="718184" h="465455">
                <a:moveTo>
                  <a:pt x="718134" y="157695"/>
                </a:moveTo>
                <a:lnTo>
                  <a:pt x="718070" y="139534"/>
                </a:lnTo>
                <a:lnTo>
                  <a:pt x="714159" y="135572"/>
                </a:lnTo>
                <a:lnTo>
                  <a:pt x="613473" y="135572"/>
                </a:lnTo>
                <a:lnTo>
                  <a:pt x="609434" y="139534"/>
                </a:lnTo>
                <a:lnTo>
                  <a:pt x="609434" y="156933"/>
                </a:lnTo>
                <a:lnTo>
                  <a:pt x="609434" y="236918"/>
                </a:lnTo>
                <a:lnTo>
                  <a:pt x="609434" y="321310"/>
                </a:lnTo>
                <a:lnTo>
                  <a:pt x="608355" y="331736"/>
                </a:lnTo>
                <a:lnTo>
                  <a:pt x="580351" y="367055"/>
                </a:lnTo>
                <a:lnTo>
                  <a:pt x="534416" y="377266"/>
                </a:lnTo>
                <a:lnTo>
                  <a:pt x="508368" y="371487"/>
                </a:lnTo>
                <a:lnTo>
                  <a:pt x="486981" y="355155"/>
                </a:lnTo>
                <a:lnTo>
                  <a:pt x="472490" y="329869"/>
                </a:lnTo>
                <a:lnTo>
                  <a:pt x="467169" y="297167"/>
                </a:lnTo>
                <a:lnTo>
                  <a:pt x="472490" y="264464"/>
                </a:lnTo>
                <a:lnTo>
                  <a:pt x="486981" y="239179"/>
                </a:lnTo>
                <a:lnTo>
                  <a:pt x="508368" y="222846"/>
                </a:lnTo>
                <a:lnTo>
                  <a:pt x="534631" y="217017"/>
                </a:lnTo>
                <a:lnTo>
                  <a:pt x="554596" y="218008"/>
                </a:lnTo>
                <a:lnTo>
                  <a:pt x="604697" y="232371"/>
                </a:lnTo>
                <a:lnTo>
                  <a:pt x="609434" y="236918"/>
                </a:lnTo>
                <a:lnTo>
                  <a:pt x="609434" y="156933"/>
                </a:lnTo>
                <a:lnTo>
                  <a:pt x="607796" y="157695"/>
                </a:lnTo>
                <a:lnTo>
                  <a:pt x="606209" y="156311"/>
                </a:lnTo>
                <a:lnTo>
                  <a:pt x="590245" y="145262"/>
                </a:lnTo>
                <a:lnTo>
                  <a:pt x="571055" y="136702"/>
                </a:lnTo>
                <a:lnTo>
                  <a:pt x="548106" y="131165"/>
                </a:lnTo>
                <a:lnTo>
                  <a:pt x="520852" y="129209"/>
                </a:lnTo>
                <a:lnTo>
                  <a:pt x="477177" y="135140"/>
                </a:lnTo>
                <a:lnTo>
                  <a:pt x="438251" y="151942"/>
                </a:lnTo>
                <a:lnTo>
                  <a:pt x="405511" y="178066"/>
                </a:lnTo>
                <a:lnTo>
                  <a:pt x="380352" y="212001"/>
                </a:lnTo>
                <a:lnTo>
                  <a:pt x="364223" y="252209"/>
                </a:lnTo>
                <a:lnTo>
                  <a:pt x="358533" y="297167"/>
                </a:lnTo>
                <a:lnTo>
                  <a:pt x="364007" y="342125"/>
                </a:lnTo>
                <a:lnTo>
                  <a:pt x="379526" y="382333"/>
                </a:lnTo>
                <a:lnTo>
                  <a:pt x="403694" y="416267"/>
                </a:lnTo>
                <a:lnTo>
                  <a:pt x="435152" y="442391"/>
                </a:lnTo>
                <a:lnTo>
                  <a:pt x="472490" y="459193"/>
                </a:lnTo>
                <a:lnTo>
                  <a:pt x="513956" y="465074"/>
                </a:lnTo>
                <a:lnTo>
                  <a:pt x="514350" y="465074"/>
                </a:lnTo>
                <a:lnTo>
                  <a:pt x="542925" y="462305"/>
                </a:lnTo>
                <a:lnTo>
                  <a:pt x="568083" y="454596"/>
                </a:lnTo>
                <a:lnTo>
                  <a:pt x="589064" y="443001"/>
                </a:lnTo>
                <a:lnTo>
                  <a:pt x="605586" y="428256"/>
                </a:lnTo>
                <a:lnTo>
                  <a:pt x="609434" y="429514"/>
                </a:lnTo>
                <a:lnTo>
                  <a:pt x="609434" y="454596"/>
                </a:lnTo>
                <a:lnTo>
                  <a:pt x="613410" y="458635"/>
                </a:lnTo>
                <a:lnTo>
                  <a:pt x="714095" y="458635"/>
                </a:lnTo>
                <a:lnTo>
                  <a:pt x="718134" y="454596"/>
                </a:lnTo>
                <a:lnTo>
                  <a:pt x="718134" y="428256"/>
                </a:lnTo>
                <a:lnTo>
                  <a:pt x="718134" y="377266"/>
                </a:lnTo>
                <a:lnTo>
                  <a:pt x="718134" y="217004"/>
                </a:lnTo>
                <a:lnTo>
                  <a:pt x="718134" y="157695"/>
                </a:lnTo>
                <a:close/>
              </a:path>
            </a:pathLst>
          </a:custGeom>
          <a:solidFill>
            <a:srgbClr val="3E2021"/>
          </a:solidFill>
        </p:spPr>
        <p:txBody>
          <a:bodyPr wrap="square" lIns="0" tIns="0" rIns="0" bIns="0" rtlCol="0"/>
          <a:lstStyle/>
          <a:p>
            <a:endParaRPr/>
          </a:p>
        </p:txBody>
      </p:sp>
    </p:spTree>
    <p:extLst>
      <p:ext uri="{BB962C8B-B14F-4D97-AF65-F5344CB8AC3E}">
        <p14:creationId xmlns:p14="http://schemas.microsoft.com/office/powerpoint/2010/main" val="29221215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DE3C9-9171-BFF3-0830-69EF5C648EB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1011666-6623-DCA7-5121-6B6581287B5E}"/>
              </a:ext>
            </a:extLst>
          </p:cNvPr>
          <p:cNvSpPr txBox="1">
            <a:spLocks/>
          </p:cNvSpPr>
          <p:nvPr/>
        </p:nvSpPr>
        <p:spPr>
          <a:xfrm>
            <a:off x="482829" y="466684"/>
            <a:ext cx="9344661" cy="690574"/>
          </a:xfrm>
          <a:prstGeom prst="rect">
            <a:avLst/>
          </a:prstGeom>
        </p:spPr>
        <p:txBody>
          <a:bodyPr vert="horz" wrap="square" lIns="0" tIns="13335" rIns="0" bIns="0" rtlCol="0">
            <a:sp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marL="12700" algn="l">
              <a:lnSpc>
                <a:spcPct val="100000"/>
              </a:lnSpc>
              <a:spcBef>
                <a:spcPts val="105"/>
              </a:spcBef>
            </a:pPr>
            <a:r>
              <a:rPr lang="en-US" dirty="0"/>
              <a:t>Supporters</a:t>
            </a:r>
            <a:endParaRPr lang="en-US" spc="-10" dirty="0"/>
          </a:p>
        </p:txBody>
      </p:sp>
      <p:grpSp>
        <p:nvGrpSpPr>
          <p:cNvPr id="4" name="Group 3">
            <a:extLst>
              <a:ext uri="{FF2B5EF4-FFF2-40B4-BE49-F238E27FC236}">
                <a16:creationId xmlns:a16="http://schemas.microsoft.com/office/drawing/2014/main" id="{940D314F-ABAA-60B6-F5C0-35C594A8CCA2}"/>
              </a:ext>
            </a:extLst>
          </p:cNvPr>
          <p:cNvGrpSpPr/>
          <p:nvPr/>
        </p:nvGrpSpPr>
        <p:grpSpPr>
          <a:xfrm>
            <a:off x="255731" y="1017864"/>
            <a:ext cx="11563704" cy="5409095"/>
            <a:chOff x="255731" y="1017864"/>
            <a:chExt cx="11563704" cy="5409095"/>
          </a:xfrm>
        </p:grpSpPr>
        <p:pic>
          <p:nvPicPr>
            <p:cNvPr id="6" name="Picture 5" descr="A logo for a restaurant&#10;&#10;AI-generated content may be incorrect.">
              <a:extLst>
                <a:ext uri="{FF2B5EF4-FFF2-40B4-BE49-F238E27FC236}">
                  <a16:creationId xmlns:a16="http://schemas.microsoft.com/office/drawing/2014/main" id="{D86609B4-3704-9E2A-F0D7-CCB7C5291B8C}"/>
                </a:ext>
              </a:extLst>
            </p:cNvPr>
            <p:cNvPicPr>
              <a:picLocks noChangeAspect="1"/>
            </p:cNvPicPr>
            <p:nvPr>
              <p:custDataLst>
                <p:tags r:id="rId1"/>
              </p:custDataLst>
            </p:nvPr>
          </p:nvPicPr>
          <p:blipFill>
            <a:blip r:embed="rId16"/>
            <a:stretch>
              <a:fillRect/>
            </a:stretch>
          </p:blipFill>
          <p:spPr>
            <a:xfrm>
              <a:off x="6114958" y="4463787"/>
              <a:ext cx="3304096" cy="1882921"/>
            </a:xfrm>
            <a:prstGeom prst="rect">
              <a:avLst/>
            </a:prstGeom>
          </p:spPr>
        </p:pic>
        <p:pic>
          <p:nvPicPr>
            <p:cNvPr id="9" name="Picture 8" descr="A logo with a cow and maple leaf&#10;&#10;AI-generated content may be incorrect.">
              <a:extLst>
                <a:ext uri="{FF2B5EF4-FFF2-40B4-BE49-F238E27FC236}">
                  <a16:creationId xmlns:a16="http://schemas.microsoft.com/office/drawing/2014/main" id="{A98A038A-4352-0B09-A411-4DE42A600E6B}"/>
                </a:ext>
              </a:extLst>
            </p:cNvPr>
            <p:cNvPicPr>
              <a:picLocks noChangeAspect="1"/>
            </p:cNvPicPr>
            <p:nvPr>
              <p:custDataLst>
                <p:tags r:id="rId2"/>
              </p:custDataLst>
            </p:nvPr>
          </p:nvPicPr>
          <p:blipFill>
            <a:blip r:embed="rId17"/>
            <a:stretch>
              <a:fillRect/>
            </a:stretch>
          </p:blipFill>
          <p:spPr>
            <a:xfrm>
              <a:off x="5041396" y="1387230"/>
              <a:ext cx="1863702" cy="1817169"/>
            </a:xfrm>
            <a:prstGeom prst="rect">
              <a:avLst/>
            </a:prstGeom>
          </p:spPr>
        </p:pic>
        <p:pic>
          <p:nvPicPr>
            <p:cNvPr id="10" name="Picture 9" descr="A logo with a leaf and text&#10;&#10;AI-generated content may be incorrect.">
              <a:extLst>
                <a:ext uri="{FF2B5EF4-FFF2-40B4-BE49-F238E27FC236}">
                  <a16:creationId xmlns:a16="http://schemas.microsoft.com/office/drawing/2014/main" id="{9F1F7F55-F000-BB5F-41C2-F55D76A044C4}"/>
                </a:ext>
              </a:extLst>
            </p:cNvPr>
            <p:cNvPicPr>
              <a:picLocks noChangeAspect="1"/>
            </p:cNvPicPr>
            <p:nvPr>
              <p:custDataLst>
                <p:tags r:id="rId3"/>
              </p:custDataLst>
            </p:nvPr>
          </p:nvPicPr>
          <p:blipFill>
            <a:blip r:embed="rId18"/>
            <a:stretch>
              <a:fillRect/>
            </a:stretch>
          </p:blipFill>
          <p:spPr>
            <a:xfrm>
              <a:off x="6991000" y="1017864"/>
              <a:ext cx="2643152" cy="2555901"/>
            </a:xfrm>
            <a:prstGeom prst="rect">
              <a:avLst/>
            </a:prstGeom>
          </p:spPr>
        </p:pic>
        <p:pic>
          <p:nvPicPr>
            <p:cNvPr id="11" name="Picture 10" descr="A logo on a black background&#10;&#10;AI-generated content may be incorrect.">
              <a:extLst>
                <a:ext uri="{FF2B5EF4-FFF2-40B4-BE49-F238E27FC236}">
                  <a16:creationId xmlns:a16="http://schemas.microsoft.com/office/drawing/2014/main" id="{6BECA18A-3E31-4002-9FFD-6DD85C5DED5E}"/>
                </a:ext>
              </a:extLst>
            </p:cNvPr>
            <p:cNvPicPr>
              <a:picLocks noChangeAspect="1"/>
            </p:cNvPicPr>
            <p:nvPr>
              <p:custDataLst>
                <p:tags r:id="rId4"/>
              </p:custDataLst>
            </p:nvPr>
          </p:nvPicPr>
          <p:blipFill>
            <a:blip r:embed="rId19"/>
            <a:stretch>
              <a:fillRect/>
            </a:stretch>
          </p:blipFill>
          <p:spPr>
            <a:xfrm>
              <a:off x="3114250" y="2472068"/>
              <a:ext cx="2785955" cy="2780841"/>
            </a:xfrm>
            <a:prstGeom prst="rect">
              <a:avLst/>
            </a:prstGeom>
          </p:spPr>
        </p:pic>
        <p:pic>
          <p:nvPicPr>
            <p:cNvPr id="12" name="Picture 11" descr="A logo for a farm and food care company&#10;&#10;AI-generated content may be incorrect.">
              <a:extLst>
                <a:ext uri="{FF2B5EF4-FFF2-40B4-BE49-F238E27FC236}">
                  <a16:creationId xmlns:a16="http://schemas.microsoft.com/office/drawing/2014/main" id="{4BFC202C-CC2C-CFD3-9363-012FC55F6534}"/>
                </a:ext>
              </a:extLst>
            </p:cNvPr>
            <p:cNvPicPr>
              <a:picLocks noChangeAspect="1"/>
            </p:cNvPicPr>
            <p:nvPr>
              <p:custDataLst>
                <p:tags r:id="rId5"/>
              </p:custDataLst>
            </p:nvPr>
          </p:nvPicPr>
          <p:blipFill>
            <a:blip r:embed="rId20"/>
            <a:stretch>
              <a:fillRect/>
            </a:stretch>
          </p:blipFill>
          <p:spPr>
            <a:xfrm>
              <a:off x="6131648" y="3114842"/>
              <a:ext cx="1550061" cy="1495293"/>
            </a:xfrm>
            <a:prstGeom prst="rect">
              <a:avLst/>
            </a:prstGeom>
          </p:spPr>
        </p:pic>
        <p:pic>
          <p:nvPicPr>
            <p:cNvPr id="13" name="Picture 12" descr="A grey logo on a black background&#10;&#10;AI-generated content may be incorrect.">
              <a:extLst>
                <a:ext uri="{FF2B5EF4-FFF2-40B4-BE49-F238E27FC236}">
                  <a16:creationId xmlns:a16="http://schemas.microsoft.com/office/drawing/2014/main" id="{5257DA95-6A89-DD9A-4883-F79EEA49D9BA}"/>
                </a:ext>
              </a:extLst>
            </p:cNvPr>
            <p:cNvPicPr>
              <a:picLocks noChangeAspect="1"/>
            </p:cNvPicPr>
            <p:nvPr>
              <p:custDataLst>
                <p:tags r:id="rId6"/>
              </p:custDataLst>
            </p:nvPr>
          </p:nvPicPr>
          <p:blipFill>
            <a:blip r:embed="rId21"/>
            <a:stretch>
              <a:fillRect/>
            </a:stretch>
          </p:blipFill>
          <p:spPr>
            <a:xfrm>
              <a:off x="7913152" y="3006333"/>
              <a:ext cx="1733978" cy="1712310"/>
            </a:xfrm>
            <a:prstGeom prst="rect">
              <a:avLst/>
            </a:prstGeom>
          </p:spPr>
        </p:pic>
        <p:pic>
          <p:nvPicPr>
            <p:cNvPr id="14" name="Picture 13" descr="A silver leaf on a black background&#10;&#10;AI-generated content may be incorrect.">
              <a:extLst>
                <a:ext uri="{FF2B5EF4-FFF2-40B4-BE49-F238E27FC236}">
                  <a16:creationId xmlns:a16="http://schemas.microsoft.com/office/drawing/2014/main" id="{58ECE9DD-07D0-3F0C-B41E-47356B6B67EF}"/>
                </a:ext>
              </a:extLst>
            </p:cNvPr>
            <p:cNvPicPr>
              <a:picLocks noChangeAspect="1"/>
            </p:cNvPicPr>
            <p:nvPr>
              <p:custDataLst>
                <p:tags r:id="rId7"/>
              </p:custDataLst>
            </p:nvPr>
          </p:nvPicPr>
          <p:blipFill>
            <a:blip r:embed="rId22"/>
            <a:stretch>
              <a:fillRect/>
            </a:stretch>
          </p:blipFill>
          <p:spPr>
            <a:xfrm>
              <a:off x="255731" y="2554476"/>
              <a:ext cx="2627076" cy="2616024"/>
            </a:xfrm>
            <a:prstGeom prst="rect">
              <a:avLst/>
            </a:prstGeom>
          </p:spPr>
        </p:pic>
        <p:pic>
          <p:nvPicPr>
            <p:cNvPr id="15" name="Picture 14" descr="A grey rectangular sign with white text&#10;&#10;AI-generated content may be incorrect.">
              <a:extLst>
                <a:ext uri="{FF2B5EF4-FFF2-40B4-BE49-F238E27FC236}">
                  <a16:creationId xmlns:a16="http://schemas.microsoft.com/office/drawing/2014/main" id="{2B740350-FCBE-C4EA-6C56-593E7660E6D2}"/>
                </a:ext>
              </a:extLst>
            </p:cNvPr>
            <p:cNvPicPr>
              <a:picLocks noChangeAspect="1"/>
            </p:cNvPicPr>
            <p:nvPr>
              <p:custDataLst>
                <p:tags r:id="rId8"/>
              </p:custDataLst>
            </p:nvPr>
          </p:nvPicPr>
          <p:blipFill>
            <a:blip r:embed="rId23"/>
            <a:stretch>
              <a:fillRect/>
            </a:stretch>
          </p:blipFill>
          <p:spPr>
            <a:xfrm>
              <a:off x="439483" y="4666066"/>
              <a:ext cx="1648839" cy="1638370"/>
            </a:xfrm>
            <a:prstGeom prst="rect">
              <a:avLst/>
            </a:prstGeom>
          </p:spPr>
        </p:pic>
        <p:pic>
          <p:nvPicPr>
            <p:cNvPr id="16" name="Picture 15" descr="A black background with grey text&#10;&#10;AI-generated content may be incorrect.">
              <a:extLst>
                <a:ext uri="{FF2B5EF4-FFF2-40B4-BE49-F238E27FC236}">
                  <a16:creationId xmlns:a16="http://schemas.microsoft.com/office/drawing/2014/main" id="{700169C6-8A73-68CB-5890-49A2F5F4073A}"/>
                </a:ext>
              </a:extLst>
            </p:cNvPr>
            <p:cNvPicPr>
              <a:picLocks noChangeAspect="1"/>
            </p:cNvPicPr>
            <p:nvPr>
              <p:custDataLst>
                <p:tags r:id="rId9"/>
              </p:custDataLst>
            </p:nvPr>
          </p:nvPicPr>
          <p:blipFill>
            <a:blip r:embed="rId24"/>
            <a:stretch>
              <a:fillRect/>
            </a:stretch>
          </p:blipFill>
          <p:spPr>
            <a:xfrm>
              <a:off x="3983466" y="4540771"/>
              <a:ext cx="1895714" cy="1886188"/>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8F3EC552-CE28-0746-2309-05D8321A550D}"/>
                </a:ext>
              </a:extLst>
            </p:cNvPr>
            <p:cNvPicPr>
              <a:picLocks noChangeAspect="1"/>
            </p:cNvPicPr>
            <p:nvPr>
              <p:custDataLst>
                <p:tags r:id="rId10"/>
              </p:custDataLst>
            </p:nvPr>
          </p:nvPicPr>
          <p:blipFill>
            <a:blip r:embed="rId25"/>
            <a:stretch>
              <a:fillRect/>
            </a:stretch>
          </p:blipFill>
          <p:spPr>
            <a:xfrm>
              <a:off x="2404072" y="1457103"/>
              <a:ext cx="2551422" cy="1677422"/>
            </a:xfrm>
            <a:prstGeom prst="rect">
              <a:avLst/>
            </a:prstGeom>
          </p:spPr>
        </p:pic>
        <p:pic>
          <p:nvPicPr>
            <p:cNvPr id="22" name="Picture 21" descr="A logo for a company&#10;&#10;AI-generated content may be incorrect.">
              <a:extLst>
                <a:ext uri="{FF2B5EF4-FFF2-40B4-BE49-F238E27FC236}">
                  <a16:creationId xmlns:a16="http://schemas.microsoft.com/office/drawing/2014/main" id="{9CB75579-C116-4371-FFC2-19C7A983EA88}"/>
                </a:ext>
              </a:extLst>
            </p:cNvPr>
            <p:cNvPicPr>
              <a:picLocks noChangeAspect="1"/>
            </p:cNvPicPr>
            <p:nvPr>
              <p:custDataLst>
                <p:tags r:id="rId11"/>
              </p:custDataLst>
            </p:nvPr>
          </p:nvPicPr>
          <p:blipFill>
            <a:blip r:embed="rId26"/>
            <a:stretch>
              <a:fillRect/>
            </a:stretch>
          </p:blipFill>
          <p:spPr>
            <a:xfrm>
              <a:off x="9899202" y="3006333"/>
              <a:ext cx="1524065" cy="1499198"/>
            </a:xfrm>
            <a:prstGeom prst="rect">
              <a:avLst/>
            </a:prstGeom>
          </p:spPr>
        </p:pic>
        <p:pic>
          <p:nvPicPr>
            <p:cNvPr id="28" name="Picture 27" descr="A black background with white text&#10;&#10;AI-generated content may be incorrect.">
              <a:extLst>
                <a:ext uri="{FF2B5EF4-FFF2-40B4-BE49-F238E27FC236}">
                  <a16:creationId xmlns:a16="http://schemas.microsoft.com/office/drawing/2014/main" id="{25163E83-6C2B-26C1-6B99-FF58196A3F92}"/>
                </a:ext>
              </a:extLst>
            </p:cNvPr>
            <p:cNvPicPr>
              <a:picLocks noChangeAspect="1"/>
            </p:cNvPicPr>
            <p:nvPr>
              <p:custDataLst>
                <p:tags r:id="rId12"/>
              </p:custDataLst>
            </p:nvPr>
          </p:nvPicPr>
          <p:blipFill>
            <a:blip r:embed="rId27"/>
            <a:srcRect l="260" t="33734" r="-260" b="41206"/>
            <a:stretch/>
          </p:blipFill>
          <p:spPr>
            <a:xfrm>
              <a:off x="9720056" y="2024980"/>
              <a:ext cx="2099379" cy="541668"/>
            </a:xfrm>
            <a:prstGeom prst="rect">
              <a:avLst/>
            </a:prstGeom>
          </p:spPr>
        </p:pic>
        <p:pic>
          <p:nvPicPr>
            <p:cNvPr id="29" name="Picture 28" descr="A black and grey logo&#10;&#10;AI-generated content may be incorrect.">
              <a:extLst>
                <a:ext uri="{FF2B5EF4-FFF2-40B4-BE49-F238E27FC236}">
                  <a16:creationId xmlns:a16="http://schemas.microsoft.com/office/drawing/2014/main" id="{3F231584-2183-4EC2-B823-0A1AEFBDFC2E}"/>
                </a:ext>
              </a:extLst>
            </p:cNvPr>
            <p:cNvPicPr>
              <a:picLocks noChangeAspect="1"/>
            </p:cNvPicPr>
            <p:nvPr>
              <p:custDataLst>
                <p:tags r:id="rId13"/>
              </p:custDataLst>
            </p:nvPr>
          </p:nvPicPr>
          <p:blipFill>
            <a:blip r:embed="rId28"/>
            <a:stretch>
              <a:fillRect/>
            </a:stretch>
          </p:blipFill>
          <p:spPr>
            <a:xfrm>
              <a:off x="2368782" y="5054737"/>
              <a:ext cx="1355236" cy="859596"/>
            </a:xfrm>
            <a:prstGeom prst="rect">
              <a:avLst/>
            </a:prstGeom>
          </p:spPr>
        </p:pic>
        <p:pic>
          <p:nvPicPr>
            <p:cNvPr id="30" name="Picture 2">
              <a:extLst>
                <a:ext uri="{FF2B5EF4-FFF2-40B4-BE49-F238E27FC236}">
                  <a16:creationId xmlns:a16="http://schemas.microsoft.com/office/drawing/2014/main" id="{8066963B-EDD9-9F07-5C3B-CD407B7D0E12}"/>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78030" y="1810779"/>
              <a:ext cx="1940140" cy="9700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963712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02742-F0C1-2165-918C-F636E1328B16}"/>
            </a:ext>
          </a:extLst>
        </p:cNvPr>
        <p:cNvGrpSpPr/>
        <p:nvPr/>
      </p:nvGrpSpPr>
      <p:grpSpPr>
        <a:xfrm>
          <a:off x="0" y="0"/>
          <a:ext cx="0" cy="0"/>
          <a:chOff x="0" y="0"/>
          <a:chExt cx="0" cy="0"/>
        </a:xfrm>
      </p:grpSpPr>
      <p:sp>
        <p:nvSpPr>
          <p:cNvPr id="35" name="object 2">
            <a:extLst>
              <a:ext uri="{FF2B5EF4-FFF2-40B4-BE49-F238E27FC236}">
                <a16:creationId xmlns:a16="http://schemas.microsoft.com/office/drawing/2014/main" id="{6E0E155C-C726-4C35-76C3-39E4C44D77AA}"/>
              </a:ext>
            </a:extLst>
          </p:cNvPr>
          <p:cNvSpPr txBox="1"/>
          <p:nvPr/>
        </p:nvSpPr>
        <p:spPr>
          <a:xfrm>
            <a:off x="514111" y="2009843"/>
            <a:ext cx="2762489" cy="2895023"/>
          </a:xfrm>
          <a:prstGeom prst="rect">
            <a:avLst/>
          </a:prstGeom>
        </p:spPr>
        <p:txBody>
          <a:bodyPr vert="horz" wrap="square" lIns="0" tIns="12065" rIns="0" bIns="0" rtlCol="0">
            <a:spAutoFit/>
          </a:bodyPr>
          <a:lstStyle/>
          <a:p>
            <a:pPr marL="12700" marR="5080">
              <a:lnSpc>
                <a:spcPct val="100000"/>
              </a:lnSpc>
              <a:spcBef>
                <a:spcPts val="95"/>
              </a:spcBef>
            </a:pPr>
            <a:r>
              <a:rPr lang="en-US" sz="4000" b="1" dirty="0">
                <a:solidFill>
                  <a:srgbClr val="FFFFFF"/>
                </a:solidFill>
                <a:latin typeface="Montserrat" panose="00000500000000000000" pitchFamily="2" charset="0"/>
                <a:cs typeface="Calibri"/>
              </a:rPr>
              <a:t>Benefits:</a:t>
            </a:r>
          </a:p>
          <a:p>
            <a:pPr marL="12700" marR="5080">
              <a:lnSpc>
                <a:spcPct val="100000"/>
              </a:lnSpc>
              <a:spcBef>
                <a:spcPts val="95"/>
              </a:spcBef>
            </a:pPr>
            <a:endParaRPr lang="en-US" sz="4000" b="1" dirty="0">
              <a:solidFill>
                <a:srgbClr val="FFFFFF"/>
              </a:solidFill>
              <a:latin typeface="Montserrat" panose="00000500000000000000" pitchFamily="2" charset="0"/>
              <a:cs typeface="Calibri"/>
            </a:endParaRPr>
          </a:p>
          <a:p>
            <a:pPr marL="12700" marR="5080">
              <a:spcBef>
                <a:spcPts val="95"/>
              </a:spcBef>
            </a:pPr>
            <a:r>
              <a:rPr lang="en-US" sz="3200" b="1" dirty="0">
                <a:solidFill>
                  <a:schemeClr val="bg1"/>
                </a:solidFill>
              </a:rPr>
              <a:t>Elevating Your</a:t>
            </a:r>
          </a:p>
          <a:p>
            <a:pPr marL="12700" marR="5080">
              <a:spcBef>
                <a:spcPts val="95"/>
              </a:spcBef>
            </a:pPr>
            <a:r>
              <a:rPr lang="en-US" sz="3200" b="1" dirty="0">
                <a:solidFill>
                  <a:schemeClr val="bg1"/>
                </a:solidFill>
              </a:rPr>
              <a:t>Brand Story</a:t>
            </a:r>
          </a:p>
          <a:p>
            <a:pPr marL="12700" marR="5080">
              <a:lnSpc>
                <a:spcPct val="100000"/>
              </a:lnSpc>
              <a:spcBef>
                <a:spcPts val="95"/>
              </a:spcBef>
            </a:pPr>
            <a:endParaRPr sz="4000" dirty="0">
              <a:latin typeface="Montserrat" panose="00000500000000000000" pitchFamily="2" charset="0"/>
              <a:cs typeface="Calibri"/>
            </a:endParaRPr>
          </a:p>
        </p:txBody>
      </p:sp>
      <p:sp>
        <p:nvSpPr>
          <p:cNvPr id="4" name="TextBox 3">
            <a:extLst>
              <a:ext uri="{FF2B5EF4-FFF2-40B4-BE49-F238E27FC236}">
                <a16:creationId xmlns:a16="http://schemas.microsoft.com/office/drawing/2014/main" id="{F4150306-6522-DD09-47C6-9BB7ECA02EEC}"/>
              </a:ext>
            </a:extLst>
          </p:cNvPr>
          <p:cNvSpPr txBox="1"/>
          <p:nvPr/>
        </p:nvSpPr>
        <p:spPr>
          <a:xfrm>
            <a:off x="4479471" y="1902296"/>
            <a:ext cx="6847114" cy="2585323"/>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Montserrat" panose="00000500000000000000" pitchFamily="2" charset="0"/>
              </a:rPr>
              <a:t>Highlight your leadership</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Montserrat"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Montserrat" panose="00000500000000000000" pitchFamily="2" charset="0"/>
              </a:rPr>
              <a:t>Position your part of the sector as a foundation for public trust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Montserrat"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latin typeface="Montserrat" panose="00000500000000000000" pitchFamily="2" charset="0"/>
              </a:rPr>
              <a:t>Talk about careers in your part of the sector</a:t>
            </a:r>
            <a:endParaRPr kumimoji="0" lang="en-US" altLang="en-US" sz="1800" b="0" i="0" u="none" strike="noStrike" cap="none" normalizeH="0" baseline="0" dirty="0">
              <a:ln>
                <a:noFill/>
              </a:ln>
              <a:solidFill>
                <a:schemeClr val="tx1"/>
              </a:solidFill>
              <a:effectLst/>
              <a:latin typeface="Montserrat"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Montserrat" panose="000005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Montserrat" panose="00000500000000000000" pitchFamily="2" charset="0"/>
              </a:rPr>
              <a:t>Emphasize your role in innovation, sustainability, food security, and more</a:t>
            </a:r>
          </a:p>
        </p:txBody>
      </p:sp>
    </p:spTree>
    <p:extLst>
      <p:ext uri="{BB962C8B-B14F-4D97-AF65-F5344CB8AC3E}">
        <p14:creationId xmlns:p14="http://schemas.microsoft.com/office/powerpoint/2010/main" val="4237009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A2E853-17FB-9903-A25D-4A9C746D7BA9}"/>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CE1667C-3374-F394-D54A-2B7D13A7A998}"/>
              </a:ext>
            </a:extLst>
          </p:cNvPr>
          <p:cNvSpPr txBox="1"/>
          <p:nvPr/>
        </p:nvSpPr>
        <p:spPr>
          <a:xfrm>
            <a:off x="606684" y="1159264"/>
            <a:ext cx="7720383" cy="430887"/>
          </a:xfrm>
          <a:prstGeom prst="rect">
            <a:avLst/>
          </a:prstGeom>
          <a:noFill/>
        </p:spPr>
        <p:txBody>
          <a:bodyPr wrap="none" rtlCol="0">
            <a:spAutoFit/>
          </a:bodyPr>
          <a:lstStyle/>
          <a:p>
            <a:r>
              <a:rPr lang="en-US" sz="2200" b="1" dirty="0">
                <a:latin typeface="Montserrat" panose="00000500000000000000" pitchFamily="2" charset="0"/>
              </a:rPr>
              <a:t>This is a critical moment for Canada’s Food System</a:t>
            </a:r>
            <a:endParaRPr lang="en-US" sz="2200" dirty="0">
              <a:latin typeface="Montserrat" panose="00000500000000000000" pitchFamily="2" charset="0"/>
            </a:endParaRPr>
          </a:p>
        </p:txBody>
      </p:sp>
      <p:cxnSp>
        <p:nvCxnSpPr>
          <p:cNvPr id="10" name="Straight Connector 9">
            <a:extLst>
              <a:ext uri="{FF2B5EF4-FFF2-40B4-BE49-F238E27FC236}">
                <a16:creationId xmlns:a16="http://schemas.microsoft.com/office/drawing/2014/main" id="{2497E5A3-AB1D-8E19-F7F2-8E0FC677693F}"/>
              </a:ext>
            </a:extLst>
          </p:cNvPr>
          <p:cNvCxnSpPr>
            <a:cxnSpLocks/>
          </p:cNvCxnSpPr>
          <p:nvPr/>
        </p:nvCxnSpPr>
        <p:spPr>
          <a:xfrm>
            <a:off x="712658" y="1889852"/>
            <a:ext cx="10818282"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54FF8A4-A3A9-D080-972B-5BBBB9B42CAB}"/>
              </a:ext>
            </a:extLst>
          </p:cNvPr>
          <p:cNvSpPr txBox="1"/>
          <p:nvPr/>
        </p:nvSpPr>
        <p:spPr>
          <a:xfrm>
            <a:off x="653282" y="2196181"/>
            <a:ext cx="10877657" cy="2539157"/>
          </a:xfrm>
          <a:prstGeom prst="rect">
            <a:avLst/>
          </a:prstGeom>
          <a:noFill/>
        </p:spPr>
        <p:txBody>
          <a:bodyPr wrap="square" rtlCol="0">
            <a:spAutoFit/>
          </a:bodyPr>
          <a:lstStyle/>
          <a:p>
            <a:pPr marL="285750" lvl="0" indent="-285750" algn="l">
              <a:spcAft>
                <a:spcPts val="600"/>
              </a:spcAft>
              <a:buFont typeface="Arial" panose="020B0604020202020204" pitchFamily="34" charset="0"/>
              <a:buChar char="•"/>
            </a:pPr>
            <a:r>
              <a:rPr lang="en-US" sz="1800" dirty="0">
                <a:latin typeface="Montserrat" panose="00000500000000000000" pitchFamily="2" charset="0"/>
              </a:rPr>
              <a:t>Tariffs may increase costs, restrict market access, and destabilize Canadian businesses, putting significant strain on farmers and food producers.</a:t>
            </a:r>
          </a:p>
          <a:p>
            <a:pPr marL="285750" lvl="0" indent="-285750" algn="l">
              <a:spcAft>
                <a:spcPts val="600"/>
              </a:spcAft>
              <a:buFont typeface="Arial" panose="020B0604020202020204" pitchFamily="34" charset="0"/>
              <a:buChar char="•"/>
            </a:pPr>
            <a:r>
              <a:rPr lang="en-US" sz="1800" dirty="0">
                <a:latin typeface="Montserrat" panose="00000500000000000000" pitchFamily="2" charset="0"/>
              </a:rPr>
              <a:t>They threaten to force layoffs, stall investment and weaken rural economies, risking 2 million jobs linked to the food system.</a:t>
            </a:r>
          </a:p>
          <a:p>
            <a:pPr marL="285750" lvl="0" indent="-285750" algn="l">
              <a:spcAft>
                <a:spcPts val="600"/>
              </a:spcAft>
              <a:buFont typeface="Arial" panose="020B0604020202020204" pitchFamily="34" charset="0"/>
              <a:buChar char="•"/>
            </a:pPr>
            <a:r>
              <a:rPr lang="en-US" sz="1800" dirty="0">
                <a:latin typeface="Montserrat" panose="00000500000000000000" pitchFamily="2" charset="0"/>
              </a:rPr>
              <a:t>They can lead to long-term regulatory challenges, reducing investment in innovation and weakening Canada’s global position in agriculture and food production.</a:t>
            </a:r>
          </a:p>
          <a:p>
            <a:pPr marL="285750" lvl="0" indent="-285750" algn="l">
              <a:spcAft>
                <a:spcPts val="600"/>
              </a:spcAft>
              <a:buFont typeface="Arial" panose="020B0604020202020204" pitchFamily="34" charset="0"/>
              <a:buChar char="•"/>
            </a:pPr>
            <a:r>
              <a:rPr lang="en-US" sz="1800" dirty="0">
                <a:latin typeface="Montserrat" panose="00000500000000000000" pitchFamily="2" charset="0"/>
              </a:rPr>
              <a:t>They can disrupt supply chains and erode consumer confidence in cross-border trade and elevate food safety concerns.</a:t>
            </a:r>
          </a:p>
        </p:txBody>
      </p:sp>
      <p:grpSp>
        <p:nvGrpSpPr>
          <p:cNvPr id="12" name="Group 11">
            <a:extLst>
              <a:ext uri="{FF2B5EF4-FFF2-40B4-BE49-F238E27FC236}">
                <a16:creationId xmlns:a16="http://schemas.microsoft.com/office/drawing/2014/main" id="{CFBEBC08-6D38-5121-BA85-3C73C7F6CF53}"/>
              </a:ext>
            </a:extLst>
          </p:cNvPr>
          <p:cNvGrpSpPr/>
          <p:nvPr/>
        </p:nvGrpSpPr>
        <p:grpSpPr>
          <a:xfrm>
            <a:off x="0" y="5215985"/>
            <a:ext cx="12188368" cy="1642015"/>
            <a:chOff x="2109642" y="-1"/>
            <a:chExt cx="10089386" cy="1575461"/>
          </a:xfrm>
        </p:grpSpPr>
        <p:pic>
          <p:nvPicPr>
            <p:cNvPr id="13" name="Picture 12" descr="A red and white logo&#10;&#10;AI-generated content may be incorrect.">
              <a:extLst>
                <a:ext uri="{FF2B5EF4-FFF2-40B4-BE49-F238E27FC236}">
                  <a16:creationId xmlns:a16="http://schemas.microsoft.com/office/drawing/2014/main" id="{3A87C0B4-89BC-7B7B-B016-48B665420890}"/>
                </a:ext>
              </a:extLst>
            </p:cNvPr>
            <p:cNvPicPr>
              <a:picLocks noChangeAspect="1"/>
            </p:cNvPicPr>
            <p:nvPr/>
          </p:nvPicPr>
          <p:blipFill>
            <a:blip r:embed="rId3"/>
            <a:stretch>
              <a:fillRect/>
            </a:stretch>
          </p:blipFill>
          <p:spPr>
            <a:xfrm>
              <a:off x="9398208" y="-1"/>
              <a:ext cx="2800820" cy="1575461"/>
            </a:xfrm>
            <a:prstGeom prst="rect">
              <a:avLst/>
            </a:prstGeom>
          </p:spPr>
        </p:pic>
        <p:sp>
          <p:nvSpPr>
            <p:cNvPr id="14" name="Rectangle 13">
              <a:extLst>
                <a:ext uri="{FF2B5EF4-FFF2-40B4-BE49-F238E27FC236}">
                  <a16:creationId xmlns:a16="http://schemas.microsoft.com/office/drawing/2014/main" id="{139998BB-01C9-AA89-3EDB-58E9C00722AD}"/>
                </a:ext>
              </a:extLst>
            </p:cNvPr>
            <p:cNvSpPr/>
            <p:nvPr/>
          </p:nvSpPr>
          <p:spPr>
            <a:xfrm>
              <a:off x="2109642" y="0"/>
              <a:ext cx="7288563" cy="1575460"/>
            </a:xfrm>
            <a:prstGeom prst="rect">
              <a:avLst/>
            </a:prstGeom>
            <a:solidFill>
              <a:srgbClr val="AE21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15">
            <a:extLst>
              <a:ext uri="{FF2B5EF4-FFF2-40B4-BE49-F238E27FC236}">
                <a16:creationId xmlns:a16="http://schemas.microsoft.com/office/drawing/2014/main" id="{5017D0DD-8BFC-D26E-5A03-21BAE48F73F6}"/>
              </a:ext>
            </a:extLst>
          </p:cNvPr>
          <p:cNvSpPr txBox="1"/>
          <p:nvPr/>
        </p:nvSpPr>
        <p:spPr>
          <a:xfrm>
            <a:off x="404037" y="5489213"/>
            <a:ext cx="11483163" cy="1015663"/>
          </a:xfrm>
          <a:prstGeom prst="rect">
            <a:avLst/>
          </a:prstGeom>
          <a:noFill/>
        </p:spPr>
        <p:txBody>
          <a:bodyPr wrap="square">
            <a:spAutoFit/>
          </a:bodyPr>
          <a:lstStyle/>
          <a:p>
            <a:pPr algn="ctr">
              <a:spcAft>
                <a:spcPts val="600"/>
              </a:spcAft>
            </a:pPr>
            <a:r>
              <a:rPr lang="en-US" sz="2200" b="1">
                <a:solidFill>
                  <a:schemeClr val="bg1"/>
                </a:solidFill>
                <a:latin typeface="Montserrat" panose="00000500000000000000" pitchFamily="2" charset="0"/>
              </a:rPr>
              <a:t>Amid these challenges, a strong, pro-Canada sentiment is taking root.</a:t>
            </a:r>
          </a:p>
          <a:p>
            <a:pPr algn="ctr">
              <a:spcAft>
                <a:spcPts val="600"/>
              </a:spcAft>
            </a:pPr>
            <a:r>
              <a:rPr lang="en-US" sz="1400">
                <a:solidFill>
                  <a:schemeClr val="bg1"/>
                </a:solidFill>
                <a:latin typeface="Montserrat" panose="00000500000000000000" pitchFamily="2" charset="0"/>
              </a:rPr>
              <a:t>Canadians are rallying behind the food system—recognizing its value, resilience, and importance to national prosperity. </a:t>
            </a:r>
          </a:p>
          <a:p>
            <a:pPr algn="ctr">
              <a:spcAft>
                <a:spcPts val="600"/>
              </a:spcAft>
            </a:pPr>
            <a:r>
              <a:rPr lang="en-US" sz="1400">
                <a:solidFill>
                  <a:schemeClr val="bg1"/>
                </a:solidFill>
                <a:latin typeface="Montserrat" panose="00000500000000000000" pitchFamily="2" charset="0"/>
              </a:rPr>
              <a:t>This is a pivotal moment to harness that support, strengthen public trust, and build lasting momentum.</a:t>
            </a:r>
          </a:p>
        </p:txBody>
      </p:sp>
      <p:sp>
        <p:nvSpPr>
          <p:cNvPr id="2" name="Title 1">
            <a:extLst>
              <a:ext uri="{FF2B5EF4-FFF2-40B4-BE49-F238E27FC236}">
                <a16:creationId xmlns:a16="http://schemas.microsoft.com/office/drawing/2014/main" id="{B06ECC5E-7912-B50F-8C08-FA02AB9639BB}"/>
              </a:ext>
            </a:extLst>
          </p:cNvPr>
          <p:cNvSpPr txBox="1">
            <a:spLocks/>
          </p:cNvSpPr>
          <p:nvPr/>
        </p:nvSpPr>
        <p:spPr>
          <a:xfrm>
            <a:off x="534390" y="319314"/>
            <a:ext cx="11643324" cy="1030515"/>
          </a:xfrm>
          <a:prstGeom prst="rect">
            <a:avLst/>
          </a:prstGeom>
        </p:spPr>
        <p:txBody>
          <a:bodyPr vert="horz" lIns="91440" tIns="45720" rIns="91440" bIns="45720" rtlCol="0" anchor="ctr">
            <a:norm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marL="12700" algn="l">
              <a:lnSpc>
                <a:spcPct val="90000"/>
              </a:lnSpc>
              <a:spcAft>
                <a:spcPts val="600"/>
              </a:spcAft>
            </a:pPr>
            <a:r>
              <a:rPr lang="en-US" sz="4000" b="1" i="0" spc="-100" dirty="0">
                <a:latin typeface="Montserrat" panose="00000500000000000000" pitchFamily="2" charset="0"/>
              </a:rPr>
              <a:t>Global Pressures Create an Attitudinal Shift</a:t>
            </a:r>
          </a:p>
        </p:txBody>
      </p:sp>
    </p:spTree>
    <p:extLst>
      <p:ext uri="{BB962C8B-B14F-4D97-AF65-F5344CB8AC3E}">
        <p14:creationId xmlns:p14="http://schemas.microsoft.com/office/powerpoint/2010/main" val="4262630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4D491-2E2F-A9C6-3FC2-6888D5D6B8FF}"/>
            </a:ext>
          </a:extLst>
        </p:cNvPr>
        <p:cNvGrpSpPr/>
        <p:nvPr/>
      </p:nvGrpSpPr>
      <p:grpSpPr>
        <a:xfrm>
          <a:off x="0" y="0"/>
          <a:ext cx="0" cy="0"/>
          <a:chOff x="0" y="0"/>
          <a:chExt cx="0" cy="0"/>
        </a:xfrm>
      </p:grpSpPr>
      <p:sp>
        <p:nvSpPr>
          <p:cNvPr id="35" name="object 2">
            <a:extLst>
              <a:ext uri="{FF2B5EF4-FFF2-40B4-BE49-F238E27FC236}">
                <a16:creationId xmlns:a16="http://schemas.microsoft.com/office/drawing/2014/main" id="{74568B40-8568-BDFC-1E1E-86EB8872CE70}"/>
              </a:ext>
            </a:extLst>
          </p:cNvPr>
          <p:cNvSpPr txBox="1"/>
          <p:nvPr/>
        </p:nvSpPr>
        <p:spPr>
          <a:xfrm>
            <a:off x="601197" y="1715928"/>
            <a:ext cx="2762489" cy="3867084"/>
          </a:xfrm>
          <a:prstGeom prst="rect">
            <a:avLst/>
          </a:prstGeom>
        </p:spPr>
        <p:txBody>
          <a:bodyPr vert="horz" wrap="square" lIns="0" tIns="12065" rIns="0" bIns="0" rtlCol="0">
            <a:spAutoFit/>
          </a:bodyPr>
          <a:lstStyle/>
          <a:p>
            <a:pPr marL="12700" marR="5080">
              <a:lnSpc>
                <a:spcPct val="100000"/>
              </a:lnSpc>
              <a:spcBef>
                <a:spcPts val="95"/>
              </a:spcBef>
            </a:pPr>
            <a:r>
              <a:rPr lang="en-US" sz="4000" b="1" dirty="0">
                <a:solidFill>
                  <a:srgbClr val="FFFFFF"/>
                </a:solidFill>
                <a:latin typeface="Montserrat" panose="00000500000000000000" pitchFamily="2" charset="0"/>
                <a:cs typeface="Calibri"/>
              </a:rPr>
              <a:t>Benefits:</a:t>
            </a:r>
          </a:p>
          <a:p>
            <a:pPr marL="12700" marR="5080">
              <a:lnSpc>
                <a:spcPct val="100000"/>
              </a:lnSpc>
              <a:spcBef>
                <a:spcPts val="95"/>
              </a:spcBef>
            </a:pPr>
            <a:endParaRPr lang="en-US" sz="4000" b="1" dirty="0">
              <a:solidFill>
                <a:srgbClr val="FFFFFF"/>
              </a:solidFill>
              <a:latin typeface="Montserrat" panose="00000500000000000000" pitchFamily="2" charset="0"/>
              <a:cs typeface="Calibri"/>
            </a:endParaRPr>
          </a:p>
          <a:p>
            <a:pPr marL="12700" marR="5080">
              <a:spcBef>
                <a:spcPts val="95"/>
              </a:spcBef>
            </a:pPr>
            <a:r>
              <a:rPr lang="en-US" sz="3200" b="1" dirty="0">
                <a:solidFill>
                  <a:schemeClr val="bg1"/>
                </a:solidFill>
              </a:rPr>
              <a:t>Recognizing Your Partners and Communities</a:t>
            </a:r>
          </a:p>
          <a:p>
            <a:pPr marL="12700" marR="5080">
              <a:lnSpc>
                <a:spcPct val="100000"/>
              </a:lnSpc>
              <a:spcBef>
                <a:spcPts val="95"/>
              </a:spcBef>
            </a:pPr>
            <a:endParaRPr sz="4000" dirty="0">
              <a:latin typeface="Montserrat" panose="00000500000000000000" pitchFamily="2" charset="0"/>
              <a:cs typeface="Calibri"/>
            </a:endParaRPr>
          </a:p>
        </p:txBody>
      </p:sp>
      <p:sp>
        <p:nvSpPr>
          <p:cNvPr id="6" name="TextBox 5">
            <a:extLst>
              <a:ext uri="{FF2B5EF4-FFF2-40B4-BE49-F238E27FC236}">
                <a16:creationId xmlns:a16="http://schemas.microsoft.com/office/drawing/2014/main" id="{98FC484B-D7A1-2865-EBD7-6E676BECD0D2}"/>
              </a:ext>
            </a:extLst>
          </p:cNvPr>
          <p:cNvSpPr txBox="1"/>
          <p:nvPr/>
        </p:nvSpPr>
        <p:spPr>
          <a:xfrm>
            <a:off x="4601496" y="366623"/>
            <a:ext cx="6096000" cy="569386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dirty="0">
                <a:ln>
                  <a:noFill/>
                </a:ln>
                <a:solidFill>
                  <a:schemeClr val="tx1"/>
                </a:solidFill>
                <a:effectLst/>
                <a:latin typeface="Montserrat" panose="00000500000000000000" pitchFamily="2" charset="0"/>
              </a:rPr>
              <a:t>Shine a Spotlight on Your Members:</a:t>
            </a:r>
            <a:br>
              <a:rPr kumimoji="0" lang="en-US" altLang="en-US" sz="1400" b="0" i="0" u="none" strike="noStrike" cap="none" normalizeH="0" baseline="0" dirty="0">
                <a:ln>
                  <a:noFill/>
                </a:ln>
                <a:solidFill>
                  <a:schemeClr val="tx1"/>
                </a:solidFill>
                <a:effectLst/>
                <a:latin typeface="Montserrat" panose="00000500000000000000" pitchFamily="2" charset="0"/>
              </a:rPr>
            </a:br>
            <a:r>
              <a:rPr kumimoji="0" lang="en-US" altLang="en-US" sz="1400" b="0" i="0" u="none" strike="noStrike" cap="none" normalizeH="0" baseline="0" dirty="0">
                <a:ln>
                  <a:noFill/>
                </a:ln>
                <a:solidFill>
                  <a:schemeClr val="tx1"/>
                </a:solidFill>
                <a:effectLst/>
                <a:latin typeface="Montserrat" panose="00000500000000000000" pitchFamily="2" charset="0"/>
              </a:rPr>
              <a:t>Use the initiative’s national platform to showcase the work of those who support th</a:t>
            </a:r>
            <a:r>
              <a:rPr lang="en-US" altLang="en-US" sz="1400" dirty="0">
                <a:latin typeface="Montserrat" panose="00000500000000000000" pitchFamily="2" charset="0"/>
              </a:rPr>
              <a:t>e system</a:t>
            </a:r>
            <a:endParaRPr kumimoji="0" lang="en-US" altLang="en-US" sz="1400" b="0" i="0" u="none" strike="noStrike" cap="none" normalizeH="0" baseline="0" dirty="0">
              <a:ln>
                <a:noFill/>
              </a:ln>
              <a:solidFill>
                <a:schemeClr val="tx1"/>
              </a:solidFill>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1400" b="1" i="0" u="none" strike="noStrike" cap="none" normalizeH="0" baseline="0" dirty="0">
              <a:ln>
                <a:noFill/>
              </a:ln>
              <a:solidFill>
                <a:schemeClr val="tx1"/>
              </a:solidFill>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dirty="0">
                <a:ln>
                  <a:noFill/>
                </a:ln>
                <a:solidFill>
                  <a:schemeClr val="tx1"/>
                </a:solidFill>
                <a:effectLst/>
                <a:latin typeface="Montserrat" panose="00000500000000000000" pitchFamily="2" charset="0"/>
              </a:rPr>
              <a:t>Celebrate Industry Partnerships:</a:t>
            </a:r>
            <a:br>
              <a:rPr kumimoji="0" lang="en-US" altLang="en-US" sz="1400" b="0" i="0" u="none" strike="noStrike" cap="none" normalizeH="0" baseline="0" dirty="0">
                <a:ln>
                  <a:noFill/>
                </a:ln>
                <a:solidFill>
                  <a:schemeClr val="tx1"/>
                </a:solidFill>
                <a:effectLst/>
                <a:latin typeface="Montserrat" panose="00000500000000000000" pitchFamily="2" charset="0"/>
              </a:rPr>
            </a:br>
            <a:r>
              <a:rPr kumimoji="0" lang="en-US" altLang="en-US" sz="1400" b="0" i="0" u="none" strike="noStrike" cap="none" normalizeH="0" baseline="0" dirty="0">
                <a:ln>
                  <a:noFill/>
                </a:ln>
                <a:solidFill>
                  <a:schemeClr val="tx1"/>
                </a:solidFill>
                <a:effectLst/>
                <a:latin typeface="Montserrat" panose="00000500000000000000" pitchFamily="2" charset="0"/>
              </a:rPr>
              <a:t>Feature collaborations between your members that exemplify innovation, animal care, and shared values across the food system.</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400" b="1" i="0" u="none" strike="noStrike" cap="none" normalizeH="0" baseline="0" dirty="0">
              <a:ln>
                <a:noFill/>
              </a:ln>
              <a:solidFill>
                <a:schemeClr val="tx1"/>
              </a:solidFill>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dirty="0">
                <a:ln>
                  <a:noFill/>
                </a:ln>
                <a:solidFill>
                  <a:schemeClr val="tx1"/>
                </a:solidFill>
                <a:effectLst/>
                <a:latin typeface="Montserrat" panose="00000500000000000000" pitchFamily="2" charset="0"/>
              </a:rPr>
              <a:t>Tell the Rural Story:</a:t>
            </a:r>
            <a:br>
              <a:rPr kumimoji="0" lang="en-US" altLang="en-US" sz="1400" b="0" i="0" u="none" strike="noStrike" cap="none" normalizeH="0" baseline="0" dirty="0">
                <a:ln>
                  <a:noFill/>
                </a:ln>
                <a:solidFill>
                  <a:schemeClr val="tx1"/>
                </a:solidFill>
                <a:effectLst/>
                <a:latin typeface="Montserrat" panose="00000500000000000000" pitchFamily="2" charset="0"/>
              </a:rPr>
            </a:br>
            <a:r>
              <a:rPr kumimoji="0" lang="en-US" altLang="en-US" sz="1400" b="0" i="0" u="none" strike="noStrike" cap="none" normalizeH="0" baseline="0" dirty="0">
                <a:ln>
                  <a:noFill/>
                </a:ln>
                <a:solidFill>
                  <a:schemeClr val="tx1"/>
                </a:solidFill>
                <a:effectLst/>
                <a:latin typeface="Montserrat" panose="00000500000000000000" pitchFamily="2" charset="0"/>
              </a:rPr>
              <a:t>Share stories that reflect how your members contribute to rural vitality—supporting family farms, local economies, and the future of Canadian agriculture.</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400" b="1" i="0" u="none" strike="noStrike" cap="none" normalizeH="0" baseline="0" dirty="0">
              <a:ln>
                <a:noFill/>
              </a:ln>
              <a:solidFill>
                <a:schemeClr val="tx1"/>
              </a:solidFill>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dirty="0">
                <a:ln>
                  <a:noFill/>
                </a:ln>
                <a:solidFill>
                  <a:schemeClr val="tx1"/>
                </a:solidFill>
                <a:effectLst/>
                <a:latin typeface="Montserrat" panose="00000500000000000000" pitchFamily="2" charset="0"/>
              </a:rPr>
              <a:t>Showcase the Human Side of What You Do:</a:t>
            </a:r>
            <a:br>
              <a:rPr kumimoji="0" lang="en-US" altLang="en-US" sz="1400" b="0" i="0" u="none" strike="noStrike" cap="none" normalizeH="0" baseline="0" dirty="0">
                <a:ln>
                  <a:noFill/>
                </a:ln>
                <a:solidFill>
                  <a:schemeClr val="tx1"/>
                </a:solidFill>
                <a:effectLst/>
                <a:latin typeface="Montserrat" panose="00000500000000000000" pitchFamily="2" charset="0"/>
              </a:rPr>
            </a:br>
            <a:r>
              <a:rPr kumimoji="0" lang="en-US" altLang="en-US" sz="1400" b="0" i="0" u="none" strike="noStrike" cap="none" normalizeH="0" baseline="0" dirty="0">
                <a:ln>
                  <a:noFill/>
                </a:ln>
                <a:solidFill>
                  <a:schemeClr val="tx1"/>
                </a:solidFill>
                <a:effectLst/>
                <a:latin typeface="Montserrat" panose="00000500000000000000" pitchFamily="2" charset="0"/>
              </a:rPr>
              <a:t>Introduce Canadians to the people behind the scenes, whose work often goes unseen but is essential to food production.</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400" b="1" i="0" u="none" strike="noStrike" cap="none" normalizeH="0" baseline="0" dirty="0">
              <a:ln>
                <a:noFill/>
              </a:ln>
              <a:solidFill>
                <a:schemeClr val="tx1"/>
              </a:solidFill>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dirty="0">
                <a:ln>
                  <a:noFill/>
                </a:ln>
                <a:solidFill>
                  <a:schemeClr val="tx1"/>
                </a:solidFill>
                <a:effectLst/>
                <a:latin typeface="Montserrat" panose="00000500000000000000" pitchFamily="2" charset="0"/>
              </a:rPr>
              <a:t>Align with Community Values:</a:t>
            </a:r>
            <a:br>
              <a:rPr kumimoji="0" lang="en-US" altLang="en-US" sz="1400" b="0" i="0" u="none" strike="noStrike" cap="none" normalizeH="0" baseline="0" dirty="0">
                <a:ln>
                  <a:noFill/>
                </a:ln>
                <a:solidFill>
                  <a:schemeClr val="tx1"/>
                </a:solidFill>
                <a:effectLst/>
                <a:latin typeface="Montserrat" panose="00000500000000000000" pitchFamily="2" charset="0"/>
              </a:rPr>
            </a:br>
            <a:r>
              <a:rPr kumimoji="0" lang="en-US" altLang="en-US" sz="1400" b="0" i="0" u="none" strike="noStrike" cap="none" normalizeH="0" baseline="0" dirty="0">
                <a:ln>
                  <a:noFill/>
                </a:ln>
                <a:solidFill>
                  <a:schemeClr val="tx1"/>
                </a:solidFill>
                <a:effectLst/>
                <a:latin typeface="Montserrat" panose="00000500000000000000" pitchFamily="2" charset="0"/>
              </a:rPr>
              <a:t>Highlight how your members give back through philanthropy, youth engagement, and local initiatives—demonstrating commitment beyond the farm gate.</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400" b="1" i="0" u="none" strike="noStrike" cap="none" normalizeH="0" baseline="0" dirty="0">
              <a:ln>
                <a:noFill/>
              </a:ln>
              <a:solidFill>
                <a:schemeClr val="tx1"/>
              </a:solidFill>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dirty="0">
                <a:ln>
                  <a:noFill/>
                </a:ln>
                <a:solidFill>
                  <a:schemeClr val="tx1"/>
                </a:solidFill>
                <a:effectLst/>
                <a:latin typeface="Montserrat" panose="00000500000000000000" pitchFamily="2" charset="0"/>
              </a:rPr>
              <a:t>Recognize Shared Purpose:</a:t>
            </a:r>
            <a:br>
              <a:rPr kumimoji="0" lang="en-US" altLang="en-US" sz="1400" b="0" i="0" u="none" strike="noStrike" cap="none" normalizeH="0" baseline="0" dirty="0">
                <a:ln>
                  <a:noFill/>
                </a:ln>
                <a:solidFill>
                  <a:schemeClr val="tx1"/>
                </a:solidFill>
                <a:effectLst/>
                <a:latin typeface="Montserrat" panose="00000500000000000000" pitchFamily="2" charset="0"/>
              </a:rPr>
            </a:br>
            <a:r>
              <a:rPr kumimoji="0" lang="en-US" altLang="en-US" sz="1400" b="0" i="0" u="none" strike="noStrike" cap="none" normalizeH="0" baseline="0" dirty="0">
                <a:ln>
                  <a:noFill/>
                </a:ln>
                <a:solidFill>
                  <a:schemeClr val="tx1"/>
                </a:solidFill>
                <a:effectLst/>
                <a:latin typeface="Montserrat" panose="00000500000000000000" pitchFamily="2" charset="0"/>
              </a:rPr>
              <a:t>Position your part of the sector as a connector—bringing together science, care, and community to help feed a nation.</a:t>
            </a:r>
          </a:p>
        </p:txBody>
      </p:sp>
    </p:spTree>
    <p:extLst>
      <p:ext uri="{BB962C8B-B14F-4D97-AF65-F5344CB8AC3E}">
        <p14:creationId xmlns:p14="http://schemas.microsoft.com/office/powerpoint/2010/main" val="11277377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7277A-E61E-DCB5-E5DA-0D980476CCDA}"/>
            </a:ext>
          </a:extLst>
        </p:cNvPr>
        <p:cNvGrpSpPr/>
        <p:nvPr/>
      </p:nvGrpSpPr>
      <p:grpSpPr>
        <a:xfrm>
          <a:off x="0" y="0"/>
          <a:ext cx="0" cy="0"/>
          <a:chOff x="0" y="0"/>
          <a:chExt cx="0" cy="0"/>
        </a:xfrm>
      </p:grpSpPr>
      <p:sp>
        <p:nvSpPr>
          <p:cNvPr id="35" name="object 2">
            <a:extLst>
              <a:ext uri="{FF2B5EF4-FFF2-40B4-BE49-F238E27FC236}">
                <a16:creationId xmlns:a16="http://schemas.microsoft.com/office/drawing/2014/main" id="{14698C84-1F26-E1E3-D2AC-29A52E6559BA}"/>
              </a:ext>
            </a:extLst>
          </p:cNvPr>
          <p:cNvSpPr txBox="1"/>
          <p:nvPr/>
        </p:nvSpPr>
        <p:spPr>
          <a:xfrm>
            <a:off x="579425" y="1835671"/>
            <a:ext cx="2914889" cy="3374642"/>
          </a:xfrm>
          <a:prstGeom prst="rect">
            <a:avLst/>
          </a:prstGeom>
        </p:spPr>
        <p:txBody>
          <a:bodyPr vert="horz" wrap="square" lIns="0" tIns="12065" rIns="0" bIns="0" rtlCol="0">
            <a:spAutoFit/>
          </a:bodyPr>
          <a:lstStyle/>
          <a:p>
            <a:pPr marL="12700" marR="5080">
              <a:lnSpc>
                <a:spcPct val="100000"/>
              </a:lnSpc>
              <a:spcBef>
                <a:spcPts val="95"/>
              </a:spcBef>
            </a:pPr>
            <a:r>
              <a:rPr lang="en-US" sz="4000" b="1" dirty="0">
                <a:solidFill>
                  <a:srgbClr val="FFFFFF"/>
                </a:solidFill>
                <a:latin typeface="Montserrat" panose="00000500000000000000" pitchFamily="2" charset="0"/>
                <a:cs typeface="Calibri"/>
              </a:rPr>
              <a:t>Benefits:</a:t>
            </a:r>
          </a:p>
          <a:p>
            <a:pPr marL="12700" marR="5080">
              <a:lnSpc>
                <a:spcPct val="100000"/>
              </a:lnSpc>
              <a:spcBef>
                <a:spcPts val="95"/>
              </a:spcBef>
            </a:pPr>
            <a:endParaRPr lang="en-US" sz="4000" b="1" dirty="0">
              <a:solidFill>
                <a:srgbClr val="FFFFFF"/>
              </a:solidFill>
              <a:latin typeface="Montserrat" panose="00000500000000000000" pitchFamily="2" charset="0"/>
              <a:cs typeface="Calibri"/>
            </a:endParaRPr>
          </a:p>
          <a:p>
            <a:pPr marL="12700" marR="5080">
              <a:spcBef>
                <a:spcPts val="95"/>
              </a:spcBef>
            </a:pPr>
            <a:r>
              <a:rPr lang="en-US" sz="3200" b="1" dirty="0">
                <a:solidFill>
                  <a:schemeClr val="bg1"/>
                </a:solidFill>
              </a:rPr>
              <a:t>Supporting Your Visibility and Communications</a:t>
            </a:r>
          </a:p>
          <a:p>
            <a:pPr marL="12700" marR="5080">
              <a:lnSpc>
                <a:spcPct val="100000"/>
              </a:lnSpc>
              <a:spcBef>
                <a:spcPts val="95"/>
              </a:spcBef>
            </a:pPr>
            <a:endParaRPr sz="4000" dirty="0">
              <a:latin typeface="Montserrat" panose="00000500000000000000" pitchFamily="2" charset="0"/>
              <a:cs typeface="Calibri"/>
            </a:endParaRPr>
          </a:p>
        </p:txBody>
      </p:sp>
      <p:sp>
        <p:nvSpPr>
          <p:cNvPr id="5" name="TextBox 4">
            <a:extLst>
              <a:ext uri="{FF2B5EF4-FFF2-40B4-BE49-F238E27FC236}">
                <a16:creationId xmlns:a16="http://schemas.microsoft.com/office/drawing/2014/main" id="{D4910C55-D455-4963-67EE-03BFB0912352}"/>
              </a:ext>
            </a:extLst>
          </p:cNvPr>
          <p:cNvSpPr txBox="1"/>
          <p:nvPr/>
        </p:nvSpPr>
        <p:spPr>
          <a:xfrm>
            <a:off x="4768645" y="474345"/>
            <a:ext cx="6096000" cy="59093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dirty="0">
                <a:ln>
                  <a:noFill/>
                </a:ln>
                <a:solidFill>
                  <a:schemeClr val="tx1"/>
                </a:solidFill>
                <a:effectLst/>
                <a:latin typeface="Montserrat" panose="00000500000000000000" pitchFamily="2" charset="0"/>
              </a:rPr>
              <a:t>Position </a:t>
            </a:r>
            <a:r>
              <a:rPr lang="en-US" altLang="en-US" sz="1400" b="1" dirty="0">
                <a:latin typeface="Montserrat" panose="00000500000000000000" pitchFamily="2" charset="0"/>
              </a:rPr>
              <a:t>Yourselves </a:t>
            </a:r>
            <a:r>
              <a:rPr kumimoji="0" lang="en-US" altLang="en-US" sz="1400" b="1" i="0" u="none" strike="noStrike" cap="none" normalizeH="0" baseline="0" dirty="0">
                <a:ln>
                  <a:noFill/>
                </a:ln>
                <a:solidFill>
                  <a:schemeClr val="tx1"/>
                </a:solidFill>
                <a:effectLst/>
                <a:latin typeface="Montserrat" panose="00000500000000000000" pitchFamily="2" charset="0"/>
              </a:rPr>
              <a:t>as a Trusted Leader:</a:t>
            </a:r>
            <a:br>
              <a:rPr kumimoji="0" lang="en-US" altLang="en-US" sz="1400" b="0" i="0" u="none" strike="noStrike" cap="none" normalizeH="0" baseline="0" dirty="0">
                <a:ln>
                  <a:noFill/>
                </a:ln>
                <a:solidFill>
                  <a:schemeClr val="tx1"/>
                </a:solidFill>
                <a:effectLst/>
                <a:latin typeface="Montserrat" panose="00000500000000000000" pitchFamily="2" charset="0"/>
              </a:rPr>
            </a:br>
            <a:r>
              <a:rPr kumimoji="0" lang="en-US" altLang="en-US" sz="1400" b="0" i="0" u="none" strike="noStrike" cap="none" normalizeH="0" baseline="0" dirty="0">
                <a:ln>
                  <a:noFill/>
                </a:ln>
                <a:solidFill>
                  <a:schemeClr val="tx1"/>
                </a:solidFill>
                <a:effectLst/>
                <a:latin typeface="Montserrat" panose="00000500000000000000" pitchFamily="2" charset="0"/>
              </a:rPr>
              <a:t>Feature</a:t>
            </a:r>
            <a:r>
              <a:rPr lang="en-US" altLang="en-US" sz="1400" dirty="0">
                <a:latin typeface="Montserrat" panose="00000500000000000000" pitchFamily="2" charset="0"/>
              </a:rPr>
              <a:t> i</a:t>
            </a:r>
            <a:r>
              <a:rPr kumimoji="0" lang="en-US" altLang="en-US" sz="1400" b="0" i="0" u="none" strike="noStrike" cap="none" normalizeH="0" baseline="0" dirty="0">
                <a:ln>
                  <a:noFill/>
                </a:ln>
                <a:solidFill>
                  <a:schemeClr val="tx1"/>
                </a:solidFill>
                <a:effectLst/>
                <a:latin typeface="Montserrat" panose="00000500000000000000" pitchFamily="2" charset="0"/>
              </a:rPr>
              <a:t>n national conversations about sustainable food production, innovation, food security —reinforcing its role as an authority.</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400" b="1" i="0" u="none" strike="noStrike" cap="none" normalizeH="0" baseline="0" dirty="0">
              <a:ln>
                <a:noFill/>
              </a:ln>
              <a:solidFill>
                <a:schemeClr val="tx1"/>
              </a:solidFill>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dirty="0">
                <a:ln>
                  <a:noFill/>
                </a:ln>
                <a:solidFill>
                  <a:schemeClr val="tx1"/>
                </a:solidFill>
                <a:effectLst/>
                <a:latin typeface="Montserrat" panose="00000500000000000000" pitchFamily="2" charset="0"/>
              </a:rPr>
              <a:t>Elevate Your Members’ Work:</a:t>
            </a:r>
            <a:br>
              <a:rPr kumimoji="0" lang="en-US" altLang="en-US" sz="1400" b="0" i="0" u="none" strike="noStrike" cap="none" normalizeH="0" baseline="0" dirty="0">
                <a:ln>
                  <a:noFill/>
                </a:ln>
                <a:solidFill>
                  <a:schemeClr val="tx1"/>
                </a:solidFill>
                <a:effectLst/>
                <a:latin typeface="Montserrat" panose="00000500000000000000" pitchFamily="2" charset="0"/>
              </a:rPr>
            </a:br>
            <a:r>
              <a:rPr kumimoji="0" lang="en-US" altLang="en-US" sz="1400" b="0" i="0" u="none" strike="noStrike" cap="none" normalizeH="0" baseline="0" dirty="0">
                <a:ln>
                  <a:noFill/>
                </a:ln>
                <a:solidFill>
                  <a:schemeClr val="tx1"/>
                </a:solidFill>
                <a:effectLst/>
                <a:latin typeface="Montserrat" panose="00000500000000000000" pitchFamily="2" charset="0"/>
              </a:rPr>
              <a:t>Include success stories and innovations from member companies across campaign platforms—web, social media, and earned media.</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400" b="1" i="0" u="none" strike="noStrike" cap="none" normalizeH="0" baseline="0" dirty="0">
              <a:ln>
                <a:noFill/>
              </a:ln>
              <a:solidFill>
                <a:schemeClr val="tx1"/>
              </a:solidFill>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dirty="0">
                <a:ln>
                  <a:noFill/>
                </a:ln>
                <a:solidFill>
                  <a:schemeClr val="tx1"/>
                </a:solidFill>
                <a:effectLst/>
                <a:latin typeface="Montserrat" panose="00000500000000000000" pitchFamily="2" charset="0"/>
              </a:rPr>
              <a:t>Participate in Campaign Storytelling:</a:t>
            </a:r>
            <a:br>
              <a:rPr kumimoji="0" lang="en-US" altLang="en-US" sz="1400" b="0" i="0" u="none" strike="noStrike" cap="none" normalizeH="0" baseline="0" dirty="0">
                <a:ln>
                  <a:noFill/>
                </a:ln>
                <a:solidFill>
                  <a:schemeClr val="tx1"/>
                </a:solidFill>
                <a:effectLst/>
                <a:latin typeface="Montserrat" panose="00000500000000000000" pitchFamily="2" charset="0"/>
              </a:rPr>
            </a:br>
            <a:r>
              <a:rPr kumimoji="0" lang="en-US" altLang="en-US" sz="1400" b="0" i="0" u="none" strike="noStrike" cap="none" normalizeH="0" baseline="0" dirty="0">
                <a:ln>
                  <a:noFill/>
                </a:ln>
                <a:solidFill>
                  <a:schemeClr val="tx1"/>
                </a:solidFill>
                <a:effectLst/>
                <a:latin typeface="Montserrat" panose="00000500000000000000" pitchFamily="2" charset="0"/>
              </a:rPr>
              <a:t>Offer opportunities to contribute to podcasts, media interviews, social posts, and educational content that highlights their impact.</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400" b="1" i="0" u="none" strike="noStrike" cap="none" normalizeH="0" baseline="0" dirty="0">
              <a:ln>
                <a:noFill/>
              </a:ln>
              <a:solidFill>
                <a:schemeClr val="tx1"/>
              </a:solidFill>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dirty="0">
                <a:ln>
                  <a:noFill/>
                </a:ln>
                <a:solidFill>
                  <a:schemeClr val="tx1"/>
                </a:solidFill>
                <a:effectLst/>
                <a:latin typeface="Montserrat" panose="00000500000000000000" pitchFamily="2" charset="0"/>
              </a:rPr>
              <a:t>Customizable Content for Your Channels:</a:t>
            </a:r>
            <a:br>
              <a:rPr kumimoji="0" lang="en-US" altLang="en-US" sz="1400" b="0" i="0" u="none" strike="noStrike" cap="none" normalizeH="0" baseline="0" dirty="0">
                <a:ln>
                  <a:noFill/>
                </a:ln>
                <a:solidFill>
                  <a:schemeClr val="tx1"/>
                </a:solidFill>
                <a:effectLst/>
                <a:latin typeface="Montserrat" panose="00000500000000000000" pitchFamily="2" charset="0"/>
              </a:rPr>
            </a:br>
            <a:r>
              <a:rPr lang="en-US" altLang="en-US" sz="1400" dirty="0">
                <a:latin typeface="Montserrat" panose="00000500000000000000" pitchFamily="2" charset="0"/>
              </a:rPr>
              <a:t>You can be provided </a:t>
            </a:r>
            <a:r>
              <a:rPr kumimoji="0" lang="en-US" altLang="en-US" sz="1400" b="0" i="0" u="none" strike="noStrike" cap="none" normalizeH="0" baseline="0" dirty="0">
                <a:ln>
                  <a:noFill/>
                </a:ln>
                <a:solidFill>
                  <a:schemeClr val="tx1"/>
                </a:solidFill>
                <a:effectLst/>
                <a:latin typeface="Montserrat" panose="00000500000000000000" pitchFamily="2" charset="0"/>
              </a:rPr>
              <a:t>with tailored assets (articles, graphics, video clips) that can be adapted for newsletters, social media, or events—aligning your messaging with a national initiative.</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400" b="1" i="0" u="none" strike="noStrike" cap="none" normalizeH="0" baseline="0" dirty="0">
              <a:ln>
                <a:noFill/>
              </a:ln>
              <a:solidFill>
                <a:schemeClr val="tx1"/>
              </a:solidFill>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dirty="0">
                <a:ln>
                  <a:noFill/>
                </a:ln>
                <a:solidFill>
                  <a:schemeClr val="tx1"/>
                </a:solidFill>
                <a:effectLst/>
                <a:latin typeface="Montserrat" panose="00000500000000000000" pitchFamily="2" charset="0"/>
              </a:rPr>
              <a:t>Visibility in Public and Policy Spaces:</a:t>
            </a:r>
            <a:br>
              <a:rPr kumimoji="0" lang="en-US" altLang="en-US" sz="1400" b="0" i="0" u="none" strike="noStrike" cap="none" normalizeH="0" baseline="0" dirty="0">
                <a:ln>
                  <a:noFill/>
                </a:ln>
                <a:solidFill>
                  <a:schemeClr val="tx1"/>
                </a:solidFill>
                <a:effectLst/>
                <a:latin typeface="Montserrat" panose="00000500000000000000" pitchFamily="2" charset="0"/>
              </a:rPr>
            </a:br>
            <a:r>
              <a:rPr kumimoji="0" lang="en-US" altLang="en-US" sz="1400" b="0" i="0" u="none" strike="noStrike" cap="none" normalizeH="0" baseline="0" dirty="0">
                <a:ln>
                  <a:noFill/>
                </a:ln>
                <a:solidFill>
                  <a:schemeClr val="tx1"/>
                </a:solidFill>
                <a:effectLst/>
                <a:latin typeface="Montserrat" panose="00000500000000000000" pitchFamily="2" charset="0"/>
              </a:rPr>
              <a:t>Ensure your perspective is represented in media, event panels, and speaker bureaus—showing how you contribute to a secure and sustainable food future.</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400" b="1" i="0" u="none" strike="noStrike" cap="none" normalizeH="0" baseline="0" dirty="0">
              <a:ln>
                <a:noFill/>
              </a:ln>
              <a:solidFill>
                <a:schemeClr val="tx1"/>
              </a:solidFill>
              <a:effectLst/>
              <a:latin typeface="Montserrat"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dirty="0">
                <a:ln>
                  <a:noFill/>
                </a:ln>
                <a:solidFill>
                  <a:schemeClr val="tx1"/>
                </a:solidFill>
                <a:effectLst/>
                <a:latin typeface="Montserrat" panose="00000500000000000000" pitchFamily="2" charset="0"/>
              </a:rPr>
              <a:t>Consistent Recognition Across Touchpoints:</a:t>
            </a:r>
            <a:br>
              <a:rPr kumimoji="0" lang="en-US" altLang="en-US" sz="1400" b="0" i="0" u="none" strike="noStrike" cap="none" normalizeH="0" baseline="0" dirty="0">
                <a:ln>
                  <a:noFill/>
                </a:ln>
                <a:solidFill>
                  <a:schemeClr val="tx1"/>
                </a:solidFill>
                <a:effectLst/>
                <a:latin typeface="Montserrat" panose="00000500000000000000" pitchFamily="2" charset="0"/>
              </a:rPr>
            </a:br>
            <a:r>
              <a:rPr kumimoji="0" lang="en-US" altLang="en-US" sz="1400" b="0" i="0" u="none" strike="noStrike" cap="none" normalizeH="0" baseline="0" dirty="0">
                <a:ln>
                  <a:noFill/>
                </a:ln>
                <a:solidFill>
                  <a:schemeClr val="tx1"/>
                </a:solidFill>
                <a:effectLst/>
                <a:latin typeface="Montserrat" panose="00000500000000000000" pitchFamily="2" charset="0"/>
              </a:rPr>
              <a:t>Use co-branding, credits, and links to drive visibility back to you as essential contributors to Canada’s food system.</a:t>
            </a:r>
          </a:p>
        </p:txBody>
      </p:sp>
    </p:spTree>
    <p:extLst>
      <p:ext uri="{BB962C8B-B14F-4D97-AF65-F5344CB8AC3E}">
        <p14:creationId xmlns:p14="http://schemas.microsoft.com/office/powerpoint/2010/main" val="32800797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819CF-1198-3697-393B-6F9977C4824A}"/>
            </a:ext>
          </a:extLst>
        </p:cNvPr>
        <p:cNvGrpSpPr/>
        <p:nvPr/>
      </p:nvGrpSpPr>
      <p:grpSpPr>
        <a:xfrm>
          <a:off x="0" y="0"/>
          <a:ext cx="0" cy="0"/>
          <a:chOff x="0" y="0"/>
          <a:chExt cx="0" cy="0"/>
        </a:xfrm>
      </p:grpSpPr>
      <p:sp>
        <p:nvSpPr>
          <p:cNvPr id="35" name="object 2">
            <a:extLst>
              <a:ext uri="{FF2B5EF4-FFF2-40B4-BE49-F238E27FC236}">
                <a16:creationId xmlns:a16="http://schemas.microsoft.com/office/drawing/2014/main" id="{5A763505-B80C-553A-82CE-9EF181BB911B}"/>
              </a:ext>
            </a:extLst>
          </p:cNvPr>
          <p:cNvSpPr txBox="1"/>
          <p:nvPr/>
        </p:nvSpPr>
        <p:spPr>
          <a:xfrm>
            <a:off x="579425" y="1835671"/>
            <a:ext cx="2914889" cy="2882199"/>
          </a:xfrm>
          <a:prstGeom prst="rect">
            <a:avLst/>
          </a:prstGeom>
        </p:spPr>
        <p:txBody>
          <a:bodyPr vert="horz" wrap="square" lIns="0" tIns="12065" rIns="0" bIns="0" rtlCol="0">
            <a:spAutoFit/>
          </a:bodyPr>
          <a:lstStyle/>
          <a:p>
            <a:pPr marL="12700" marR="5080">
              <a:lnSpc>
                <a:spcPct val="100000"/>
              </a:lnSpc>
              <a:spcBef>
                <a:spcPts val="95"/>
              </a:spcBef>
            </a:pPr>
            <a:r>
              <a:rPr lang="en-US" sz="4000" b="1" dirty="0">
                <a:solidFill>
                  <a:srgbClr val="FFFFFF"/>
                </a:solidFill>
                <a:latin typeface="Montserrat" panose="00000500000000000000" pitchFamily="2" charset="0"/>
                <a:cs typeface="Calibri"/>
              </a:rPr>
              <a:t>Benefits:</a:t>
            </a:r>
          </a:p>
          <a:p>
            <a:pPr marL="12700" marR="5080">
              <a:lnSpc>
                <a:spcPct val="100000"/>
              </a:lnSpc>
              <a:spcBef>
                <a:spcPts val="95"/>
              </a:spcBef>
            </a:pPr>
            <a:endParaRPr lang="en-US" sz="4000" b="1" dirty="0">
              <a:solidFill>
                <a:srgbClr val="FFFFFF"/>
              </a:solidFill>
              <a:latin typeface="Montserrat" panose="00000500000000000000" pitchFamily="2" charset="0"/>
              <a:cs typeface="Calibri"/>
            </a:endParaRPr>
          </a:p>
          <a:p>
            <a:pPr marL="12700" marR="5080">
              <a:spcBef>
                <a:spcPts val="95"/>
              </a:spcBef>
            </a:pPr>
            <a:r>
              <a:rPr lang="en-US" sz="3200" b="1" dirty="0">
                <a:solidFill>
                  <a:schemeClr val="bg1"/>
                </a:solidFill>
              </a:rPr>
              <a:t>Visibility, Your Way</a:t>
            </a:r>
          </a:p>
          <a:p>
            <a:pPr marL="12700" marR="5080">
              <a:lnSpc>
                <a:spcPct val="100000"/>
              </a:lnSpc>
              <a:spcBef>
                <a:spcPts val="95"/>
              </a:spcBef>
            </a:pPr>
            <a:endParaRPr sz="4000" dirty="0">
              <a:latin typeface="Montserrat" panose="00000500000000000000" pitchFamily="2" charset="0"/>
              <a:cs typeface="Calibri"/>
            </a:endParaRPr>
          </a:p>
        </p:txBody>
      </p:sp>
      <p:sp>
        <p:nvSpPr>
          <p:cNvPr id="5" name="TextBox 4">
            <a:extLst>
              <a:ext uri="{FF2B5EF4-FFF2-40B4-BE49-F238E27FC236}">
                <a16:creationId xmlns:a16="http://schemas.microsoft.com/office/drawing/2014/main" id="{1EB6239B-B45A-5ED8-5551-70787CDB7986}"/>
              </a:ext>
            </a:extLst>
          </p:cNvPr>
          <p:cNvSpPr txBox="1"/>
          <p:nvPr/>
        </p:nvSpPr>
        <p:spPr>
          <a:xfrm>
            <a:off x="4853051" y="982176"/>
            <a:ext cx="6096000" cy="4401205"/>
          </a:xfrm>
          <a:prstGeom prst="rect">
            <a:avLst/>
          </a:prstGeom>
          <a:noFill/>
        </p:spPr>
        <p:txBody>
          <a:bodyPr wrap="square">
            <a:spAutoFit/>
          </a:bodyPr>
          <a:lstStyle/>
          <a:p>
            <a:pPr>
              <a:buNone/>
            </a:pPr>
            <a:br>
              <a:rPr lang="en-US" sz="2000" dirty="0"/>
            </a:br>
            <a:r>
              <a:rPr lang="en-US" sz="2000" dirty="0">
                <a:latin typeface="Montserrat" panose="00000500000000000000" pitchFamily="2" charset="0"/>
              </a:rPr>
              <a:t>We understand that not every organization wants a public-facing role—and that some may be considering it in new ways.</a:t>
            </a:r>
          </a:p>
          <a:p>
            <a:pPr>
              <a:buNone/>
            </a:pPr>
            <a:endParaRPr lang="en-US" sz="2000" dirty="0">
              <a:latin typeface="Montserrat" panose="00000500000000000000" pitchFamily="2" charset="0"/>
            </a:endParaRPr>
          </a:p>
          <a:p>
            <a:pPr>
              <a:buNone/>
            </a:pPr>
            <a:r>
              <a:rPr lang="en-US" sz="2000" dirty="0">
                <a:latin typeface="Montserrat" panose="00000500000000000000" pitchFamily="2" charset="0"/>
              </a:rPr>
              <a:t>This initiative supports both paths:</a:t>
            </a:r>
          </a:p>
          <a:p>
            <a:pPr marL="342900" indent="-342900">
              <a:buFont typeface="Arial" panose="020B0604020202020204" pitchFamily="34" charset="0"/>
              <a:buChar char="•"/>
            </a:pPr>
            <a:r>
              <a:rPr lang="en-US" sz="2000" dirty="0">
                <a:latin typeface="Montserrat" panose="00000500000000000000" pitchFamily="2" charset="0"/>
              </a:rPr>
              <a:t>Quiet support behind the scenes</a:t>
            </a:r>
          </a:p>
          <a:p>
            <a:pPr marL="342900" indent="-342900">
              <a:buFont typeface="Arial" panose="020B0604020202020204" pitchFamily="34" charset="0"/>
              <a:buChar char="•"/>
            </a:pPr>
            <a:r>
              <a:rPr lang="en-US" sz="2000" dirty="0">
                <a:latin typeface="Montserrat" panose="00000500000000000000" pitchFamily="2" charset="0"/>
              </a:rPr>
              <a:t>Public storytelling through member voices</a:t>
            </a:r>
          </a:p>
          <a:p>
            <a:pPr marL="342900" indent="-342900">
              <a:buFont typeface="Arial" panose="020B0604020202020204" pitchFamily="34" charset="0"/>
              <a:buChar char="•"/>
            </a:pPr>
            <a:r>
              <a:rPr lang="en-US" sz="2000" dirty="0">
                <a:latin typeface="Montserrat" panose="00000500000000000000" pitchFamily="2" charset="0"/>
              </a:rPr>
              <a:t>Tailored assets for your audiences</a:t>
            </a:r>
          </a:p>
          <a:p>
            <a:pPr marL="342900" indent="-342900">
              <a:buFont typeface="Arial" panose="020B0604020202020204" pitchFamily="34" charset="0"/>
              <a:buChar char="•"/>
            </a:pPr>
            <a:r>
              <a:rPr lang="en-US" sz="2000" dirty="0">
                <a:latin typeface="Montserrat" panose="00000500000000000000" pitchFamily="2" charset="0"/>
              </a:rPr>
              <a:t>Visible leadership, if and when the time is right</a:t>
            </a:r>
          </a:p>
          <a:p>
            <a:endParaRPr lang="en-US" sz="2000" dirty="0">
              <a:latin typeface="Montserrat" panose="00000500000000000000" pitchFamily="2" charset="0"/>
            </a:endParaRPr>
          </a:p>
          <a:p>
            <a:r>
              <a:rPr lang="en-US" sz="2000" dirty="0">
                <a:latin typeface="Montserrat" panose="00000500000000000000" pitchFamily="2" charset="0"/>
              </a:rPr>
              <a:t>You choose the level of visibility.</a:t>
            </a:r>
            <a:br>
              <a:rPr lang="en-US" sz="2000" dirty="0">
                <a:latin typeface="Montserrat" panose="00000500000000000000" pitchFamily="2" charset="0"/>
              </a:rPr>
            </a:br>
            <a:r>
              <a:rPr lang="en-US" sz="2000" dirty="0">
                <a:latin typeface="Montserrat" panose="00000500000000000000" pitchFamily="2" charset="0"/>
              </a:rPr>
              <a:t>Either way, your impact will be felt.</a:t>
            </a:r>
          </a:p>
        </p:txBody>
      </p:sp>
    </p:spTree>
    <p:extLst>
      <p:ext uri="{BB962C8B-B14F-4D97-AF65-F5344CB8AC3E}">
        <p14:creationId xmlns:p14="http://schemas.microsoft.com/office/powerpoint/2010/main" val="38640764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7EF32-E283-9FE4-4818-9AC911E4A4FA}"/>
              </a:ext>
            </a:extLst>
          </p:cNvPr>
          <p:cNvSpPr>
            <a:spLocks noGrp="1"/>
          </p:cNvSpPr>
          <p:nvPr>
            <p:ph type="ctrTitle" idx="4294967295"/>
          </p:nvPr>
        </p:nvSpPr>
        <p:spPr>
          <a:xfrm>
            <a:off x="755142" y="2642616"/>
            <a:ext cx="10828020" cy="2677292"/>
          </a:xfrm>
        </p:spPr>
        <p:txBody>
          <a:bodyPr>
            <a:normAutofit fontScale="90000"/>
          </a:bodyPr>
          <a:lstStyle/>
          <a:p>
            <a:pPr algn="ctr">
              <a:lnSpc>
                <a:spcPct val="100000"/>
              </a:lnSpc>
            </a:pPr>
            <a:r>
              <a:rPr lang="en-US" sz="4500" kern="0"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Reach out now at:</a:t>
            </a:r>
            <a:br>
              <a:rPr lang="en-US" sz="4500" kern="0"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br>
            <a:r>
              <a:rPr lang="en-US" sz="4500" kern="0"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www.canadasfoodsystem.ca</a:t>
            </a:r>
            <a:br>
              <a:rPr lang="en-US" sz="4500" kern="0"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br>
            <a:br>
              <a:rPr lang="en-US" sz="4500" kern="0"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br>
            <a:r>
              <a:rPr lang="en-US" sz="4500" kern="0"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t>or email lisa@foodintegrity</a:t>
            </a:r>
            <a:r>
              <a:rPr lang="en-US" sz="4500" kern="0"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rPr>
              <a:t>.ca to schedule a meeting.</a:t>
            </a:r>
            <a:br>
              <a:rPr lang="en-US" sz="4500" kern="0"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br>
            <a:br>
              <a:rPr lang="en-US" sz="4500" kern="0"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rPr>
            </a:br>
            <a:endParaRPr lang="en-US" sz="45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655380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2EEDB8B-0499-44F7-557C-AA0BC7817758}"/>
              </a:ext>
            </a:extLst>
          </p:cNvPr>
          <p:cNvSpPr txBox="1">
            <a:spLocks/>
          </p:cNvSpPr>
          <p:nvPr/>
        </p:nvSpPr>
        <p:spPr>
          <a:xfrm>
            <a:off x="1524000" y="1625240"/>
            <a:ext cx="9144000" cy="31748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a:lstStyle>
          <a:p>
            <a:pPr algn="ctr">
              <a:lnSpc>
                <a:spcPct val="100000"/>
              </a:lnSpc>
            </a:pPr>
            <a:r>
              <a:rPr lang="en-US" sz="4500" dirty="0">
                <a:solidFill>
                  <a:schemeClr val="bg1"/>
                </a:solidFill>
                <a:cs typeface="Poppins" pitchFamily="2" charset="77"/>
              </a:rPr>
              <a:t>The time has come to create a Movement, not just a Moment.</a:t>
            </a:r>
          </a:p>
        </p:txBody>
      </p:sp>
      <p:sp>
        <p:nvSpPr>
          <p:cNvPr id="6" name="Subtitle 2">
            <a:extLst>
              <a:ext uri="{FF2B5EF4-FFF2-40B4-BE49-F238E27FC236}">
                <a16:creationId xmlns:a16="http://schemas.microsoft.com/office/drawing/2014/main" id="{B446C459-F52A-5DD8-A865-32D9AA825BA9}"/>
              </a:ext>
            </a:extLst>
          </p:cNvPr>
          <p:cNvSpPr txBox="1">
            <a:spLocks/>
          </p:cNvSpPr>
          <p:nvPr/>
        </p:nvSpPr>
        <p:spPr>
          <a:xfrm>
            <a:off x="1524000" y="5311833"/>
            <a:ext cx="9144000" cy="63945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rimson Pro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600">
              <a:solidFill>
                <a:schemeClr val="bg1"/>
              </a:solidFill>
              <a:latin typeface="Crimson Pro Medium"/>
            </a:endParaRPr>
          </a:p>
        </p:txBody>
      </p:sp>
    </p:spTree>
    <p:extLst>
      <p:ext uri="{BB962C8B-B14F-4D97-AF65-F5344CB8AC3E}">
        <p14:creationId xmlns:p14="http://schemas.microsoft.com/office/powerpoint/2010/main" val="2224661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921AD-1539-335D-97F2-7691D1BE4F94}"/>
              </a:ext>
            </a:extLst>
          </p:cNvPr>
          <p:cNvSpPr txBox="1">
            <a:spLocks/>
          </p:cNvSpPr>
          <p:nvPr/>
        </p:nvSpPr>
        <p:spPr>
          <a:xfrm>
            <a:off x="462944" y="246012"/>
            <a:ext cx="11330765" cy="984738"/>
          </a:xfrm>
          <a:prstGeom prst="rect">
            <a:avLst/>
          </a:prstGeom>
        </p:spPr>
        <p:txBody>
          <a:bodyPr vert="horz" lIns="91440" tIns="45720" rIns="91440" bIns="45720" rtlCol="0" anchor="ctr">
            <a:norm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100000"/>
              </a:lnSpc>
            </a:pPr>
            <a:r>
              <a:rPr lang="en-US" sz="4500" dirty="0"/>
              <a:t>What Are We Trying To Do?</a:t>
            </a:r>
          </a:p>
        </p:txBody>
      </p:sp>
      <p:pic>
        <p:nvPicPr>
          <p:cNvPr id="3" name="Picture 2">
            <a:extLst>
              <a:ext uri="{FF2B5EF4-FFF2-40B4-BE49-F238E27FC236}">
                <a16:creationId xmlns:a16="http://schemas.microsoft.com/office/drawing/2014/main" id="{0FF9C8E2-771E-770F-F22A-AB487C2012C3}"/>
              </a:ext>
            </a:extLst>
          </p:cNvPr>
          <p:cNvPicPr>
            <a:picLocks noChangeAspect="1"/>
          </p:cNvPicPr>
          <p:nvPr/>
        </p:nvPicPr>
        <p:blipFill>
          <a:blip r:embed="rId3"/>
          <a:stretch>
            <a:fillRect/>
          </a:stretch>
        </p:blipFill>
        <p:spPr>
          <a:xfrm>
            <a:off x="2270487" y="1232876"/>
            <a:ext cx="7699459" cy="1588777"/>
          </a:xfrm>
          <a:prstGeom prst="rect">
            <a:avLst/>
          </a:prstGeom>
        </p:spPr>
      </p:pic>
      <p:sp>
        <p:nvSpPr>
          <p:cNvPr id="4" name="object 12">
            <a:extLst>
              <a:ext uri="{FF2B5EF4-FFF2-40B4-BE49-F238E27FC236}">
                <a16:creationId xmlns:a16="http://schemas.microsoft.com/office/drawing/2014/main" id="{0249FA91-2577-47D5-5404-2F4C2FA0FF43}"/>
              </a:ext>
            </a:extLst>
          </p:cNvPr>
          <p:cNvSpPr txBox="1"/>
          <p:nvPr/>
        </p:nvSpPr>
        <p:spPr>
          <a:xfrm>
            <a:off x="2835563" y="1452235"/>
            <a:ext cx="6585528" cy="1244571"/>
          </a:xfrm>
          <a:prstGeom prst="rect">
            <a:avLst/>
          </a:prstGeom>
        </p:spPr>
        <p:txBody>
          <a:bodyPr vert="horz" wrap="square" lIns="0" tIns="13335" rIns="0" bIns="0" rtlCol="0">
            <a:spAutoFit/>
          </a:bodyPr>
          <a:lstStyle/>
          <a:p>
            <a:pPr marL="12700" marR="5080" indent="-1270" algn="ctr">
              <a:lnSpc>
                <a:spcPct val="99700"/>
              </a:lnSpc>
              <a:spcBef>
                <a:spcPts val="3870"/>
              </a:spcBef>
            </a:pPr>
            <a:r>
              <a:rPr lang="en-US" sz="2000" dirty="0">
                <a:latin typeface="Montserrat" panose="00000500000000000000" pitchFamily="2" charset="0"/>
                <a:cs typeface="Arial"/>
              </a:rPr>
              <a:t>Elevate</a:t>
            </a:r>
            <a:r>
              <a:rPr lang="en-US" sz="2000" spc="-35" dirty="0">
                <a:latin typeface="Montserrat" panose="00000500000000000000" pitchFamily="2" charset="0"/>
                <a:cs typeface="Arial"/>
              </a:rPr>
              <a:t> </a:t>
            </a:r>
            <a:r>
              <a:rPr lang="en-US" sz="2000" dirty="0">
                <a:latin typeface="Montserrat" panose="00000500000000000000" pitchFamily="2" charset="0"/>
                <a:cs typeface="Arial"/>
              </a:rPr>
              <a:t>Canada's</a:t>
            </a:r>
            <a:r>
              <a:rPr lang="en-US" sz="2000" spc="-45" dirty="0">
                <a:latin typeface="Montserrat" panose="00000500000000000000" pitchFamily="2" charset="0"/>
                <a:cs typeface="Arial"/>
              </a:rPr>
              <a:t> </a:t>
            </a:r>
            <a:r>
              <a:rPr lang="en-US" sz="2000" spc="-20" dirty="0">
                <a:latin typeface="Montserrat" panose="00000500000000000000" pitchFamily="2" charset="0"/>
                <a:cs typeface="Arial"/>
              </a:rPr>
              <a:t>food </a:t>
            </a:r>
            <a:r>
              <a:rPr lang="en-US" sz="2000" dirty="0">
                <a:latin typeface="Montserrat" panose="00000500000000000000" pitchFamily="2" charset="0"/>
                <a:cs typeface="Arial"/>
              </a:rPr>
              <a:t>system</a:t>
            </a:r>
            <a:r>
              <a:rPr lang="en-US" sz="2000" spc="-5" dirty="0">
                <a:latin typeface="Montserrat" panose="00000500000000000000" pitchFamily="2" charset="0"/>
                <a:cs typeface="Arial"/>
              </a:rPr>
              <a:t> </a:t>
            </a:r>
            <a:r>
              <a:rPr lang="en-US" sz="2000" dirty="0">
                <a:latin typeface="Montserrat" panose="00000500000000000000" pitchFamily="2" charset="0"/>
                <a:cs typeface="Arial"/>
              </a:rPr>
              <a:t>and</a:t>
            </a:r>
            <a:r>
              <a:rPr lang="en-US" sz="2000" spc="-30" dirty="0">
                <a:latin typeface="Montserrat" panose="00000500000000000000" pitchFamily="2" charset="0"/>
                <a:cs typeface="Arial"/>
              </a:rPr>
              <a:t> </a:t>
            </a:r>
            <a:r>
              <a:rPr lang="en-US" sz="2000" dirty="0">
                <a:latin typeface="Montserrat" panose="00000500000000000000" pitchFamily="2" charset="0"/>
                <a:cs typeface="Arial"/>
              </a:rPr>
              <a:t>agriculture</a:t>
            </a:r>
            <a:r>
              <a:rPr lang="en-US" sz="2000" spc="-10" dirty="0">
                <a:latin typeface="Montserrat" panose="00000500000000000000" pitchFamily="2" charset="0"/>
                <a:cs typeface="Arial"/>
              </a:rPr>
              <a:t> </a:t>
            </a:r>
            <a:r>
              <a:rPr lang="en-US" sz="2000" dirty="0">
                <a:latin typeface="Montserrat" panose="00000500000000000000" pitchFamily="2" charset="0"/>
                <a:cs typeface="Arial"/>
              </a:rPr>
              <a:t>to</a:t>
            </a:r>
            <a:r>
              <a:rPr lang="en-US" sz="2000" spc="-30" dirty="0">
                <a:latin typeface="Montserrat" panose="00000500000000000000" pitchFamily="2" charset="0"/>
                <a:cs typeface="Arial"/>
              </a:rPr>
              <a:t> </a:t>
            </a:r>
            <a:r>
              <a:rPr lang="en-US" sz="2000" spc="-50" dirty="0">
                <a:latin typeface="Montserrat" panose="00000500000000000000" pitchFamily="2" charset="0"/>
                <a:cs typeface="Arial"/>
              </a:rPr>
              <a:t>a </a:t>
            </a:r>
            <a:r>
              <a:rPr lang="en-US" sz="2000" b="1" dirty="0">
                <a:latin typeface="Montserrat" panose="00000500000000000000" pitchFamily="2" charset="0"/>
                <a:cs typeface="Arial"/>
              </a:rPr>
              <a:t>core</a:t>
            </a:r>
            <a:r>
              <a:rPr lang="en-US" sz="2000" b="1" spc="-35" dirty="0">
                <a:latin typeface="Montserrat" panose="00000500000000000000" pitchFamily="2" charset="0"/>
                <a:cs typeface="Arial"/>
              </a:rPr>
              <a:t> </a:t>
            </a:r>
            <a:r>
              <a:rPr lang="en-US" sz="2000" b="1" dirty="0">
                <a:latin typeface="Montserrat" panose="00000500000000000000" pitchFamily="2" charset="0"/>
                <a:cs typeface="Arial"/>
              </a:rPr>
              <a:t>societal</a:t>
            </a:r>
            <a:r>
              <a:rPr lang="en-US" sz="2000" b="1" spc="-20" dirty="0">
                <a:latin typeface="Montserrat" panose="00000500000000000000" pitchFamily="2" charset="0"/>
                <a:cs typeface="Arial"/>
              </a:rPr>
              <a:t> value </a:t>
            </a:r>
            <a:r>
              <a:rPr lang="en-US" sz="2000" dirty="0">
                <a:latin typeface="Montserrat" panose="00000500000000000000" pitchFamily="2" charset="0"/>
                <a:cs typeface="Arial"/>
              </a:rPr>
              <a:t>(comparable</a:t>
            </a:r>
            <a:r>
              <a:rPr lang="en-US" sz="2000" spc="-15" dirty="0">
                <a:latin typeface="Montserrat" panose="00000500000000000000" pitchFamily="2" charset="0"/>
                <a:cs typeface="Arial"/>
              </a:rPr>
              <a:t> </a:t>
            </a:r>
            <a:r>
              <a:rPr lang="en-US" sz="2000" dirty="0">
                <a:latin typeface="Montserrat" panose="00000500000000000000" pitchFamily="2" charset="0"/>
                <a:cs typeface="Arial"/>
              </a:rPr>
              <a:t>to</a:t>
            </a:r>
            <a:r>
              <a:rPr lang="en-US" sz="2000" spc="-35" dirty="0">
                <a:latin typeface="Montserrat" panose="00000500000000000000" pitchFamily="2" charset="0"/>
                <a:cs typeface="Arial"/>
              </a:rPr>
              <a:t> </a:t>
            </a:r>
            <a:r>
              <a:rPr lang="en-US" sz="2000" dirty="0">
                <a:latin typeface="Montserrat" panose="00000500000000000000" pitchFamily="2" charset="0"/>
                <a:cs typeface="Arial"/>
              </a:rPr>
              <a:t>health</a:t>
            </a:r>
            <a:r>
              <a:rPr lang="en-US" sz="2000" spc="-25" dirty="0">
                <a:latin typeface="Montserrat" panose="00000500000000000000" pitchFamily="2" charset="0"/>
                <a:cs typeface="Arial"/>
              </a:rPr>
              <a:t> </a:t>
            </a:r>
            <a:r>
              <a:rPr lang="en-US" sz="2000" spc="-20" dirty="0">
                <a:latin typeface="Montserrat" panose="00000500000000000000" pitchFamily="2" charset="0"/>
                <a:cs typeface="Arial"/>
              </a:rPr>
              <a:t>care </a:t>
            </a:r>
            <a:r>
              <a:rPr lang="en-US" sz="2000" dirty="0">
                <a:latin typeface="Montserrat" panose="00000500000000000000" pitchFamily="2" charset="0"/>
                <a:cs typeface="Arial"/>
              </a:rPr>
              <a:t>and</a:t>
            </a:r>
            <a:r>
              <a:rPr lang="en-US" sz="2000" spc="-35" dirty="0">
                <a:latin typeface="Montserrat" panose="00000500000000000000" pitchFamily="2" charset="0"/>
                <a:cs typeface="Arial"/>
              </a:rPr>
              <a:t> </a:t>
            </a:r>
            <a:r>
              <a:rPr lang="en-US" sz="2000" dirty="0">
                <a:latin typeface="Montserrat" panose="00000500000000000000" pitchFamily="2" charset="0"/>
                <a:cs typeface="Arial"/>
              </a:rPr>
              <a:t>education)</a:t>
            </a:r>
            <a:r>
              <a:rPr lang="en-US" sz="2000" spc="-30" dirty="0">
                <a:latin typeface="Montserrat" panose="00000500000000000000" pitchFamily="2" charset="0"/>
                <a:cs typeface="Arial"/>
              </a:rPr>
              <a:t> </a:t>
            </a:r>
            <a:r>
              <a:rPr lang="en-US" sz="2000" spc="-10" dirty="0">
                <a:latin typeface="Montserrat" panose="00000500000000000000" pitchFamily="2" charset="0"/>
                <a:cs typeface="Arial"/>
              </a:rPr>
              <a:t>among </a:t>
            </a:r>
            <a:r>
              <a:rPr lang="en-US" sz="2000" dirty="0">
                <a:latin typeface="Montserrat" panose="00000500000000000000" pitchFamily="2" charset="0"/>
                <a:cs typeface="Arial"/>
              </a:rPr>
              <a:t>Canadians</a:t>
            </a:r>
            <a:r>
              <a:rPr lang="en-US" sz="2000" spc="-30" dirty="0">
                <a:latin typeface="Montserrat" panose="00000500000000000000" pitchFamily="2" charset="0"/>
                <a:cs typeface="Arial"/>
              </a:rPr>
              <a:t> </a:t>
            </a:r>
            <a:r>
              <a:rPr lang="en-US" sz="2000" dirty="0">
                <a:latin typeface="Montserrat" panose="00000500000000000000" pitchFamily="2" charset="0"/>
                <a:cs typeface="Arial"/>
              </a:rPr>
              <a:t>that</a:t>
            </a:r>
            <a:r>
              <a:rPr lang="en-US" sz="2000" spc="-45" dirty="0">
                <a:latin typeface="Montserrat" panose="00000500000000000000" pitchFamily="2" charset="0"/>
                <a:cs typeface="Arial"/>
              </a:rPr>
              <a:t> </a:t>
            </a:r>
            <a:r>
              <a:rPr lang="en-US" sz="2000" spc="-10" dirty="0">
                <a:latin typeface="Montserrat" panose="00000500000000000000" pitchFamily="2" charset="0"/>
                <a:cs typeface="Arial"/>
              </a:rPr>
              <a:t>compels </a:t>
            </a:r>
            <a:r>
              <a:rPr lang="en-US" sz="2000" dirty="0">
                <a:latin typeface="Montserrat" panose="00000500000000000000" pitchFamily="2" charset="0"/>
                <a:cs typeface="Arial"/>
              </a:rPr>
              <a:t>engagement</a:t>
            </a:r>
            <a:r>
              <a:rPr lang="en-US" sz="2000" spc="-25" dirty="0">
                <a:latin typeface="Montserrat" panose="00000500000000000000" pitchFamily="2" charset="0"/>
                <a:cs typeface="Arial"/>
              </a:rPr>
              <a:t> </a:t>
            </a:r>
            <a:r>
              <a:rPr lang="en-US" sz="2000" dirty="0">
                <a:latin typeface="Montserrat" panose="00000500000000000000" pitchFamily="2" charset="0"/>
                <a:cs typeface="Arial"/>
              </a:rPr>
              <a:t>and</a:t>
            </a:r>
            <a:r>
              <a:rPr lang="en-US" sz="2000" spc="-45" dirty="0">
                <a:latin typeface="Montserrat" panose="00000500000000000000" pitchFamily="2" charset="0"/>
                <a:cs typeface="Arial"/>
              </a:rPr>
              <a:t> </a:t>
            </a:r>
            <a:r>
              <a:rPr lang="en-US" sz="2000" dirty="0">
                <a:latin typeface="Montserrat" panose="00000500000000000000" pitchFamily="2" charset="0"/>
                <a:cs typeface="Arial"/>
              </a:rPr>
              <a:t>efforts</a:t>
            </a:r>
            <a:r>
              <a:rPr lang="en-US" sz="2000" spc="-55" dirty="0">
                <a:latin typeface="Montserrat" panose="00000500000000000000" pitchFamily="2" charset="0"/>
                <a:cs typeface="Arial"/>
              </a:rPr>
              <a:t> </a:t>
            </a:r>
            <a:r>
              <a:rPr lang="en-US" sz="2000" spc="-25" dirty="0">
                <a:latin typeface="Montserrat" panose="00000500000000000000" pitchFamily="2" charset="0"/>
                <a:cs typeface="Arial"/>
              </a:rPr>
              <a:t>to </a:t>
            </a:r>
            <a:r>
              <a:rPr lang="en-US" sz="2000" dirty="0">
                <a:latin typeface="Montserrat" panose="00000500000000000000" pitchFamily="2" charset="0"/>
                <a:cs typeface="Arial"/>
              </a:rPr>
              <a:t>sustain</a:t>
            </a:r>
            <a:r>
              <a:rPr lang="en-US" sz="2000" spc="-15" dirty="0">
                <a:latin typeface="Montserrat" panose="00000500000000000000" pitchFamily="2" charset="0"/>
                <a:cs typeface="Arial"/>
              </a:rPr>
              <a:t> </a:t>
            </a:r>
            <a:r>
              <a:rPr lang="en-US" sz="2000" spc="-25" dirty="0">
                <a:latin typeface="Montserrat" panose="00000500000000000000" pitchFamily="2" charset="0"/>
                <a:cs typeface="Arial"/>
              </a:rPr>
              <a:t>it.</a:t>
            </a:r>
            <a:endParaRPr lang="en-US" sz="2000" dirty="0">
              <a:latin typeface="Montserrat" panose="00000500000000000000" pitchFamily="2" charset="0"/>
              <a:cs typeface="Arial"/>
            </a:endParaRPr>
          </a:p>
        </p:txBody>
      </p:sp>
      <p:pic>
        <p:nvPicPr>
          <p:cNvPr id="5" name="Picture 4">
            <a:extLst>
              <a:ext uri="{FF2B5EF4-FFF2-40B4-BE49-F238E27FC236}">
                <a16:creationId xmlns:a16="http://schemas.microsoft.com/office/drawing/2014/main" id="{DFA37C02-1C16-A38D-C4B8-534CE9975897}"/>
              </a:ext>
            </a:extLst>
          </p:cNvPr>
          <p:cNvPicPr>
            <a:picLocks noChangeAspect="1"/>
          </p:cNvPicPr>
          <p:nvPr/>
        </p:nvPicPr>
        <p:blipFill>
          <a:blip r:embed="rId3"/>
          <a:stretch>
            <a:fillRect/>
          </a:stretch>
        </p:blipFill>
        <p:spPr>
          <a:xfrm>
            <a:off x="2270486" y="3043138"/>
            <a:ext cx="7699459" cy="1588777"/>
          </a:xfrm>
          <a:prstGeom prst="rect">
            <a:avLst/>
          </a:prstGeom>
        </p:spPr>
      </p:pic>
      <p:sp>
        <p:nvSpPr>
          <p:cNvPr id="6" name="object 13">
            <a:extLst>
              <a:ext uri="{FF2B5EF4-FFF2-40B4-BE49-F238E27FC236}">
                <a16:creationId xmlns:a16="http://schemas.microsoft.com/office/drawing/2014/main" id="{5D5D6C79-0A56-C01E-E978-1EA8795D3780}"/>
              </a:ext>
            </a:extLst>
          </p:cNvPr>
          <p:cNvSpPr txBox="1"/>
          <p:nvPr/>
        </p:nvSpPr>
        <p:spPr>
          <a:xfrm>
            <a:off x="3075709" y="3213428"/>
            <a:ext cx="6040582" cy="1240724"/>
          </a:xfrm>
          <a:prstGeom prst="rect">
            <a:avLst/>
          </a:prstGeom>
        </p:spPr>
        <p:txBody>
          <a:bodyPr vert="horz" wrap="square" lIns="0" tIns="9525" rIns="0" bIns="0" rtlCol="0">
            <a:spAutoFit/>
          </a:bodyPr>
          <a:lstStyle/>
          <a:p>
            <a:pPr marL="12700" marR="5080" indent="635" algn="ctr">
              <a:lnSpc>
                <a:spcPct val="99600"/>
              </a:lnSpc>
              <a:spcBef>
                <a:spcPts val="3870"/>
              </a:spcBef>
            </a:pPr>
            <a:r>
              <a:rPr lang="en-US" sz="2000" dirty="0">
                <a:latin typeface="Montserrat" panose="00000500000000000000" pitchFamily="2" charset="0"/>
                <a:cs typeface="Arial"/>
              </a:rPr>
              <a:t>Reverse</a:t>
            </a:r>
            <a:r>
              <a:rPr lang="en-US" sz="2000" spc="-60" dirty="0">
                <a:latin typeface="Montserrat" panose="00000500000000000000" pitchFamily="2" charset="0"/>
                <a:cs typeface="Arial"/>
              </a:rPr>
              <a:t> </a:t>
            </a:r>
            <a:r>
              <a:rPr lang="en-US" sz="2000" dirty="0">
                <a:latin typeface="Montserrat" panose="00000500000000000000" pitchFamily="2" charset="0"/>
                <a:cs typeface="Arial"/>
              </a:rPr>
              <a:t>indifference</a:t>
            </a:r>
            <a:r>
              <a:rPr lang="en-US" sz="2000" spc="-50" dirty="0">
                <a:latin typeface="Montserrat" panose="00000500000000000000" pitchFamily="2" charset="0"/>
                <a:cs typeface="Arial"/>
              </a:rPr>
              <a:t> </a:t>
            </a:r>
            <a:r>
              <a:rPr lang="en-US" sz="2000" spc="-25" dirty="0">
                <a:latin typeface="Montserrat" panose="00000500000000000000" pitchFamily="2" charset="0"/>
                <a:cs typeface="Arial"/>
              </a:rPr>
              <a:t>and </a:t>
            </a:r>
            <a:r>
              <a:rPr lang="en-US" sz="2000" b="1" dirty="0">
                <a:latin typeface="Montserrat" panose="00000500000000000000" pitchFamily="2" charset="0"/>
                <a:cs typeface="Arial"/>
              </a:rPr>
              <a:t>enhance</a:t>
            </a:r>
            <a:r>
              <a:rPr lang="en-US" sz="2000" b="1" spc="-40" dirty="0">
                <a:latin typeface="Montserrat" panose="00000500000000000000" pitchFamily="2" charset="0"/>
                <a:cs typeface="Arial"/>
              </a:rPr>
              <a:t> </a:t>
            </a:r>
            <a:r>
              <a:rPr lang="en-US" sz="2000" b="1" dirty="0">
                <a:latin typeface="Montserrat" panose="00000500000000000000" pitchFamily="2" charset="0"/>
                <a:cs typeface="Arial"/>
              </a:rPr>
              <a:t>public</a:t>
            </a:r>
            <a:r>
              <a:rPr lang="en-US" sz="2000" b="1" spc="-60" dirty="0">
                <a:latin typeface="Montserrat" panose="00000500000000000000" pitchFamily="2" charset="0"/>
                <a:cs typeface="Arial"/>
              </a:rPr>
              <a:t> </a:t>
            </a:r>
            <a:r>
              <a:rPr lang="en-US" sz="2000" b="1" dirty="0">
                <a:latin typeface="Montserrat" panose="00000500000000000000" pitchFamily="2" charset="0"/>
                <a:cs typeface="Arial"/>
              </a:rPr>
              <a:t>trust</a:t>
            </a:r>
            <a:r>
              <a:rPr lang="en-US" sz="2000" b="1" spc="-30" dirty="0">
                <a:latin typeface="Montserrat" panose="00000500000000000000" pitchFamily="2" charset="0"/>
                <a:cs typeface="Arial"/>
              </a:rPr>
              <a:t> </a:t>
            </a:r>
            <a:r>
              <a:rPr lang="en-US" sz="2000" dirty="0">
                <a:latin typeface="Montserrat" panose="00000500000000000000" pitchFamily="2" charset="0"/>
                <a:cs typeface="Arial"/>
              </a:rPr>
              <a:t>in</a:t>
            </a:r>
            <a:r>
              <a:rPr lang="en-US" sz="2000" spc="-25" dirty="0">
                <a:latin typeface="Montserrat" panose="00000500000000000000" pitchFamily="2" charset="0"/>
                <a:cs typeface="Arial"/>
              </a:rPr>
              <a:t> all </a:t>
            </a:r>
            <a:r>
              <a:rPr lang="en-US" sz="2000" dirty="0">
                <a:latin typeface="Montserrat" panose="00000500000000000000" pitchFamily="2" charset="0"/>
                <a:cs typeface="Arial"/>
              </a:rPr>
              <a:t>parts</a:t>
            </a:r>
            <a:r>
              <a:rPr lang="en-US" sz="2000" spc="-30" dirty="0">
                <a:latin typeface="Montserrat" panose="00000500000000000000" pitchFamily="2" charset="0"/>
                <a:cs typeface="Arial"/>
              </a:rPr>
              <a:t> </a:t>
            </a:r>
            <a:r>
              <a:rPr lang="en-US" sz="2000" dirty="0">
                <a:latin typeface="Montserrat" panose="00000500000000000000" pitchFamily="2" charset="0"/>
                <a:cs typeface="Arial"/>
              </a:rPr>
              <a:t>of</a:t>
            </a:r>
            <a:r>
              <a:rPr lang="en-US" sz="2000" spc="-25" dirty="0">
                <a:latin typeface="Montserrat" panose="00000500000000000000" pitchFamily="2" charset="0"/>
                <a:cs typeface="Arial"/>
              </a:rPr>
              <a:t> </a:t>
            </a:r>
            <a:r>
              <a:rPr lang="en-US" sz="2000" dirty="0">
                <a:latin typeface="Montserrat" panose="00000500000000000000" pitchFamily="2" charset="0"/>
                <a:cs typeface="Arial"/>
              </a:rPr>
              <a:t>Canada's</a:t>
            </a:r>
            <a:r>
              <a:rPr lang="en-US" sz="2000" spc="-25" dirty="0">
                <a:latin typeface="Montserrat" panose="00000500000000000000" pitchFamily="2" charset="0"/>
                <a:cs typeface="Arial"/>
              </a:rPr>
              <a:t> </a:t>
            </a:r>
            <a:r>
              <a:rPr lang="en-US" sz="2000" spc="-20" dirty="0">
                <a:latin typeface="Montserrat" panose="00000500000000000000" pitchFamily="2" charset="0"/>
                <a:cs typeface="Arial"/>
              </a:rPr>
              <a:t>food </a:t>
            </a:r>
            <a:r>
              <a:rPr lang="en-US" sz="2000" dirty="0">
                <a:latin typeface="Montserrat" panose="00000500000000000000" pitchFamily="2" charset="0"/>
                <a:cs typeface="Arial"/>
              </a:rPr>
              <a:t>system,</a:t>
            </a:r>
            <a:r>
              <a:rPr lang="en-US" sz="2000" spc="-20" dirty="0">
                <a:latin typeface="Montserrat" panose="00000500000000000000" pitchFamily="2" charset="0"/>
                <a:cs typeface="Arial"/>
              </a:rPr>
              <a:t> </a:t>
            </a:r>
            <a:r>
              <a:rPr lang="en-US" sz="2000" dirty="0">
                <a:latin typeface="Montserrat" panose="00000500000000000000" pitchFamily="2" charset="0"/>
                <a:cs typeface="Arial"/>
              </a:rPr>
              <a:t>ensuring</a:t>
            </a:r>
            <a:r>
              <a:rPr lang="en-US" sz="2000" spc="-10" dirty="0">
                <a:latin typeface="Montserrat" panose="00000500000000000000" pitchFamily="2" charset="0"/>
                <a:cs typeface="Arial"/>
              </a:rPr>
              <a:t> </a:t>
            </a:r>
            <a:r>
              <a:rPr lang="en-US" sz="2000" dirty="0">
                <a:latin typeface="Montserrat" panose="00000500000000000000" pitchFamily="2" charset="0"/>
                <a:cs typeface="Arial"/>
              </a:rPr>
              <a:t>it</a:t>
            </a:r>
            <a:r>
              <a:rPr lang="en-US" sz="2000" spc="-25" dirty="0">
                <a:latin typeface="Montserrat" panose="00000500000000000000" pitchFamily="2" charset="0"/>
                <a:cs typeface="Arial"/>
              </a:rPr>
              <a:t> </a:t>
            </a:r>
            <a:r>
              <a:rPr lang="en-US" sz="2000" spc="-20" dirty="0">
                <a:latin typeface="Montserrat" panose="00000500000000000000" pitchFamily="2" charset="0"/>
                <a:cs typeface="Arial"/>
              </a:rPr>
              <a:t>stays </a:t>
            </a:r>
            <a:r>
              <a:rPr lang="en-US" sz="2000" dirty="0">
                <a:latin typeface="Montserrat" panose="00000500000000000000" pitchFamily="2" charset="0"/>
                <a:cs typeface="Arial"/>
              </a:rPr>
              <a:t>prominent</a:t>
            </a:r>
            <a:r>
              <a:rPr lang="en-US" sz="2000" spc="-20" dirty="0">
                <a:latin typeface="Montserrat" panose="00000500000000000000" pitchFamily="2" charset="0"/>
                <a:cs typeface="Arial"/>
              </a:rPr>
              <a:t> </a:t>
            </a:r>
            <a:r>
              <a:rPr lang="en-US" sz="2000" dirty="0">
                <a:latin typeface="Montserrat" panose="00000500000000000000" pitchFamily="2" charset="0"/>
                <a:cs typeface="Arial"/>
              </a:rPr>
              <a:t>in</a:t>
            </a:r>
            <a:r>
              <a:rPr lang="en-US" sz="2000" spc="-20" dirty="0">
                <a:latin typeface="Montserrat" panose="00000500000000000000" pitchFamily="2" charset="0"/>
                <a:cs typeface="Arial"/>
              </a:rPr>
              <a:t> </a:t>
            </a:r>
            <a:r>
              <a:rPr lang="en-US" sz="2000" dirty="0">
                <a:latin typeface="Montserrat" panose="00000500000000000000" pitchFamily="2" charset="0"/>
                <a:cs typeface="Arial"/>
              </a:rPr>
              <a:t>the</a:t>
            </a:r>
            <a:r>
              <a:rPr lang="en-US" sz="2000" spc="-35" dirty="0">
                <a:latin typeface="Montserrat" panose="00000500000000000000" pitchFamily="2" charset="0"/>
                <a:cs typeface="Arial"/>
              </a:rPr>
              <a:t> </a:t>
            </a:r>
            <a:r>
              <a:rPr lang="en-US" sz="2000" dirty="0">
                <a:latin typeface="Montserrat" panose="00000500000000000000" pitchFamily="2" charset="0"/>
                <a:cs typeface="Arial"/>
              </a:rPr>
              <a:t>minds</a:t>
            </a:r>
            <a:r>
              <a:rPr lang="en-US" sz="2000" spc="-30" dirty="0">
                <a:latin typeface="Montserrat" panose="00000500000000000000" pitchFamily="2" charset="0"/>
                <a:cs typeface="Arial"/>
              </a:rPr>
              <a:t> </a:t>
            </a:r>
            <a:r>
              <a:rPr lang="en-US" sz="2000" spc="-25" dirty="0">
                <a:latin typeface="Montserrat" panose="00000500000000000000" pitchFamily="2" charset="0"/>
                <a:cs typeface="Arial"/>
              </a:rPr>
              <a:t>of </a:t>
            </a:r>
            <a:r>
              <a:rPr lang="en-US" sz="2000" dirty="0">
                <a:latin typeface="Montserrat" panose="00000500000000000000" pitchFamily="2" charset="0"/>
                <a:cs typeface="Arial"/>
              </a:rPr>
              <a:t>consumers</a:t>
            </a:r>
            <a:r>
              <a:rPr lang="en-US" sz="2000" spc="-25" dirty="0">
                <a:latin typeface="Montserrat" panose="00000500000000000000" pitchFamily="2" charset="0"/>
                <a:cs typeface="Arial"/>
              </a:rPr>
              <a:t> and </a:t>
            </a:r>
            <a:r>
              <a:rPr lang="en-US" sz="2000" dirty="0">
                <a:latin typeface="Montserrat" panose="00000500000000000000" pitchFamily="2" charset="0"/>
                <a:cs typeface="Arial"/>
              </a:rPr>
              <a:t>policy makers</a:t>
            </a:r>
            <a:r>
              <a:rPr lang="en-US" sz="2000" spc="-40" dirty="0">
                <a:latin typeface="Montserrat" panose="00000500000000000000" pitchFamily="2" charset="0"/>
                <a:cs typeface="Arial"/>
              </a:rPr>
              <a:t> </a:t>
            </a:r>
            <a:r>
              <a:rPr lang="en-US" sz="2000" spc="-10" dirty="0">
                <a:latin typeface="Montserrat" panose="00000500000000000000" pitchFamily="2" charset="0"/>
                <a:cs typeface="Arial"/>
              </a:rPr>
              <a:t>alike.</a:t>
            </a:r>
            <a:endParaRPr lang="en-US" sz="2000" dirty="0">
              <a:latin typeface="Montserrat" panose="00000500000000000000" pitchFamily="2" charset="0"/>
              <a:cs typeface="Arial"/>
            </a:endParaRPr>
          </a:p>
        </p:txBody>
      </p:sp>
      <p:pic>
        <p:nvPicPr>
          <p:cNvPr id="7" name="Picture 6">
            <a:extLst>
              <a:ext uri="{FF2B5EF4-FFF2-40B4-BE49-F238E27FC236}">
                <a16:creationId xmlns:a16="http://schemas.microsoft.com/office/drawing/2014/main" id="{910C82A2-716A-63C5-D648-0F37DC5560E5}"/>
              </a:ext>
            </a:extLst>
          </p:cNvPr>
          <p:cNvPicPr>
            <a:picLocks noChangeAspect="1"/>
          </p:cNvPicPr>
          <p:nvPr/>
        </p:nvPicPr>
        <p:blipFill>
          <a:blip r:embed="rId3"/>
          <a:stretch>
            <a:fillRect/>
          </a:stretch>
        </p:blipFill>
        <p:spPr>
          <a:xfrm>
            <a:off x="2246270" y="4853400"/>
            <a:ext cx="7699459" cy="1588777"/>
          </a:xfrm>
          <a:prstGeom prst="rect">
            <a:avLst/>
          </a:prstGeom>
        </p:spPr>
      </p:pic>
      <p:sp>
        <p:nvSpPr>
          <p:cNvPr id="8" name="object 14">
            <a:extLst>
              <a:ext uri="{FF2B5EF4-FFF2-40B4-BE49-F238E27FC236}">
                <a16:creationId xmlns:a16="http://schemas.microsoft.com/office/drawing/2014/main" id="{615B325A-A7B0-99EC-E8EB-E7E3B0951B96}"/>
              </a:ext>
            </a:extLst>
          </p:cNvPr>
          <p:cNvSpPr txBox="1"/>
          <p:nvPr/>
        </p:nvSpPr>
        <p:spPr>
          <a:xfrm>
            <a:off x="3282805" y="5002838"/>
            <a:ext cx="5626388" cy="1244571"/>
          </a:xfrm>
          <a:prstGeom prst="rect">
            <a:avLst/>
          </a:prstGeom>
        </p:spPr>
        <p:txBody>
          <a:bodyPr vert="horz" wrap="square" lIns="0" tIns="13335" rIns="0" bIns="0" rtlCol="0">
            <a:spAutoFit/>
          </a:bodyPr>
          <a:lstStyle/>
          <a:p>
            <a:pPr marL="12700" marR="5080" indent="8255" algn="ctr">
              <a:lnSpc>
                <a:spcPct val="99500"/>
              </a:lnSpc>
              <a:spcBef>
                <a:spcPts val="3875"/>
              </a:spcBef>
            </a:pPr>
            <a:r>
              <a:rPr lang="en-US" sz="2000" dirty="0">
                <a:latin typeface="Montserrat" panose="00000500000000000000" pitchFamily="2" charset="0"/>
              </a:rPr>
              <a:t>Deepen public </a:t>
            </a:r>
            <a:r>
              <a:rPr lang="en-US" sz="2000" b="1" dirty="0">
                <a:latin typeface="Montserrat" panose="00000500000000000000" pitchFamily="2" charset="0"/>
              </a:rPr>
              <a:t>understanding of the food system’s importance </a:t>
            </a:r>
            <a:r>
              <a:rPr lang="en-US" sz="2000" dirty="0">
                <a:latin typeface="Montserrat" panose="00000500000000000000" pitchFamily="2" charset="0"/>
              </a:rPr>
              <a:t>while underscoring the need for sustained, meaningful engagement.</a:t>
            </a:r>
            <a:endParaRPr lang="en-US" sz="2000" dirty="0">
              <a:latin typeface="Montserrat" panose="00000500000000000000" pitchFamily="2" charset="0"/>
              <a:cs typeface="Arial"/>
            </a:endParaRPr>
          </a:p>
        </p:txBody>
      </p:sp>
      <p:sp>
        <p:nvSpPr>
          <p:cNvPr id="9" name="object 5">
            <a:extLst>
              <a:ext uri="{FF2B5EF4-FFF2-40B4-BE49-F238E27FC236}">
                <a16:creationId xmlns:a16="http://schemas.microsoft.com/office/drawing/2014/main" id="{3004423C-0C2B-F3CC-4E12-5DC67BE97370}"/>
              </a:ext>
            </a:extLst>
          </p:cNvPr>
          <p:cNvSpPr/>
          <p:nvPr/>
        </p:nvSpPr>
        <p:spPr>
          <a:xfrm>
            <a:off x="1795969" y="1609368"/>
            <a:ext cx="852169" cy="862330"/>
          </a:xfrm>
          <a:custGeom>
            <a:avLst/>
            <a:gdLst/>
            <a:ahLst/>
            <a:cxnLst/>
            <a:rect l="l" t="t" r="r" b="b"/>
            <a:pathLst>
              <a:path w="852169" h="862330">
                <a:moveTo>
                  <a:pt x="665302" y="0"/>
                </a:moveTo>
                <a:lnTo>
                  <a:pt x="186740" y="0"/>
                </a:lnTo>
                <a:lnTo>
                  <a:pt x="137096" y="6670"/>
                </a:lnTo>
                <a:lnTo>
                  <a:pt x="92487" y="25495"/>
                </a:lnTo>
                <a:lnTo>
                  <a:pt x="54694" y="54694"/>
                </a:lnTo>
                <a:lnTo>
                  <a:pt x="25495" y="92487"/>
                </a:lnTo>
                <a:lnTo>
                  <a:pt x="6670" y="137096"/>
                </a:lnTo>
                <a:lnTo>
                  <a:pt x="0" y="186740"/>
                </a:lnTo>
                <a:lnTo>
                  <a:pt x="0" y="675233"/>
                </a:lnTo>
                <a:lnTo>
                  <a:pt x="6670" y="724877"/>
                </a:lnTo>
                <a:lnTo>
                  <a:pt x="25495" y="769486"/>
                </a:lnTo>
                <a:lnTo>
                  <a:pt x="54694" y="807280"/>
                </a:lnTo>
                <a:lnTo>
                  <a:pt x="92487" y="836479"/>
                </a:lnTo>
                <a:lnTo>
                  <a:pt x="137096" y="855304"/>
                </a:lnTo>
                <a:lnTo>
                  <a:pt x="186740" y="861974"/>
                </a:lnTo>
                <a:lnTo>
                  <a:pt x="665302" y="861974"/>
                </a:lnTo>
                <a:lnTo>
                  <a:pt x="714946" y="855304"/>
                </a:lnTo>
                <a:lnTo>
                  <a:pt x="759555" y="836479"/>
                </a:lnTo>
                <a:lnTo>
                  <a:pt x="797348" y="807280"/>
                </a:lnTo>
                <a:lnTo>
                  <a:pt x="826547" y="769486"/>
                </a:lnTo>
                <a:lnTo>
                  <a:pt x="845372" y="724877"/>
                </a:lnTo>
                <a:lnTo>
                  <a:pt x="852043" y="675233"/>
                </a:lnTo>
                <a:lnTo>
                  <a:pt x="852043" y="186740"/>
                </a:lnTo>
                <a:lnTo>
                  <a:pt x="845372" y="137096"/>
                </a:lnTo>
                <a:lnTo>
                  <a:pt x="826547" y="92487"/>
                </a:lnTo>
                <a:lnTo>
                  <a:pt x="797348" y="54694"/>
                </a:lnTo>
                <a:lnTo>
                  <a:pt x="759555" y="25495"/>
                </a:lnTo>
                <a:lnTo>
                  <a:pt x="714946" y="6670"/>
                </a:lnTo>
                <a:lnTo>
                  <a:pt x="665302" y="0"/>
                </a:lnTo>
                <a:close/>
              </a:path>
            </a:pathLst>
          </a:custGeom>
          <a:solidFill>
            <a:schemeClr val="tx2"/>
          </a:solidFill>
        </p:spPr>
        <p:txBody>
          <a:bodyPr wrap="square" lIns="0" tIns="0" rIns="0" bIns="0" rtlCol="0"/>
          <a:lstStyle/>
          <a:p>
            <a:endParaRPr/>
          </a:p>
        </p:txBody>
      </p:sp>
      <p:sp>
        <p:nvSpPr>
          <p:cNvPr id="10" name="object 5">
            <a:extLst>
              <a:ext uri="{FF2B5EF4-FFF2-40B4-BE49-F238E27FC236}">
                <a16:creationId xmlns:a16="http://schemas.microsoft.com/office/drawing/2014/main" id="{2D00B214-368D-E195-D7E1-6347EED01238}"/>
              </a:ext>
            </a:extLst>
          </p:cNvPr>
          <p:cNvSpPr/>
          <p:nvPr/>
        </p:nvSpPr>
        <p:spPr>
          <a:xfrm>
            <a:off x="1795968" y="3393093"/>
            <a:ext cx="852169" cy="862330"/>
          </a:xfrm>
          <a:custGeom>
            <a:avLst/>
            <a:gdLst/>
            <a:ahLst/>
            <a:cxnLst/>
            <a:rect l="l" t="t" r="r" b="b"/>
            <a:pathLst>
              <a:path w="852169" h="862330">
                <a:moveTo>
                  <a:pt x="665302" y="0"/>
                </a:moveTo>
                <a:lnTo>
                  <a:pt x="186740" y="0"/>
                </a:lnTo>
                <a:lnTo>
                  <a:pt x="137096" y="6670"/>
                </a:lnTo>
                <a:lnTo>
                  <a:pt x="92487" y="25495"/>
                </a:lnTo>
                <a:lnTo>
                  <a:pt x="54694" y="54694"/>
                </a:lnTo>
                <a:lnTo>
                  <a:pt x="25495" y="92487"/>
                </a:lnTo>
                <a:lnTo>
                  <a:pt x="6670" y="137096"/>
                </a:lnTo>
                <a:lnTo>
                  <a:pt x="0" y="186740"/>
                </a:lnTo>
                <a:lnTo>
                  <a:pt x="0" y="675233"/>
                </a:lnTo>
                <a:lnTo>
                  <a:pt x="6670" y="724877"/>
                </a:lnTo>
                <a:lnTo>
                  <a:pt x="25495" y="769486"/>
                </a:lnTo>
                <a:lnTo>
                  <a:pt x="54694" y="807280"/>
                </a:lnTo>
                <a:lnTo>
                  <a:pt x="92487" y="836479"/>
                </a:lnTo>
                <a:lnTo>
                  <a:pt x="137096" y="855304"/>
                </a:lnTo>
                <a:lnTo>
                  <a:pt x="186740" y="861974"/>
                </a:lnTo>
                <a:lnTo>
                  <a:pt x="665302" y="861974"/>
                </a:lnTo>
                <a:lnTo>
                  <a:pt x="714946" y="855304"/>
                </a:lnTo>
                <a:lnTo>
                  <a:pt x="759555" y="836479"/>
                </a:lnTo>
                <a:lnTo>
                  <a:pt x="797348" y="807280"/>
                </a:lnTo>
                <a:lnTo>
                  <a:pt x="826547" y="769486"/>
                </a:lnTo>
                <a:lnTo>
                  <a:pt x="845372" y="724877"/>
                </a:lnTo>
                <a:lnTo>
                  <a:pt x="852043" y="675233"/>
                </a:lnTo>
                <a:lnTo>
                  <a:pt x="852043" y="186740"/>
                </a:lnTo>
                <a:lnTo>
                  <a:pt x="845372" y="137096"/>
                </a:lnTo>
                <a:lnTo>
                  <a:pt x="826547" y="92487"/>
                </a:lnTo>
                <a:lnTo>
                  <a:pt x="797348" y="54694"/>
                </a:lnTo>
                <a:lnTo>
                  <a:pt x="759555" y="25495"/>
                </a:lnTo>
                <a:lnTo>
                  <a:pt x="714946" y="6670"/>
                </a:lnTo>
                <a:lnTo>
                  <a:pt x="665302" y="0"/>
                </a:lnTo>
                <a:close/>
              </a:path>
            </a:pathLst>
          </a:custGeom>
          <a:solidFill>
            <a:schemeClr val="tx2"/>
          </a:solidFill>
        </p:spPr>
        <p:txBody>
          <a:bodyPr wrap="square" lIns="0" tIns="0" rIns="0" bIns="0" rtlCol="0"/>
          <a:lstStyle/>
          <a:p>
            <a:endParaRPr/>
          </a:p>
        </p:txBody>
      </p:sp>
      <p:sp>
        <p:nvSpPr>
          <p:cNvPr id="11" name="object 5">
            <a:extLst>
              <a:ext uri="{FF2B5EF4-FFF2-40B4-BE49-F238E27FC236}">
                <a16:creationId xmlns:a16="http://schemas.microsoft.com/office/drawing/2014/main" id="{741A0E16-D2ED-6BFD-66CD-FAD23960CBD6}"/>
              </a:ext>
            </a:extLst>
          </p:cNvPr>
          <p:cNvSpPr/>
          <p:nvPr/>
        </p:nvSpPr>
        <p:spPr>
          <a:xfrm>
            <a:off x="1795967" y="5193958"/>
            <a:ext cx="852169" cy="862330"/>
          </a:xfrm>
          <a:custGeom>
            <a:avLst/>
            <a:gdLst/>
            <a:ahLst/>
            <a:cxnLst/>
            <a:rect l="l" t="t" r="r" b="b"/>
            <a:pathLst>
              <a:path w="852169" h="862330">
                <a:moveTo>
                  <a:pt x="665302" y="0"/>
                </a:moveTo>
                <a:lnTo>
                  <a:pt x="186740" y="0"/>
                </a:lnTo>
                <a:lnTo>
                  <a:pt x="137096" y="6670"/>
                </a:lnTo>
                <a:lnTo>
                  <a:pt x="92487" y="25495"/>
                </a:lnTo>
                <a:lnTo>
                  <a:pt x="54694" y="54694"/>
                </a:lnTo>
                <a:lnTo>
                  <a:pt x="25495" y="92487"/>
                </a:lnTo>
                <a:lnTo>
                  <a:pt x="6670" y="137096"/>
                </a:lnTo>
                <a:lnTo>
                  <a:pt x="0" y="186740"/>
                </a:lnTo>
                <a:lnTo>
                  <a:pt x="0" y="675233"/>
                </a:lnTo>
                <a:lnTo>
                  <a:pt x="6670" y="724877"/>
                </a:lnTo>
                <a:lnTo>
                  <a:pt x="25495" y="769486"/>
                </a:lnTo>
                <a:lnTo>
                  <a:pt x="54694" y="807280"/>
                </a:lnTo>
                <a:lnTo>
                  <a:pt x="92487" y="836479"/>
                </a:lnTo>
                <a:lnTo>
                  <a:pt x="137096" y="855304"/>
                </a:lnTo>
                <a:lnTo>
                  <a:pt x="186740" y="861974"/>
                </a:lnTo>
                <a:lnTo>
                  <a:pt x="665302" y="861974"/>
                </a:lnTo>
                <a:lnTo>
                  <a:pt x="714946" y="855304"/>
                </a:lnTo>
                <a:lnTo>
                  <a:pt x="759555" y="836479"/>
                </a:lnTo>
                <a:lnTo>
                  <a:pt x="797348" y="807280"/>
                </a:lnTo>
                <a:lnTo>
                  <a:pt x="826547" y="769486"/>
                </a:lnTo>
                <a:lnTo>
                  <a:pt x="845372" y="724877"/>
                </a:lnTo>
                <a:lnTo>
                  <a:pt x="852043" y="675233"/>
                </a:lnTo>
                <a:lnTo>
                  <a:pt x="852043" y="186740"/>
                </a:lnTo>
                <a:lnTo>
                  <a:pt x="845372" y="137096"/>
                </a:lnTo>
                <a:lnTo>
                  <a:pt x="826547" y="92487"/>
                </a:lnTo>
                <a:lnTo>
                  <a:pt x="797348" y="54694"/>
                </a:lnTo>
                <a:lnTo>
                  <a:pt x="759555" y="25495"/>
                </a:lnTo>
                <a:lnTo>
                  <a:pt x="714946" y="6670"/>
                </a:lnTo>
                <a:lnTo>
                  <a:pt x="665302" y="0"/>
                </a:lnTo>
                <a:close/>
              </a:path>
            </a:pathLst>
          </a:custGeom>
          <a:solidFill>
            <a:schemeClr val="tx2"/>
          </a:solidFill>
        </p:spPr>
        <p:txBody>
          <a:bodyPr wrap="square" lIns="0" tIns="0" rIns="0" bIns="0" rtlCol="0"/>
          <a:lstStyle/>
          <a:p>
            <a:endParaRPr/>
          </a:p>
        </p:txBody>
      </p:sp>
      <p:sp>
        <p:nvSpPr>
          <p:cNvPr id="12" name="TextBox 11">
            <a:extLst>
              <a:ext uri="{FF2B5EF4-FFF2-40B4-BE49-F238E27FC236}">
                <a16:creationId xmlns:a16="http://schemas.microsoft.com/office/drawing/2014/main" id="{DD3B1086-6522-3FEC-848C-0DCC4B2C8887}"/>
              </a:ext>
            </a:extLst>
          </p:cNvPr>
          <p:cNvSpPr txBox="1"/>
          <p:nvPr/>
        </p:nvSpPr>
        <p:spPr>
          <a:xfrm>
            <a:off x="2062668" y="1783012"/>
            <a:ext cx="415636" cy="523220"/>
          </a:xfrm>
          <a:prstGeom prst="rect">
            <a:avLst/>
          </a:prstGeom>
          <a:noFill/>
        </p:spPr>
        <p:txBody>
          <a:bodyPr wrap="square" rtlCol="0">
            <a:spAutoFit/>
          </a:bodyPr>
          <a:lstStyle/>
          <a:p>
            <a:r>
              <a:rPr lang="en-US" sz="2800" b="1" dirty="0">
                <a:solidFill>
                  <a:schemeClr val="bg1"/>
                </a:solidFill>
                <a:latin typeface="Montserrat" panose="00000500000000000000" pitchFamily="2" charset="0"/>
              </a:rPr>
              <a:t>1</a:t>
            </a:r>
          </a:p>
        </p:txBody>
      </p:sp>
      <p:sp>
        <p:nvSpPr>
          <p:cNvPr id="13" name="TextBox 12">
            <a:extLst>
              <a:ext uri="{FF2B5EF4-FFF2-40B4-BE49-F238E27FC236}">
                <a16:creationId xmlns:a16="http://schemas.microsoft.com/office/drawing/2014/main" id="{83AF43ED-B917-518D-0285-0EE95F942F66}"/>
              </a:ext>
            </a:extLst>
          </p:cNvPr>
          <p:cNvSpPr txBox="1"/>
          <p:nvPr/>
        </p:nvSpPr>
        <p:spPr>
          <a:xfrm>
            <a:off x="2014233" y="3562648"/>
            <a:ext cx="415636" cy="523220"/>
          </a:xfrm>
          <a:prstGeom prst="rect">
            <a:avLst/>
          </a:prstGeom>
          <a:noFill/>
        </p:spPr>
        <p:txBody>
          <a:bodyPr wrap="square" rtlCol="0">
            <a:spAutoFit/>
          </a:bodyPr>
          <a:lstStyle/>
          <a:p>
            <a:r>
              <a:rPr lang="en-US" sz="2800" b="1" dirty="0">
                <a:solidFill>
                  <a:schemeClr val="bg1"/>
                </a:solidFill>
                <a:latin typeface="Montserrat" panose="00000500000000000000" pitchFamily="2" charset="0"/>
              </a:rPr>
              <a:t>2</a:t>
            </a:r>
          </a:p>
        </p:txBody>
      </p:sp>
      <p:sp>
        <p:nvSpPr>
          <p:cNvPr id="14" name="TextBox 13">
            <a:extLst>
              <a:ext uri="{FF2B5EF4-FFF2-40B4-BE49-F238E27FC236}">
                <a16:creationId xmlns:a16="http://schemas.microsoft.com/office/drawing/2014/main" id="{24D1115C-58BD-3E48-4855-D929785ECA74}"/>
              </a:ext>
            </a:extLst>
          </p:cNvPr>
          <p:cNvSpPr txBox="1"/>
          <p:nvPr/>
        </p:nvSpPr>
        <p:spPr>
          <a:xfrm>
            <a:off x="2038451" y="5386178"/>
            <a:ext cx="415636" cy="523220"/>
          </a:xfrm>
          <a:prstGeom prst="rect">
            <a:avLst/>
          </a:prstGeom>
          <a:noFill/>
        </p:spPr>
        <p:txBody>
          <a:bodyPr wrap="square" rtlCol="0">
            <a:spAutoFit/>
          </a:bodyPr>
          <a:lstStyle/>
          <a:p>
            <a:r>
              <a:rPr lang="en-US" sz="2800" b="1" dirty="0">
                <a:solidFill>
                  <a:schemeClr val="bg1"/>
                </a:solidFill>
                <a:latin typeface="Montserrat" panose="00000500000000000000" pitchFamily="2" charset="0"/>
              </a:rPr>
              <a:t>3</a:t>
            </a:r>
          </a:p>
        </p:txBody>
      </p:sp>
    </p:spTree>
    <p:extLst>
      <p:ext uri="{BB962C8B-B14F-4D97-AF65-F5344CB8AC3E}">
        <p14:creationId xmlns:p14="http://schemas.microsoft.com/office/powerpoint/2010/main" val="2641587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CBBB3-6C89-40DC-CA02-92CE09D0861A}"/>
            </a:ext>
          </a:extLst>
        </p:cNvPr>
        <p:cNvGrpSpPr/>
        <p:nvPr/>
      </p:nvGrpSpPr>
      <p:grpSpPr>
        <a:xfrm>
          <a:off x="0" y="0"/>
          <a:ext cx="0" cy="0"/>
          <a:chOff x="0" y="0"/>
          <a:chExt cx="0" cy="0"/>
        </a:xfrm>
      </p:grpSpPr>
      <p:sp>
        <p:nvSpPr>
          <p:cNvPr id="9" name="Rectangle 6">
            <a:extLst>
              <a:ext uri="{FF2B5EF4-FFF2-40B4-BE49-F238E27FC236}">
                <a16:creationId xmlns:a16="http://schemas.microsoft.com/office/drawing/2014/main" id="{A65925FB-FA70-4306-4566-6A9A2C89E2A2}"/>
              </a:ext>
            </a:extLst>
          </p:cNvPr>
          <p:cNvSpPr>
            <a:spLocks noChangeArrowheads="1"/>
          </p:cNvSpPr>
          <p:nvPr/>
        </p:nvSpPr>
        <p:spPr bwMode="auto">
          <a:xfrm>
            <a:off x="6225746" y="2434404"/>
            <a:ext cx="5275011" cy="336019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t" anchorCtr="0" compatLnSpc="1">
            <a:prstTxWarp prst="textNoShape">
              <a:avLst/>
            </a:prstTxWarp>
            <a:normAutofit fontScale="92500" lnSpcReduction="20000"/>
          </a:bodyPr>
          <a:lstStyle/>
          <a:p>
            <a:pPr marR="0" lvl="0" indent="0" fontAlgn="base">
              <a:lnSpc>
                <a:spcPct val="110000"/>
              </a:lnSpc>
              <a:spcBef>
                <a:spcPct val="0"/>
              </a:spcBef>
              <a:spcAft>
                <a:spcPts val="600"/>
              </a:spcAft>
              <a:buClrTx/>
              <a:buSzTx/>
              <a:tabLst/>
            </a:pPr>
            <a:r>
              <a:rPr kumimoji="0" lang="en-US" altLang="en-US" b="1" i="0" u="none" strike="noStrike" kern="1200" cap="none" normalizeH="0" baseline="0" dirty="0">
                <a:ln>
                  <a:noFill/>
                </a:ln>
                <a:solidFill>
                  <a:schemeClr val="bg1"/>
                </a:solidFill>
                <a:effectLst/>
                <a:latin typeface="Montserrat" panose="00000500000000000000" pitchFamily="2" charset="0"/>
              </a:rPr>
              <a:t>82%</a:t>
            </a:r>
            <a:r>
              <a:rPr kumimoji="0" lang="en-US" altLang="en-US" b="0" i="0" u="none" strike="noStrike" kern="1200" cap="none" normalizeH="0" baseline="0" dirty="0">
                <a:ln>
                  <a:noFill/>
                </a:ln>
                <a:solidFill>
                  <a:schemeClr val="bg1"/>
                </a:solidFill>
                <a:effectLst/>
                <a:latin typeface="Montserrat" panose="00000500000000000000" pitchFamily="2" charset="0"/>
              </a:rPr>
              <a:t> say Canada’s food system is important to them</a:t>
            </a:r>
            <a:br>
              <a:rPr kumimoji="0" lang="en-US" altLang="en-US" b="0" i="0" u="none" strike="noStrike" kern="1200" cap="none" normalizeH="0" baseline="0" dirty="0">
                <a:ln>
                  <a:noFill/>
                </a:ln>
                <a:solidFill>
                  <a:schemeClr val="bg1"/>
                </a:solidFill>
                <a:effectLst/>
                <a:latin typeface="Montserrat" panose="00000500000000000000" pitchFamily="2" charset="0"/>
              </a:rPr>
            </a:br>
            <a:endParaRPr kumimoji="0" lang="en-US" altLang="en-US" b="0" i="0" u="none" strike="noStrike" kern="1200" cap="none" normalizeH="0" baseline="0" dirty="0">
              <a:ln>
                <a:noFill/>
              </a:ln>
              <a:solidFill>
                <a:schemeClr val="bg1"/>
              </a:solidFill>
              <a:effectLst/>
              <a:latin typeface="Montserrat" panose="00000500000000000000" pitchFamily="2" charset="0"/>
            </a:endParaRPr>
          </a:p>
          <a:p>
            <a:pPr marR="0" lvl="0" indent="0" fontAlgn="base">
              <a:lnSpc>
                <a:spcPct val="110000"/>
              </a:lnSpc>
              <a:spcBef>
                <a:spcPct val="0"/>
              </a:spcBef>
              <a:spcAft>
                <a:spcPts val="600"/>
              </a:spcAft>
              <a:buClrTx/>
              <a:buSzTx/>
              <a:tabLst/>
            </a:pPr>
            <a:r>
              <a:rPr kumimoji="0" lang="en-US" altLang="en-US" b="1" i="0" u="none" strike="noStrike" kern="1200" cap="none" normalizeH="0" baseline="0" dirty="0">
                <a:ln>
                  <a:noFill/>
                </a:ln>
                <a:solidFill>
                  <a:schemeClr val="bg1"/>
                </a:solidFill>
                <a:effectLst/>
                <a:latin typeface="Montserrat" panose="00000500000000000000" pitchFamily="2" charset="0"/>
              </a:rPr>
              <a:t>82%</a:t>
            </a:r>
            <a:r>
              <a:rPr kumimoji="0" lang="en-US" altLang="en-US" b="0" i="0" u="none" strike="noStrike" kern="1200" cap="none" normalizeH="0" baseline="0" dirty="0">
                <a:ln>
                  <a:noFill/>
                </a:ln>
                <a:solidFill>
                  <a:schemeClr val="bg1"/>
                </a:solidFill>
                <a:effectLst/>
                <a:latin typeface="Montserrat" panose="00000500000000000000" pitchFamily="2" charset="0"/>
              </a:rPr>
              <a:t> are interested in learning more about it</a:t>
            </a:r>
            <a:br>
              <a:rPr kumimoji="0" lang="en-US" altLang="en-US" b="0" i="0" u="none" strike="noStrike" kern="1200" cap="none" normalizeH="0" baseline="0" dirty="0">
                <a:ln>
                  <a:noFill/>
                </a:ln>
                <a:solidFill>
                  <a:schemeClr val="bg1"/>
                </a:solidFill>
                <a:effectLst/>
                <a:latin typeface="Montserrat" panose="00000500000000000000" pitchFamily="2" charset="0"/>
              </a:rPr>
            </a:br>
            <a:endParaRPr kumimoji="0" lang="en-US" altLang="en-US" b="0" i="0" u="none" strike="noStrike" kern="1200" cap="none" normalizeH="0" baseline="0" dirty="0">
              <a:ln>
                <a:noFill/>
              </a:ln>
              <a:solidFill>
                <a:schemeClr val="bg1"/>
              </a:solidFill>
              <a:effectLst/>
              <a:latin typeface="Montserrat" panose="00000500000000000000" pitchFamily="2" charset="0"/>
            </a:endParaRPr>
          </a:p>
          <a:p>
            <a:pPr marR="0" lvl="0" indent="0" fontAlgn="base">
              <a:lnSpc>
                <a:spcPct val="110000"/>
              </a:lnSpc>
              <a:spcBef>
                <a:spcPct val="0"/>
              </a:spcBef>
              <a:spcAft>
                <a:spcPts val="600"/>
              </a:spcAft>
              <a:buClrTx/>
              <a:buSzTx/>
              <a:tabLst/>
            </a:pPr>
            <a:r>
              <a:rPr kumimoji="0" lang="en-US" altLang="en-US" b="1" i="0" u="none" strike="noStrike" kern="1200" cap="none" normalizeH="0" baseline="0" dirty="0">
                <a:ln>
                  <a:noFill/>
                </a:ln>
                <a:solidFill>
                  <a:schemeClr val="bg1"/>
                </a:solidFill>
                <a:effectLst/>
                <a:latin typeface="Montserrat" panose="00000500000000000000" pitchFamily="2" charset="0"/>
              </a:rPr>
              <a:t>86%</a:t>
            </a:r>
            <a:r>
              <a:rPr kumimoji="0" lang="en-US" altLang="en-US" b="0" i="0" u="none" strike="noStrike" kern="1200" cap="none" normalizeH="0" baseline="0" dirty="0">
                <a:ln>
                  <a:noFill/>
                </a:ln>
                <a:solidFill>
                  <a:schemeClr val="bg1"/>
                </a:solidFill>
                <a:effectLst/>
                <a:latin typeface="Montserrat" panose="00000500000000000000" pitchFamily="2" charset="0"/>
              </a:rPr>
              <a:t> believe this kind of campaign would improve their trust in the food system</a:t>
            </a:r>
            <a:br>
              <a:rPr kumimoji="0" lang="en-US" altLang="en-US" b="0" i="0" u="none" strike="noStrike" kern="1200" cap="none" normalizeH="0" baseline="0" dirty="0">
                <a:ln>
                  <a:noFill/>
                </a:ln>
                <a:solidFill>
                  <a:schemeClr val="bg1"/>
                </a:solidFill>
                <a:effectLst/>
                <a:latin typeface="Montserrat" panose="00000500000000000000" pitchFamily="2" charset="0"/>
              </a:rPr>
            </a:br>
            <a:endParaRPr kumimoji="0" lang="en-US" altLang="en-US" b="0" i="0" u="none" strike="noStrike" kern="1200" cap="none" normalizeH="0" baseline="0" dirty="0">
              <a:ln>
                <a:noFill/>
              </a:ln>
              <a:solidFill>
                <a:schemeClr val="bg1"/>
              </a:solidFill>
              <a:effectLst/>
              <a:latin typeface="Montserrat" panose="00000500000000000000" pitchFamily="2" charset="0"/>
            </a:endParaRPr>
          </a:p>
          <a:p>
            <a:pPr marR="0" lvl="0" indent="0" fontAlgn="base">
              <a:lnSpc>
                <a:spcPct val="110000"/>
              </a:lnSpc>
              <a:spcBef>
                <a:spcPct val="0"/>
              </a:spcBef>
              <a:spcAft>
                <a:spcPts val="600"/>
              </a:spcAft>
              <a:buClrTx/>
              <a:buSzTx/>
              <a:tabLst/>
            </a:pPr>
            <a:r>
              <a:rPr kumimoji="0" lang="en-US" altLang="en-US" b="0" i="0" u="none" strike="noStrike" kern="1200" cap="none" normalizeH="0" baseline="0" dirty="0">
                <a:ln>
                  <a:noFill/>
                </a:ln>
                <a:solidFill>
                  <a:schemeClr val="bg1"/>
                </a:solidFill>
                <a:effectLst/>
                <a:latin typeface="Montserrat" panose="00000500000000000000" pitchFamily="2" charset="0"/>
              </a:rPr>
              <a:t>Only </a:t>
            </a:r>
            <a:r>
              <a:rPr kumimoji="0" lang="en-US" altLang="en-US" b="1" i="0" u="none" strike="noStrike" kern="1200" cap="none" normalizeH="0" baseline="0" dirty="0">
                <a:ln>
                  <a:noFill/>
                </a:ln>
                <a:solidFill>
                  <a:schemeClr val="bg1"/>
                </a:solidFill>
                <a:effectLst/>
                <a:latin typeface="Montserrat" panose="00000500000000000000" pitchFamily="2" charset="0"/>
              </a:rPr>
              <a:t>33%</a:t>
            </a:r>
            <a:r>
              <a:rPr kumimoji="0" lang="en-US" altLang="en-US" b="0" i="0" u="none" strike="noStrike" kern="1200" cap="none" normalizeH="0" baseline="0" dirty="0">
                <a:ln>
                  <a:noFill/>
                </a:ln>
                <a:solidFill>
                  <a:schemeClr val="bg1"/>
                </a:solidFill>
                <a:effectLst/>
                <a:latin typeface="Montserrat" panose="00000500000000000000" pitchFamily="2" charset="0"/>
              </a:rPr>
              <a:t> agree that Canada’s food system should not be a priority right now</a:t>
            </a:r>
          </a:p>
          <a:p>
            <a:pPr marR="0" lvl="0" indent="0" fontAlgn="base">
              <a:lnSpc>
                <a:spcPct val="110000"/>
              </a:lnSpc>
              <a:spcBef>
                <a:spcPct val="0"/>
              </a:spcBef>
              <a:spcAft>
                <a:spcPts val="600"/>
              </a:spcAft>
              <a:buClrTx/>
              <a:buSzTx/>
              <a:tabLst/>
            </a:pPr>
            <a:endParaRPr kumimoji="0" lang="en-US" altLang="en-US" sz="2000" b="0" i="0" u="none" strike="noStrike" kern="1200" cap="none" normalizeH="0" baseline="0" dirty="0">
              <a:ln>
                <a:noFill/>
              </a:ln>
              <a:solidFill>
                <a:schemeClr val="bg1"/>
              </a:solidFill>
              <a:effectLst/>
              <a:latin typeface="Montserrat" panose="00000500000000000000" pitchFamily="2" charset="0"/>
            </a:endParaRPr>
          </a:p>
          <a:p>
            <a:pPr marR="0" lvl="0" indent="0" fontAlgn="base">
              <a:lnSpc>
                <a:spcPct val="110000"/>
              </a:lnSpc>
              <a:spcBef>
                <a:spcPct val="0"/>
              </a:spcBef>
              <a:spcAft>
                <a:spcPts val="600"/>
              </a:spcAft>
              <a:buClrTx/>
              <a:buSzTx/>
              <a:tabLst/>
            </a:pPr>
            <a:r>
              <a:rPr lang="en-US" altLang="en-US" sz="2000" dirty="0">
                <a:solidFill>
                  <a:schemeClr val="bg1"/>
                </a:solidFill>
                <a:latin typeface="Montserrat" panose="00000500000000000000" pitchFamily="2" charset="0"/>
              </a:rPr>
              <a:t>*source: Ipsos</a:t>
            </a:r>
            <a:endParaRPr kumimoji="0" lang="en-US" altLang="en-US" sz="2000" b="0" i="0" u="none" strike="noStrike" kern="1200" cap="none" normalizeH="0" baseline="0" dirty="0">
              <a:ln>
                <a:noFill/>
              </a:ln>
              <a:solidFill>
                <a:schemeClr val="bg1"/>
              </a:solidFill>
              <a:effectLst/>
              <a:latin typeface="Montserrat" panose="00000500000000000000" pitchFamily="2" charset="0"/>
            </a:endParaRPr>
          </a:p>
        </p:txBody>
      </p:sp>
      <p:sp>
        <p:nvSpPr>
          <p:cNvPr id="7" name="Rectangle 4">
            <a:extLst>
              <a:ext uri="{FF2B5EF4-FFF2-40B4-BE49-F238E27FC236}">
                <a16:creationId xmlns:a16="http://schemas.microsoft.com/office/drawing/2014/main" id="{B129FC08-DE49-F908-DA89-B043CDBAA4A3}"/>
              </a:ext>
            </a:extLst>
          </p:cNvPr>
          <p:cNvSpPr>
            <a:spLocks noChangeArrowheads="1"/>
          </p:cNvSpPr>
          <p:nvPr/>
        </p:nvSpPr>
        <p:spPr bwMode="auto">
          <a:xfrm>
            <a:off x="691243" y="2378695"/>
            <a:ext cx="5067300" cy="224449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anchor="t" anchorCtr="0" compatLnSpc="1">
            <a:prstTxWarp prst="textNoShape">
              <a:avLst/>
            </a:prstTxWarp>
            <a:normAutofit fontScale="92500"/>
          </a:bodyPr>
          <a:lstStyle/>
          <a:p>
            <a:pPr marR="0" lvl="0" indent="0" fontAlgn="base">
              <a:spcBef>
                <a:spcPct val="0"/>
              </a:spcBef>
              <a:spcAft>
                <a:spcPts val="600"/>
              </a:spcAft>
              <a:buClrTx/>
              <a:buSzTx/>
              <a:buFontTx/>
              <a:buNone/>
              <a:tabLst/>
            </a:pPr>
            <a:r>
              <a:rPr kumimoji="0" lang="en-US" altLang="en-US" sz="2700" b="0" i="0" u="none" strike="noStrike" kern="1200" cap="none" normalizeH="0" baseline="0" dirty="0">
                <a:ln>
                  <a:noFill/>
                </a:ln>
                <a:solidFill>
                  <a:schemeClr val="bg1"/>
                </a:solidFill>
                <a:effectLst/>
                <a:latin typeface="Montserrat" panose="00000500000000000000" pitchFamily="2" charset="0"/>
              </a:rPr>
              <a:t>In March 2025, a national survey was conducted to support the development of </a:t>
            </a:r>
            <a:br>
              <a:rPr kumimoji="0" lang="en-US" altLang="en-US" sz="2700" b="0" i="0" u="none" strike="noStrike" kern="1200" cap="none" normalizeH="0" baseline="0" dirty="0">
                <a:ln>
                  <a:noFill/>
                </a:ln>
                <a:solidFill>
                  <a:schemeClr val="bg1"/>
                </a:solidFill>
                <a:effectLst/>
                <a:latin typeface="Montserrat" panose="00000500000000000000" pitchFamily="2" charset="0"/>
              </a:rPr>
            </a:br>
            <a:r>
              <a:rPr kumimoji="0" lang="en-US" altLang="en-US" sz="2700" b="0" i="0" u="none" strike="noStrike" kern="1200" cap="none" normalizeH="0" baseline="0" dirty="0">
                <a:ln>
                  <a:noFill/>
                </a:ln>
                <a:solidFill>
                  <a:schemeClr val="bg1"/>
                </a:solidFill>
                <a:effectLst/>
                <a:latin typeface="Montserrat" panose="00000500000000000000" pitchFamily="2" charset="0"/>
              </a:rPr>
              <a:t>a public awareness campaign about Canada’s food system. </a:t>
            </a:r>
          </a:p>
          <a:p>
            <a:pPr marR="0" lvl="0" indent="0" algn="ctr" fontAlgn="base">
              <a:spcBef>
                <a:spcPct val="0"/>
              </a:spcBef>
              <a:spcAft>
                <a:spcPts val="600"/>
              </a:spcAft>
              <a:buClrTx/>
              <a:buSzTx/>
              <a:buFontTx/>
              <a:buNone/>
              <a:tabLst/>
            </a:pPr>
            <a:endParaRPr kumimoji="0" lang="en-US" altLang="en-US" sz="2800" b="0" i="0" u="none" strike="noStrike" kern="1200" cap="none" normalizeH="0" baseline="0" dirty="0">
              <a:ln>
                <a:noFill/>
              </a:ln>
              <a:solidFill>
                <a:schemeClr val="bg1"/>
              </a:solidFill>
              <a:effectLst/>
              <a:latin typeface="Montserrat" panose="00000500000000000000" pitchFamily="2" charset="0"/>
            </a:endParaRPr>
          </a:p>
          <a:p>
            <a:pPr marR="0" lvl="0" indent="0" algn="ctr" fontAlgn="base">
              <a:spcBef>
                <a:spcPct val="0"/>
              </a:spcBef>
              <a:spcAft>
                <a:spcPts val="600"/>
              </a:spcAft>
              <a:buClrTx/>
              <a:buSzTx/>
              <a:buFontTx/>
              <a:buNone/>
              <a:tabLst/>
            </a:pPr>
            <a:endParaRPr kumimoji="0" lang="en-US" altLang="en-US" sz="2800" b="0" i="0" u="none" strike="noStrike" kern="1200" cap="none" normalizeH="0" baseline="0" dirty="0">
              <a:ln>
                <a:noFill/>
              </a:ln>
              <a:solidFill>
                <a:schemeClr val="bg1"/>
              </a:solidFill>
              <a:effectLst/>
              <a:latin typeface="Montserrat" panose="00000500000000000000" pitchFamily="2" charset="0"/>
            </a:endParaRPr>
          </a:p>
        </p:txBody>
      </p:sp>
      <p:sp>
        <p:nvSpPr>
          <p:cNvPr id="3" name="Title 1">
            <a:extLst>
              <a:ext uri="{FF2B5EF4-FFF2-40B4-BE49-F238E27FC236}">
                <a16:creationId xmlns:a16="http://schemas.microsoft.com/office/drawing/2014/main" id="{7252B4D3-31F7-9C0E-120D-E4622906F1ED}"/>
              </a:ext>
            </a:extLst>
          </p:cNvPr>
          <p:cNvSpPr txBox="1">
            <a:spLocks/>
          </p:cNvSpPr>
          <p:nvPr/>
        </p:nvSpPr>
        <p:spPr>
          <a:xfrm>
            <a:off x="534390" y="603188"/>
            <a:ext cx="8407729" cy="1030515"/>
          </a:xfrm>
          <a:prstGeom prst="rect">
            <a:avLst/>
          </a:prstGeom>
        </p:spPr>
        <p:txBody>
          <a:bodyPr vert="horz" lIns="91440" tIns="45720" rIns="91440" bIns="45720" rtlCol="0" anchor="ctr">
            <a:noAutofit/>
          </a:bodyPr>
          <a:lstStyle>
            <a:lvl1pPr algn="ctr" defTabSz="914400" rtl="0" eaLnBrk="1" latinLnBrk="0" hangingPunct="1">
              <a:lnSpc>
                <a:spcPts val="6020"/>
              </a:lnSpc>
              <a:spcBef>
                <a:spcPct val="0"/>
              </a:spcBef>
              <a:buNone/>
              <a:defRPr sz="4400" b="1" kern="1200">
                <a:solidFill>
                  <a:schemeClr val="tx1"/>
                </a:solidFill>
                <a:latin typeface="Montserrat" pitchFamily="2" charset="77"/>
                <a:ea typeface="+mj-ea"/>
                <a:cs typeface="+mj-cs"/>
              </a:defRPr>
            </a:lvl1pPr>
          </a:lstStyle>
          <a:p>
            <a:pPr algn="l">
              <a:lnSpc>
                <a:spcPct val="90000"/>
              </a:lnSpc>
              <a:spcAft>
                <a:spcPts val="600"/>
              </a:spcAft>
            </a:pPr>
            <a:r>
              <a:rPr lang="en-US" sz="4000" dirty="0">
                <a:solidFill>
                  <a:srgbClr val="FFFFFF"/>
                </a:solidFill>
                <a:latin typeface="Montserrat" panose="00000500000000000000" pitchFamily="2" charset="0"/>
              </a:rPr>
              <a:t>Gut Check – Do Canadians Want This? Yes.</a:t>
            </a:r>
          </a:p>
        </p:txBody>
      </p:sp>
      <p:sp>
        <p:nvSpPr>
          <p:cNvPr id="10" name="Rectangle 6">
            <a:extLst>
              <a:ext uri="{FF2B5EF4-FFF2-40B4-BE49-F238E27FC236}">
                <a16:creationId xmlns:a16="http://schemas.microsoft.com/office/drawing/2014/main" id="{FB792489-E7BC-9A12-ED56-EA15FF0EC8B0}"/>
              </a:ext>
            </a:extLst>
          </p:cNvPr>
          <p:cNvSpPr>
            <a:spLocks noChangeArrowheads="1"/>
          </p:cNvSpPr>
          <p:nvPr/>
        </p:nvSpPr>
        <p:spPr bwMode="auto">
          <a:xfrm>
            <a:off x="587388" y="4714654"/>
            <a:ext cx="5275012" cy="103051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t" anchorCtr="0" compatLnSpc="1">
            <a:prstTxWarp prst="textNoShape">
              <a:avLst/>
            </a:prstTxWarp>
            <a:noAutofit/>
          </a:bodyPr>
          <a:lstStyle/>
          <a:p>
            <a:pPr marR="0" lvl="0" indent="0" fontAlgn="base">
              <a:lnSpc>
                <a:spcPct val="110000"/>
              </a:lnSpc>
              <a:spcBef>
                <a:spcPct val="0"/>
              </a:spcBef>
              <a:spcAft>
                <a:spcPts val="600"/>
              </a:spcAft>
              <a:buClrTx/>
              <a:buSzTx/>
              <a:buFontTx/>
              <a:buNone/>
              <a:tabLst/>
            </a:pPr>
            <a:r>
              <a:rPr kumimoji="0" lang="en-US" altLang="en-US" sz="2500" b="1" i="0" u="none" strike="noStrike" kern="1200" cap="none" normalizeH="0" baseline="0" dirty="0">
                <a:ln>
                  <a:noFill/>
                </a:ln>
                <a:solidFill>
                  <a:schemeClr val="bg1"/>
                </a:solidFill>
                <a:effectLst/>
                <a:latin typeface="Montserrat" panose="00000500000000000000" pitchFamily="2" charset="0"/>
              </a:rPr>
              <a:t>Canadians expressed widespread support for </a:t>
            </a:r>
            <a:br>
              <a:rPr kumimoji="0" lang="en-US" altLang="en-US" sz="2500" b="1" i="0" u="none" strike="noStrike" kern="1200" cap="none" normalizeH="0" baseline="0" dirty="0">
                <a:ln>
                  <a:noFill/>
                </a:ln>
                <a:solidFill>
                  <a:schemeClr val="bg1"/>
                </a:solidFill>
                <a:effectLst/>
                <a:latin typeface="Montserrat" panose="00000500000000000000" pitchFamily="2" charset="0"/>
              </a:rPr>
            </a:br>
            <a:r>
              <a:rPr kumimoji="0" lang="en-US" altLang="en-US" sz="2500" b="1" i="0" u="none" strike="noStrike" kern="1200" cap="none" normalizeH="0" baseline="0" dirty="0">
                <a:ln>
                  <a:noFill/>
                </a:ln>
                <a:solidFill>
                  <a:schemeClr val="bg1"/>
                </a:solidFill>
                <a:effectLst/>
                <a:latin typeface="Montserrat" panose="00000500000000000000" pitchFamily="2" charset="0"/>
              </a:rPr>
              <a:t>the campaign’s intent:</a:t>
            </a:r>
          </a:p>
        </p:txBody>
      </p:sp>
    </p:spTree>
    <p:extLst>
      <p:ext uri="{BB962C8B-B14F-4D97-AF65-F5344CB8AC3E}">
        <p14:creationId xmlns:p14="http://schemas.microsoft.com/office/powerpoint/2010/main" val="32119321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2.xml><?xml version="1.0" encoding="utf-8"?>
<p:tagLst xmlns:a="http://schemas.openxmlformats.org/drawingml/2006/main" xmlns:r="http://schemas.openxmlformats.org/officeDocument/2006/relationships" xmlns:p="http://schemas.openxmlformats.org/presentationml/2006/main">
  <p:tag name="NUM" val="12"/>
</p:tagLst>
</file>

<file path=ppt/tags/tag13.xml><?xml version="1.0" encoding="utf-8"?>
<p:tagLst xmlns:a="http://schemas.openxmlformats.org/drawingml/2006/main" xmlns:r="http://schemas.openxmlformats.org/officeDocument/2006/relationships" xmlns:p="http://schemas.openxmlformats.org/presentationml/2006/main">
  <p:tag name="NUM" val="1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heme/theme1.xml><?xml version="1.0" encoding="utf-8"?>
<a:theme xmlns:a="http://schemas.openxmlformats.org/drawingml/2006/main" name="Office Theme">
  <a:themeElements>
    <a:clrScheme name="Custom 2">
      <a:dk1>
        <a:srgbClr val="431F21"/>
      </a:dk1>
      <a:lt1>
        <a:srgbClr val="F5F1F1"/>
      </a:lt1>
      <a:dk2>
        <a:srgbClr val="BE0028"/>
      </a:dk2>
      <a:lt2>
        <a:srgbClr val="E2D3D3"/>
      </a:lt2>
      <a:accent1>
        <a:srgbClr val="E13E30"/>
      </a:accent1>
      <a:accent2>
        <a:srgbClr val="F06D00"/>
      </a:accent2>
      <a:accent3>
        <a:srgbClr val="E0A528"/>
      </a:accent3>
      <a:accent4>
        <a:srgbClr val="619561"/>
      </a:accent4>
      <a:accent5>
        <a:srgbClr val="007E70"/>
      </a:accent5>
      <a:accent6>
        <a:srgbClr val="34574C"/>
      </a:accent6>
      <a:hlink>
        <a:srgbClr val="E13E30"/>
      </a:hlink>
      <a:folHlink>
        <a:srgbClr val="AE202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31F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4a5ae47-c55e-462d-9bbb-7f9271bb351c">
      <Terms xmlns="http://schemas.microsoft.com/office/infopath/2007/PartnerControls"/>
    </lcf76f155ced4ddcb4097134ff3c332f>
    <TaxCatchAll xmlns="1e8b5464-f959-4f5e-a26e-f70dd6c7ed76" xsi:nil="true"/>
    <Date xmlns="84a5ae47-c55e-462d-9bbb-7f9271bb351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BACE86CBB03940B7ABD78006CF2614" ma:contentTypeVersion="20" ma:contentTypeDescription="Create a new document." ma:contentTypeScope="" ma:versionID="e34a9abb272b845ff2e253011165f3a1">
  <xsd:schema xmlns:xsd="http://www.w3.org/2001/XMLSchema" xmlns:xs="http://www.w3.org/2001/XMLSchema" xmlns:p="http://schemas.microsoft.com/office/2006/metadata/properties" xmlns:ns2="84a5ae47-c55e-462d-9bbb-7f9271bb351c" xmlns:ns3="1e8b5464-f959-4f5e-a26e-f70dd6c7ed76" targetNamespace="http://schemas.microsoft.com/office/2006/metadata/properties" ma:root="true" ma:fieldsID="4f0a39bd2f0fc7befb45638a18bd219e" ns2:_="" ns3:_="">
    <xsd:import namespace="84a5ae47-c55e-462d-9bbb-7f9271bb351c"/>
    <xsd:import namespace="1e8b5464-f959-4f5e-a26e-f70dd6c7ed7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Date"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a5ae47-c55e-462d-9bbb-7f9271bb35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Date" ma:index="14" nillable="true" ma:displayName="Date" ma:format="DateOnly" ma:internalName="Date">
      <xsd:simpleType>
        <xsd:restriction base="dms:DateTime"/>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1c5354b-039e-4b38-9bc9-69e8f71d259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8b5464-f959-4f5e-a26e-f70dd6c7ed7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1849ee4-431e-40f8-83d1-6e2e37660c8e}" ma:internalName="TaxCatchAll" ma:showField="CatchAllData" ma:web="1e8b5464-f959-4f5e-a26e-f70dd6c7ed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3A5353-3480-498C-A537-4ABD15DA2A21}">
  <ds:schemaRefs>
    <ds:schemaRef ds:uri="http://schemas.microsoft.com/office/2006/metadata/properties"/>
    <ds:schemaRef ds:uri="http://www.w3.org/XML/1998/namespace"/>
    <ds:schemaRef ds:uri="http://schemas.microsoft.com/office/2006/documentManagement/types"/>
    <ds:schemaRef ds:uri="http://purl.org/dc/elements/1.1/"/>
    <ds:schemaRef ds:uri="http://purl.org/dc/terms/"/>
    <ds:schemaRef ds:uri="bce79602-2fb9-4529-95ac-4141bf72b181"/>
    <ds:schemaRef ds:uri="5f31aaa7-a929-4e86-8123-144213f46c2c"/>
    <ds:schemaRef ds:uri="http://schemas.microsoft.com/office/infopath/2007/PartnerControls"/>
    <ds:schemaRef ds:uri="http://schemas.openxmlformats.org/package/2006/metadata/core-properties"/>
    <ds:schemaRef ds:uri="http://purl.org/dc/dcmitype/"/>
    <ds:schemaRef ds:uri="84a5ae47-c55e-462d-9bbb-7f9271bb351c"/>
    <ds:schemaRef ds:uri="1e8b5464-f959-4f5e-a26e-f70dd6c7ed76"/>
  </ds:schemaRefs>
</ds:datastoreItem>
</file>

<file path=customXml/itemProps2.xml><?xml version="1.0" encoding="utf-8"?>
<ds:datastoreItem xmlns:ds="http://schemas.openxmlformats.org/officeDocument/2006/customXml" ds:itemID="{E8A86EA4-CB5A-4101-AE53-D1FECFC5D1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a5ae47-c55e-462d-9bbb-7f9271bb351c"/>
    <ds:schemaRef ds:uri="1e8b5464-f959-4f5e-a26e-f70dd6c7ed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64F49C-EEA0-4C3A-9BD4-18F0CDCF8A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5617</TotalTime>
  <Words>10512</Words>
  <Application>Microsoft Office PowerPoint</Application>
  <PresentationFormat>Widescreen</PresentationFormat>
  <Paragraphs>916</Paragraphs>
  <Slides>63</Slides>
  <Notes>60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63</vt:i4>
      </vt:variant>
    </vt:vector>
  </HeadingPairs>
  <TitlesOfParts>
    <vt:vector size="75" baseType="lpstr">
      <vt:lpstr>Montserrat</vt:lpstr>
      <vt:lpstr>Calibri</vt:lpstr>
      <vt:lpstr>Century Gothic</vt:lpstr>
      <vt:lpstr>Aptos</vt:lpstr>
      <vt:lpstr>Symbol</vt:lpstr>
      <vt:lpstr>Arial</vt:lpstr>
      <vt:lpstr>Poppins</vt:lpstr>
      <vt:lpstr>Crimson Pro Medium</vt:lpstr>
      <vt:lpstr>Aptos Display</vt:lpstr>
      <vt:lpstr>Office Theme</vt:lpstr>
      <vt:lpstr>Office Theme</vt:lpstr>
      <vt:lpstr>Office Theme</vt:lpstr>
      <vt:lpstr>Rebuilding Trust: A Shared Foundation for Resilient Food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Public Engagement  Strategy</vt:lpstr>
      <vt:lpstr>PowerPoint Presentation</vt:lpstr>
      <vt:lpstr>PowerPoint Presentation</vt:lpstr>
      <vt:lpstr>Pillar One</vt:lpstr>
      <vt:lpstr>PowerPoint Presentation</vt:lpstr>
      <vt:lpstr>Sample Post - Alt</vt:lpstr>
      <vt:lpstr>Sample Post – Gate to Plate Journey</vt:lpstr>
      <vt:lpstr>Pillar Two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it is A curated group of spokespeople – farmers, scientists, processors, manufacturers, retailers, leaders who can speak to important issues, like innovation, real-world impacts of policy, food system resilience and value, regional and cultural perspectives, etc.  How we’ll use it Nation and regional media, panels/roundtables/events, webinars/podcasts/digital features, quotes and stories in content  Why it matters Builds authenticity and trust, ensures regional and sectoral representation, helps humanize conversations about policy, supports influence overall   This isn’t just a voice for the initiative – it’s your voice, heard from coast to coast to coast.</vt:lpstr>
      <vt:lpstr>PowerPoint Presentation</vt:lpstr>
      <vt:lpstr>PowerPoint Presentation</vt:lpstr>
      <vt:lpstr>PowerPoint Presentation</vt:lpstr>
      <vt:lpstr>We’ve Built the Foundation. Now Let’s Build the Future.</vt:lpstr>
      <vt:lpstr> With more investment, we can:  Expand our reach – explore new channels Target new Canadians  Target the next generation of consumers Tell more stories Accelerate policy influence Strengthen partner integration Deepen research Build infrastructure for longer-term success </vt:lpstr>
      <vt:lpstr> This becomes a movement when the sector shows up with real commitment.   </vt:lpstr>
      <vt:lpstr>Funding Vision</vt:lpstr>
      <vt:lpstr>PowerPoint Presentation</vt:lpstr>
      <vt:lpstr>PowerPoint Presentation</vt:lpstr>
      <vt:lpstr>PowerPoint Presentation</vt:lpstr>
      <vt:lpstr>PowerPoint Presentation</vt:lpstr>
      <vt:lpstr>PowerPoint Presentation</vt:lpstr>
      <vt:lpstr>Reach out now at: www.canadasfoodsystem.ca  or email lisa@foodintegrity.ca to schedule a meeting.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Canada’s Food System</dc:title>
  <dc:creator>Jenelle McCann</dc:creator>
  <cp:lastModifiedBy>Alex Rohne</cp:lastModifiedBy>
  <cp:revision>48</cp:revision>
  <dcterms:created xsi:type="dcterms:W3CDTF">2025-02-05T16:50:44Z</dcterms:created>
  <dcterms:modified xsi:type="dcterms:W3CDTF">2025-06-23T18:39:25Z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0x01010057BACE86CBB03940B7ABD78006CF2614</vt:lpwstr>
  </property>
  <property fmtid="{D5CDD505-2E9C-101B-9397-08002B2CF9AE}" pid="3" name="MediaServiceImageTags">
    <vt:lpwstr/>
  </property>
</Properties>
</file>