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media/image10.jpg" ContentType="image/jpeg"/>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9.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0.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1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12.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13.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14.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5.xml" ContentType="application/vnd.openxmlformats-officedocument.presentationml.notesSlide+xml"/>
  <Override PartName="/ppt/tags/tag8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7FFFD5EE_339E2FE5.xml" ContentType="application/vnd.ms-powerpoint.comments+xml"/>
  <Override PartName="/ppt/media/image47.jp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7FFFD5F1_27931B22.xml" ContentType="application/vnd.ms-powerpoint.comments+xml"/>
  <Override PartName="/ppt/media/image61.jpg" ContentType="image/jpeg"/>
  <Override PartName="/ppt/media/image62.jp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7FFFD5F4_3CF88956.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7FFFD5F7_EE98B39E.xml" ContentType="application/vnd.ms-powerpoint.comments+xml"/>
  <Override PartName="/ppt/notesSlides/notesSlide38.xml" ContentType="application/vnd.openxmlformats-officedocument.presentationml.notesSlide+xml"/>
  <Override PartName="/ppt/tags/tag81.xml" ContentType="application/vnd.openxmlformats-officedocument.presentationml.tags+xml"/>
  <Override PartName="/ppt/notesSlides/notesSlide39.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4.xml" ContentType="application/vnd.openxmlformats-officedocument.presentationml.tags+xml"/>
  <Override PartName="/ppt/tags/tag85.xml" ContentType="application/vnd.openxmlformats-officedocument.presentationml.tags+xml"/>
  <Override PartName="/ppt/notesSlides/notesSlide41.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4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4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44.xml" ContentType="application/vnd.openxmlformats-officedocument.presentationml.notesSlide+xml"/>
  <Override PartName="/ppt/tags/tag103.xml" ContentType="application/vnd.openxmlformats-officedocument.presentationml.tags+xml"/>
  <Override PartName="/ppt/notesSlides/notesSlide4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4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47.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48.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49.xml" ContentType="application/vnd.openxmlformats-officedocument.presentationml.notesSlide+xml"/>
  <Override PartName="/ppt/tags/tag131.xml" ContentType="application/vnd.openxmlformats-officedocument.presentationml.tags+xml"/>
  <Override PartName="/ppt/notesSlides/notesSlide50.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51.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52.xml" ContentType="application/vnd.openxmlformats-officedocument.presentationml.notesSlide+xml"/>
  <Override PartName="/ppt/tags/tag151.xml" ContentType="application/vnd.openxmlformats-officedocument.presentationml.tags+xml"/>
  <Override PartName="/ppt/notesSlides/notesSlide53.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54.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55.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56.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57.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58.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59.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60.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61.xml" ContentType="application/vnd.openxmlformats-officedocument.presentationml.notesSlide+xml"/>
  <Override PartName="/ppt/tags/tag215.xml" ContentType="application/vnd.openxmlformats-officedocument.presentationml.tags+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9" r:id="rId4"/>
    <p:sldMasterId id="2147483648" r:id="rId5"/>
  </p:sldMasterIdLst>
  <p:notesMasterIdLst>
    <p:notesMasterId r:id="rId69"/>
  </p:notesMasterIdLst>
  <p:sldIdLst>
    <p:sldId id="2147472909" r:id="rId6"/>
    <p:sldId id="2147472910" r:id="rId7"/>
    <p:sldId id="2147472911" r:id="rId8"/>
    <p:sldId id="2147472912" r:id="rId9"/>
    <p:sldId id="2147472913" r:id="rId10"/>
    <p:sldId id="2147472914" r:id="rId11"/>
    <p:sldId id="2147472915" r:id="rId12"/>
    <p:sldId id="301" r:id="rId13"/>
    <p:sldId id="2147472917" r:id="rId14"/>
    <p:sldId id="2147472918" r:id="rId15"/>
    <p:sldId id="2147472919" r:id="rId16"/>
    <p:sldId id="2147472920" r:id="rId17"/>
    <p:sldId id="2147472921" r:id="rId18"/>
    <p:sldId id="2147472922" r:id="rId19"/>
    <p:sldId id="2147472923" r:id="rId20"/>
    <p:sldId id="2147472924" r:id="rId21"/>
    <p:sldId id="2147472885" r:id="rId22"/>
    <p:sldId id="2147472862" r:id="rId23"/>
    <p:sldId id="2147472865" r:id="rId24"/>
    <p:sldId id="2147472867" r:id="rId25"/>
    <p:sldId id="2147472868" r:id="rId26"/>
    <p:sldId id="2147472869" r:id="rId27"/>
    <p:sldId id="2147472896" r:id="rId28"/>
    <p:sldId id="2147472871" r:id="rId29"/>
    <p:sldId id="2147472872" r:id="rId30"/>
    <p:sldId id="2147472873" r:id="rId31"/>
    <p:sldId id="2147472874" r:id="rId32"/>
    <p:sldId id="2147472875" r:id="rId33"/>
    <p:sldId id="2147472877" r:id="rId34"/>
    <p:sldId id="2147472878" r:id="rId35"/>
    <p:sldId id="2147472879" r:id="rId36"/>
    <p:sldId id="2147472880" r:id="rId37"/>
    <p:sldId id="2147472881" r:id="rId38"/>
    <p:sldId id="2147472883" r:id="rId39"/>
    <p:sldId id="2147472884" r:id="rId40"/>
    <p:sldId id="2147472886" r:id="rId41"/>
    <p:sldId id="2147472887" r:id="rId42"/>
    <p:sldId id="2147472888" r:id="rId43"/>
    <p:sldId id="2147472950" r:id="rId44"/>
    <p:sldId id="2147472951" r:id="rId45"/>
    <p:sldId id="2147472968" r:id="rId46"/>
    <p:sldId id="2147472953" r:id="rId47"/>
    <p:sldId id="2147472954" r:id="rId48"/>
    <p:sldId id="2147472973" r:id="rId49"/>
    <p:sldId id="2147472969" r:id="rId50"/>
    <p:sldId id="2147472956" r:id="rId51"/>
    <p:sldId id="2147472958" r:id="rId52"/>
    <p:sldId id="2147472959" r:id="rId53"/>
    <p:sldId id="2147472960" r:id="rId54"/>
    <p:sldId id="2147472963" r:id="rId55"/>
    <p:sldId id="2147472964" r:id="rId56"/>
    <p:sldId id="2147472965" r:id="rId57"/>
    <p:sldId id="2147472966" r:id="rId58"/>
    <p:sldId id="325" r:id="rId59"/>
    <p:sldId id="2147472970" r:id="rId60"/>
    <p:sldId id="2147472971" r:id="rId61"/>
    <p:sldId id="2147472972" r:id="rId62"/>
    <p:sldId id="2147472967" r:id="rId63"/>
    <p:sldId id="2147472984" r:id="rId64"/>
    <p:sldId id="2147472985" r:id="rId65"/>
    <p:sldId id="2147472986" r:id="rId66"/>
    <p:sldId id="2147472987" r:id="rId67"/>
    <p:sldId id="269" r:id="rId68"/>
  </p:sldIdLst>
  <p:sldSz cx="12192000" cy="6858000"/>
  <p:notesSz cx="6858000" cy="9144000"/>
  <p:embeddedFontLst>
    <p:embeddedFont>
      <p:font typeface="Century Gothic" panose="020B0502020202020204" pitchFamily="34" charset="0"/>
      <p:regular r:id="rId70"/>
      <p:bold r:id="rId71"/>
      <p:italic r:id="rId72"/>
      <p:boldItalic r:id="rId73"/>
    </p:embeddedFont>
    <p:embeddedFont>
      <p:font typeface="Crimson Pro Medium" panose="020B0604020202020204" charset="0"/>
      <p:regular r:id="rId74"/>
      <p:bold r:id="rId75"/>
      <p:italic r:id="rId76"/>
    </p:embeddedFont>
    <p:embeddedFont>
      <p:font typeface="Montserrat" panose="00000500000000000000" pitchFamily="2" charset="0"/>
      <p:regular r:id="rId77"/>
      <p:bold r:id="rId78"/>
      <p:italic r:id="rId79"/>
      <p:boldItalic r:id="rId80"/>
    </p:embeddedFont>
    <p:embeddedFont>
      <p:font typeface="Open Sans" panose="020B0606030504020204" pitchFamily="34" charset="0"/>
      <p:regular r:id="rId81"/>
      <p:bold r:id="rId82"/>
      <p:italic r:id="rId83"/>
      <p:bold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EEC52A-DF8F-9C56-2C94-ED3DC6FD1F18}" name="Heidi Gammuac" initials="HG" userId="S::heidi.gammuac@adfarm.com::66e54747-8467-4a93-b3ed-f95cd6157300" providerId="AD"/>
  <p188:author id="{FFBA0230-033B-CF03-D2F8-731DA4ADAC63}" name="Nicole McAuley" initials="" userId="S::nicole.mcauley@adfarm.com::5bc82eb5-2abe-46db-af44-6c89764559f9" providerId="AD"/>
  <p188:author id="{6760CE46-397A-3187-2BE8-80CF86E42341}" name="Jenelle McCann" initials="JM" userId="S::jenellemc@thinkshiftinc.com::cc4bfdc8-1e1e-4eea-8c53-e2f0ca2907ad" providerId="AD"/>
  <p188:author id="{D82CDE4F-1368-3055-5C93-7E6184286110}" name="Erin Stadnicki" initials="" userId="S::erin.stadnicki@adfarm.com::4606d2a3-f9d3-495d-841b-c1700d8e3211" providerId="AD"/>
  <p188:author id="{7FC17386-39EC-2231-9423-493F8FFDAA70}" name="Ana  - Parenty Reitmeier" initials="AG" userId="S::ana.g@prtranslation.com::895cfec9-f635-4b0e-8996-22c79c952602" providerId="AD"/>
  <p188:author id="{10C6DCB5-EE63-2AEB-199D-BFF7CC961DB3}" name="Lisa Bishop-Spencer" initials="LB" userId="S::lisa@foodintegrity.ca::c25479ef-c34c-439d-9565-bcdd9f6c6217" providerId="AD"/>
  <p188:author id="{9F3DE0CA-DAF0-5DD2-EE79-5732CC14F084}" name="Ben Mallory" initials="BM" userId="S::ben@giantgoat.com::d2ef7e95-c9b4-496a-a0ef-e2d1933db829" providerId="AD"/>
  <p188:author id="{24D58FCF-222C-1F73-A412-3CEE59DA3C86}" name="Stephanie Vallee" initials="SV" userId="S::stephaniev@thinkshiftinc.com::561510d8-5fdb-463d-8e26-19db9e4eb8da" providerId="AD"/>
  <p188:author id="{CCEE79E4-2B7B-EA40-4CD8-E96FE5AAF2D2}" name="Ben Mallory" initials="" userId="S::ben.mallory@adfarm.com::b56d9575-a08f-4462-93c1-393a4f005e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3A3A"/>
    <a:srgbClr val="EFE6E3"/>
    <a:srgbClr val="DFD2D0"/>
    <a:srgbClr val="927B7B"/>
    <a:srgbClr val="3F1E20"/>
    <a:srgbClr val="E53F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9DB59D-7348-41DB-9826-70AA8E709064}" v="1" dt="2025-06-23T18:38:42.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1" autoAdjust="0"/>
    <p:restoredTop sz="88000" autoAdjust="0"/>
  </p:normalViewPr>
  <p:slideViewPr>
    <p:cSldViewPr snapToGrid="0">
      <p:cViewPr varScale="1">
        <p:scale>
          <a:sx n="138" d="100"/>
          <a:sy n="138" d="100"/>
        </p:scale>
        <p:origin x="1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5.fntdata"/><Relationship Id="rId89" Type="http://schemas.microsoft.com/office/2016/11/relationships/changesInfo" Target="changesInfos/changesInfo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7.fntdata"/><Relationship Id="rId7" Type="http://schemas.openxmlformats.org/officeDocument/2006/relationships/slide" Target="slides/slide2.xml"/><Relationship Id="rId71"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font" Target="fonts/font13.fntdata"/><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Rohne" userId="0352970d-d33e-4cfb-96d4-5e2761bdbd02" providerId="ADAL" clId="{C19DB59D-7348-41DB-9826-70AA8E709064}"/>
    <pc:docChg chg="modSld">
      <pc:chgData name="Alex Rohne" userId="0352970d-d33e-4cfb-96d4-5e2761bdbd02" providerId="ADAL" clId="{C19DB59D-7348-41DB-9826-70AA8E709064}" dt="2025-06-23T18:38:42.606" v="0" actId="164"/>
      <pc:docMkLst>
        <pc:docMk/>
      </pc:docMkLst>
      <pc:sldChg chg="addSp modSp">
        <pc:chgData name="Alex Rohne" userId="0352970d-d33e-4cfb-96d4-5e2761bdbd02" providerId="ADAL" clId="{C19DB59D-7348-41DB-9826-70AA8E709064}" dt="2025-06-23T18:38:42.606" v="0" actId="164"/>
        <pc:sldMkLst>
          <pc:docMk/>
          <pc:sldMk cId="1596371229" sldId="2147472967"/>
        </pc:sldMkLst>
        <pc:picChg chg="mod">
          <ac:chgData name="Alex Rohne" userId="0352970d-d33e-4cfb-96d4-5e2761bdbd02" providerId="ADAL" clId="{C19DB59D-7348-41DB-9826-70AA8E709064}" dt="2025-06-23T18:38:42.606" v="0" actId="164"/>
          <ac:picMkLst>
            <pc:docMk/>
            <pc:sldMk cId="1596371229" sldId="2147472967"/>
            <ac:picMk id="3" creationId="{0D800949-8AAC-AA2E-3623-BB84570E3203}"/>
          </ac:picMkLst>
        </pc:picChg>
        <pc:picChg chg="mod">
          <ac:chgData name="Alex Rohne" userId="0352970d-d33e-4cfb-96d4-5e2761bdbd02" providerId="ADAL" clId="{C19DB59D-7348-41DB-9826-70AA8E709064}" dt="2025-06-23T18:38:42.606" v="0" actId="164"/>
          <ac:picMkLst>
            <pc:docMk/>
            <pc:sldMk cId="1596371229" sldId="2147472967"/>
            <ac:picMk id="5" creationId="{08AD10E9-E3F0-41EE-DF30-E8591A902886}"/>
          </ac:picMkLst>
        </pc:picChg>
        <pc:picChg chg="mod">
          <ac:chgData name="Alex Rohne" userId="0352970d-d33e-4cfb-96d4-5e2761bdbd02" providerId="ADAL" clId="{C19DB59D-7348-41DB-9826-70AA8E709064}" dt="2025-06-23T18:38:42.606" v="0" actId="164"/>
          <ac:picMkLst>
            <pc:docMk/>
            <pc:sldMk cId="1596371229" sldId="2147472967"/>
            <ac:picMk id="7" creationId="{9B3A9AA0-CF17-D48B-D096-F9E832A9A223}"/>
          </ac:picMkLst>
        </pc:picChg>
        <pc:picChg chg="mod">
          <ac:chgData name="Alex Rohne" userId="0352970d-d33e-4cfb-96d4-5e2761bdbd02" providerId="ADAL" clId="{C19DB59D-7348-41DB-9826-70AA8E709064}" dt="2025-06-23T18:38:42.606" v="0" actId="164"/>
          <ac:picMkLst>
            <pc:docMk/>
            <pc:sldMk cId="1596371229" sldId="2147472967"/>
            <ac:picMk id="19" creationId="{18DE8A3D-709C-FBAD-B5AE-936E58C271CD}"/>
          </ac:picMkLst>
        </pc:picChg>
        <pc:picChg chg="mod">
          <ac:chgData name="Alex Rohne" userId="0352970d-d33e-4cfb-96d4-5e2761bdbd02" providerId="ADAL" clId="{C19DB59D-7348-41DB-9826-70AA8E709064}" dt="2025-06-23T18:38:42.606" v="0" actId="164"/>
          <ac:picMkLst>
            <pc:docMk/>
            <pc:sldMk cId="1596371229" sldId="2147472967"/>
            <ac:picMk id="20" creationId="{13D8337E-CEEE-06B4-96A4-370857199FD7}"/>
          </ac:picMkLst>
        </pc:picChg>
        <pc:picChg chg="mod">
          <ac:chgData name="Alex Rohne" userId="0352970d-d33e-4cfb-96d4-5e2761bdbd02" providerId="ADAL" clId="{C19DB59D-7348-41DB-9826-70AA8E709064}" dt="2025-06-23T18:38:42.606" v="0" actId="164"/>
          <ac:picMkLst>
            <pc:docMk/>
            <pc:sldMk cId="1596371229" sldId="2147472967"/>
            <ac:picMk id="23" creationId="{B09158A6-45FC-0ABB-6BDD-0AA2F2122FE3}"/>
          </ac:picMkLst>
        </pc:picChg>
        <pc:picChg chg="mod">
          <ac:chgData name="Alex Rohne" userId="0352970d-d33e-4cfb-96d4-5e2761bdbd02" providerId="ADAL" clId="{C19DB59D-7348-41DB-9826-70AA8E709064}" dt="2025-06-23T18:38:42.606" v="0" actId="164"/>
          <ac:picMkLst>
            <pc:docMk/>
            <pc:sldMk cId="1596371229" sldId="2147472967"/>
            <ac:picMk id="24" creationId="{8D51E697-243F-5176-156E-1B7C4587C5C4}"/>
          </ac:picMkLst>
        </pc:picChg>
        <pc:picChg chg="mod">
          <ac:chgData name="Alex Rohne" userId="0352970d-d33e-4cfb-96d4-5e2761bdbd02" providerId="ADAL" clId="{C19DB59D-7348-41DB-9826-70AA8E709064}" dt="2025-06-23T18:38:42.606" v="0" actId="164"/>
          <ac:picMkLst>
            <pc:docMk/>
            <pc:sldMk cId="1596371229" sldId="2147472967"/>
            <ac:picMk id="25" creationId="{BC3F8F90-13B2-0B1A-E935-957749770024}"/>
          </ac:picMkLst>
        </pc:picChg>
        <pc:picChg chg="mod">
          <ac:chgData name="Alex Rohne" userId="0352970d-d33e-4cfb-96d4-5e2761bdbd02" providerId="ADAL" clId="{C19DB59D-7348-41DB-9826-70AA8E709064}" dt="2025-06-23T18:38:42.606" v="0" actId="164"/>
          <ac:picMkLst>
            <pc:docMk/>
            <pc:sldMk cId="1596371229" sldId="2147472967"/>
            <ac:picMk id="26" creationId="{E2F9D96D-CA7B-5794-D246-2B40D9BFB01D}"/>
          </ac:picMkLst>
        </pc:picChg>
        <pc:picChg chg="mod">
          <ac:chgData name="Alex Rohne" userId="0352970d-d33e-4cfb-96d4-5e2761bdbd02" providerId="ADAL" clId="{C19DB59D-7348-41DB-9826-70AA8E709064}" dt="2025-06-23T18:38:42.606" v="0" actId="164"/>
          <ac:picMkLst>
            <pc:docMk/>
            <pc:sldMk cId="1596371229" sldId="2147472967"/>
            <ac:picMk id="27" creationId="{1A1BF236-24D9-388D-14E9-299A51851D10}"/>
          </ac:picMkLst>
        </pc:picChg>
      </pc:sldChg>
    </pc:docChg>
  </pc:docChgLst>
</pc:chgInfo>
</file>

<file path=ppt/comments/modernComment_7FFFD5EE_339E2FE5.xml><?xml version="1.0" encoding="utf-8"?>
<p188:cmLst xmlns:a="http://schemas.openxmlformats.org/drawingml/2006/main" xmlns:r="http://schemas.openxmlformats.org/officeDocument/2006/relationships" xmlns:p188="http://schemas.microsoft.com/office/powerpoint/2018/8/main">
  <p188:cm id="{3189F1C5-427F-A047-A7B6-7CC90FA91152}" authorId="{6760CE46-397A-3187-2BE8-80CF86E42341}" status="resolved" created="2025-04-21T21:43:47.018">
    <pc:sldMkLst xmlns:pc="http://schemas.microsoft.com/office/powerpoint/2013/main/command">
      <pc:docMk/>
      <pc:sldMk cId="866004965" sldId="2147472878"/>
    </pc:sldMkLst>
    <p188:replyLst>
      <p188:reply id="{5B22ED60-4B6A-4F52-AB3A-C452022FC148}" authorId="{24D58FCF-222C-1F73-A412-3CEE59DA3C86}" created="2025-04-22T17:37:33.792">
        <p188:txBody>
          <a:bodyPr/>
          <a:lstStyle/>
          <a:p>
            <a:r>
              <a:rPr lang="en-US"/>
              <a:t>Please use the headline copy:
Histoires sur le​
système alimentaire du Canada</a:t>
            </a:r>
          </a:p>
        </p188:txBody>
      </p188:reply>
    </p188:replyLst>
    <p188:txBody>
      <a:bodyPr/>
      <a:lstStyle/>
      <a:p>
        <a:r>
          <a:rPr lang="en-US"/>
          <a:t>Missing translation on image for “Stories from Canada’s Food System”</a:t>
        </a:r>
      </a:p>
    </p188:txBody>
  </p188:cm>
  <p188:cm id="{8B553286-3267-5E48-AD66-C403DBA714E1}" authorId="{6760CE46-397A-3187-2BE8-80CF86E42341}" status="resolved" created="2025-04-22T22:25:49.131">
    <ac:deMkLst xmlns:ac="http://schemas.microsoft.com/office/drawing/2013/main/command">
      <pc:docMk xmlns:pc="http://schemas.microsoft.com/office/powerpoint/2013/main/command"/>
      <pc:sldMk xmlns:pc="http://schemas.microsoft.com/office/powerpoint/2013/main/command" cId="866004965" sldId="2147472878"/>
      <ac:picMk id="24" creationId="{0B8420E6-E564-A3EC-A0ED-9FAC8BB7DBED}"/>
    </ac:deMkLst>
    <p188:txBody>
      <a:bodyPr/>
      <a:lstStyle/>
      <a:p>
        <a:r>
          <a:rPr lang="en-US"/>
          <a:t>[@Danielle Goudie] Could you help point me in the direction for the photo of the full family (left) ?</a:t>
        </a:r>
      </a:p>
    </p188:txBody>
  </p188:cm>
</p188:cmLst>
</file>

<file path=ppt/comments/modernComment_7FFFD5F1_27931B22.xml><?xml version="1.0" encoding="utf-8"?>
<p188:cmLst xmlns:a="http://schemas.openxmlformats.org/drawingml/2006/main" xmlns:r="http://schemas.openxmlformats.org/officeDocument/2006/relationships" xmlns:p188="http://schemas.microsoft.com/office/powerpoint/2018/8/main">
  <p188:cm id="{D4C5E564-2AFE-0B45-A9E3-2ED839092027}" authorId="{6760CE46-397A-3187-2BE8-80CF86E42341}" status="resolved" created="2025-04-22T21:26:02.456">
    <pc:sldMkLst xmlns:pc="http://schemas.microsoft.com/office/powerpoint/2013/main/command">
      <pc:docMk/>
      <pc:sldMk cId="663952162" sldId="2147472881"/>
    </pc:sldMkLst>
    <p188:replyLst>
      <p188:reply id="{8F686222-5557-47CD-BBD8-15FD0081AD03}" authorId="{24D58FCF-222C-1F73-A412-3CEE59DA3C86}" created="2025-04-23T13:34:19.686">
        <p188:txBody>
          <a:bodyPr/>
          <a:lstStyle/>
          <a:p>
            <a:r>
              <a:rPr lang="en-US"/>
              <a:t>Sunflower seeds - Graines de tournesol
Tomatoes - Tomates
Butterleaf Lettuce - Laitue beurre
Spinach - Épinard
Beef - Boeuf
Potatoes - Patates
Carrots - Carottes 
Onions - Oignons
Mushrooms - Champignons
Pork - Porc
Wheat - Blé
Eggs - Oeufs</a:t>
            </a:r>
          </a:p>
        </p188:txBody>
      </p188:reply>
    </p188:replyLst>
    <p188:txBody>
      <a:bodyPr/>
      <a:lstStyle/>
      <a:p>
        <a:r>
          <a:rPr lang="en-US"/>
          <a:t>Missing translation for each ingredient?</a:t>
        </a:r>
      </a:p>
    </p188:txBody>
  </p188:cm>
</p188:cmLst>
</file>

<file path=ppt/comments/modernComment_7FFFD5F4_3CF88956.xml><?xml version="1.0" encoding="utf-8"?>
<p188:cmLst xmlns:a="http://schemas.openxmlformats.org/drawingml/2006/main" xmlns:r="http://schemas.openxmlformats.org/officeDocument/2006/relationships" xmlns:p188="http://schemas.microsoft.com/office/powerpoint/2018/8/main">
  <p188:cm id="{FDD5FD6C-ED49-354D-AC72-8E098CF19B90}" authorId="{6760CE46-397A-3187-2BE8-80CF86E42341}" status="resolved" created="2025-04-22T22:25:17.654">
    <pc:sldMkLst xmlns:pc="http://schemas.microsoft.com/office/powerpoint/2013/main/command">
      <pc:docMk/>
      <pc:sldMk cId="1022921046" sldId="2147472884"/>
    </pc:sldMkLst>
    <p188:txBody>
      <a:bodyPr/>
      <a:lstStyle/>
      <a:p>
        <a:r>
          <a:rPr lang="en-US"/>
          <a:t>[@Danielle Goudie] Can you help point me in the direction of this background photo?</a:t>
        </a:r>
      </a:p>
    </p188:txBody>
  </p188:cm>
</p188:cmLst>
</file>

<file path=ppt/comments/modernComment_7FFFD5F7_EE98B39E.xml><?xml version="1.0" encoding="utf-8"?>
<p188:cmLst xmlns:a="http://schemas.openxmlformats.org/drawingml/2006/main" xmlns:r="http://schemas.openxmlformats.org/officeDocument/2006/relationships" xmlns:p188="http://schemas.microsoft.com/office/powerpoint/2018/8/main">
  <p188:cm id="{7D12B2EA-6A3A-9943-BBF7-97D073E3BFE7}" authorId="{6760CE46-397A-3187-2BE8-80CF86E42341}" status="resolved" created="2025-04-22T22:24:22.939">
    <ac:deMkLst xmlns:ac="http://schemas.microsoft.com/office/drawing/2013/main/command">
      <pc:docMk xmlns:pc="http://schemas.microsoft.com/office/powerpoint/2013/main/command"/>
      <pc:sldMk xmlns:pc="http://schemas.microsoft.com/office/powerpoint/2013/main/command" cId="4002984862" sldId="2147472887"/>
      <ac:grpSpMk id="16" creationId="{B6A87DBE-2F65-5EAB-94EF-4E9E3422E443}"/>
    </ac:deMkLst>
    <p188:replyLst>
      <p188:reply id="{CC33735F-0775-41F6-B8B8-F3E4335FBF87}" authorId="{24D58FCF-222C-1F73-A412-3CEE59DA3C86}" created="2025-04-23T13:37:27.893">
        <p188:txBody>
          <a:bodyPr/>
          <a:lstStyle/>
          <a:p>
            <a:r>
              <a:rPr lang="en-US"/>
              <a:t>Professeur retraité</a:t>
            </a:r>
          </a:p>
        </p188:txBody>
      </p188:reply>
    </p188:replyLst>
    <p188:txBody>
      <a:bodyPr/>
      <a:lstStyle/>
      <a:p>
        <a:r>
          <a:rPr lang="en-US"/>
          <a:t>Missing image copy “Retired Professor”</a:t>
        </a:r>
      </a:p>
    </p188:txBody>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320444-EEF4-4D50-8855-4F182E36894F}"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fr-ca"/>
        </a:p>
      </dgm:t>
    </dgm:pt>
    <dgm:pt modelId="{8576061F-AFAB-42A2-8D76-0A4D946599BD}">
      <dgm:prSet/>
      <dgm:spPr/>
      <dgm:t>
        <a:bodyPr/>
        <a:lstStyle/>
        <a:p>
          <a:pPr algn="ctr" rtl="0"/>
          <a:r>
            <a:rPr lang="fr-ca" b="0" i="0" u="none" baseline="0" dirty="0"/>
            <a:t>Les 100 premiers jours marqueront le lancement national d’une initiative à long terme visant à positionner le système alimentaire canadien en tant qu’atout national – essentiel à la stabilité économique, la sécurité alimentaire, la robustesse commerciale et l’innovation. </a:t>
          </a:r>
          <a:endParaRPr lang="fr-ca" dirty="0"/>
        </a:p>
      </dgm:t>
    </dgm:pt>
    <dgm:pt modelId="{A6D48C29-AB76-4F78-8767-D1CAA0F074E2}" type="parTrans" cxnId="{F78AEEE0-03A7-41B4-9BD3-DAAA7B59357A}">
      <dgm:prSet/>
      <dgm:spPr/>
      <dgm:t>
        <a:bodyPr/>
        <a:lstStyle/>
        <a:p>
          <a:endParaRPr lang="fr-ca"/>
        </a:p>
      </dgm:t>
    </dgm:pt>
    <dgm:pt modelId="{1C4D7D86-AB19-447D-9C41-3B96271394E7}" type="sibTrans" cxnId="{F78AEEE0-03A7-41B4-9BD3-DAAA7B59357A}">
      <dgm:prSet/>
      <dgm:spPr/>
      <dgm:t>
        <a:bodyPr/>
        <a:lstStyle/>
        <a:p>
          <a:endParaRPr lang="fr-ca"/>
        </a:p>
      </dgm:t>
    </dgm:pt>
    <dgm:pt modelId="{6BCC1757-8D58-479A-8CD8-3E707CCB4534}">
      <dgm:prSet/>
      <dgm:spPr/>
      <dgm:t>
        <a:bodyPr tIns="0"/>
        <a:lstStyle/>
        <a:p>
          <a:pPr algn="ctr" rtl="0"/>
          <a:r>
            <a:rPr lang="fr-ca" b="0" i="0" u="none" baseline="0" dirty="0"/>
            <a:t>Les efforts en </a:t>
          </a:r>
          <a:r>
            <a:rPr lang="fr-ca" b="0" i="0" u="none" baseline="0" dirty="0" err="1"/>
            <a:t>RP</a:t>
          </a:r>
          <a:r>
            <a:rPr lang="fr-ca" b="0" i="0" u="none" baseline="0" dirty="0"/>
            <a:t> tireront parti du dynamisme central généré par l’essor de fierté nationale et de nécessité de recadrer le système agroalimentaire canadien d’une infrastructure délaissée en pilier d’identité et de résilience canadiens.</a:t>
          </a:r>
        </a:p>
      </dgm:t>
    </dgm:pt>
    <dgm:pt modelId="{142B732F-4C99-4BC9-AEE0-E5A23A57EA13}" type="parTrans" cxnId="{2A5E80A1-E6BC-4781-A8AB-A4E6D8C30084}">
      <dgm:prSet/>
      <dgm:spPr/>
      <dgm:t>
        <a:bodyPr/>
        <a:lstStyle/>
        <a:p>
          <a:endParaRPr lang="fr-ca"/>
        </a:p>
      </dgm:t>
    </dgm:pt>
    <dgm:pt modelId="{A5E3DA32-5712-4963-9A1D-9F20EE51E6BD}" type="sibTrans" cxnId="{2A5E80A1-E6BC-4781-A8AB-A4E6D8C30084}">
      <dgm:prSet/>
      <dgm:spPr/>
      <dgm:t>
        <a:bodyPr/>
        <a:lstStyle/>
        <a:p>
          <a:endParaRPr lang="fr-ca"/>
        </a:p>
      </dgm:t>
    </dgm:pt>
    <dgm:pt modelId="{490602CA-E34F-4294-A51A-6653341F013D}" type="pres">
      <dgm:prSet presAssocID="{55320444-EEF4-4D50-8855-4F182E36894F}" presName="hierChild1" presStyleCnt="0">
        <dgm:presLayoutVars>
          <dgm:chPref val="1"/>
          <dgm:dir/>
          <dgm:animOne val="branch"/>
          <dgm:animLvl val="lvl"/>
          <dgm:resizeHandles/>
        </dgm:presLayoutVars>
      </dgm:prSet>
      <dgm:spPr/>
    </dgm:pt>
    <dgm:pt modelId="{084628BF-691F-4AE0-B775-C70274314190}" type="pres">
      <dgm:prSet presAssocID="{8576061F-AFAB-42A2-8D76-0A4D946599BD}" presName="hierRoot1" presStyleCnt="0"/>
      <dgm:spPr/>
    </dgm:pt>
    <dgm:pt modelId="{7BA2C495-FF94-47A6-AF8B-918EBA4FF6F3}" type="pres">
      <dgm:prSet presAssocID="{8576061F-AFAB-42A2-8D76-0A4D946599BD}" presName="composite" presStyleCnt="0"/>
      <dgm:spPr/>
    </dgm:pt>
    <dgm:pt modelId="{6F58681C-DF0A-4654-B269-6CD04AEEE977}" type="pres">
      <dgm:prSet presAssocID="{8576061F-AFAB-42A2-8D76-0A4D946599BD}" presName="background" presStyleLbl="node0" presStyleIdx="0" presStyleCnt="2"/>
      <dgm:spPr/>
    </dgm:pt>
    <dgm:pt modelId="{3E2EB22C-A345-489C-AFF6-2735A16872AB}" type="pres">
      <dgm:prSet presAssocID="{8576061F-AFAB-42A2-8D76-0A4D946599BD}" presName="text" presStyleLbl="fgAcc0" presStyleIdx="0" presStyleCnt="2">
        <dgm:presLayoutVars>
          <dgm:chPref val="3"/>
        </dgm:presLayoutVars>
      </dgm:prSet>
      <dgm:spPr/>
    </dgm:pt>
    <dgm:pt modelId="{6AE4E496-BBAC-4F50-95C1-A314D3ED665F}" type="pres">
      <dgm:prSet presAssocID="{8576061F-AFAB-42A2-8D76-0A4D946599BD}" presName="hierChild2" presStyleCnt="0"/>
      <dgm:spPr/>
    </dgm:pt>
    <dgm:pt modelId="{CD7997F4-D8D6-4B63-8276-BEEA31276A8B}" type="pres">
      <dgm:prSet presAssocID="{6BCC1757-8D58-479A-8CD8-3E707CCB4534}" presName="hierRoot1" presStyleCnt="0"/>
      <dgm:spPr/>
    </dgm:pt>
    <dgm:pt modelId="{8AE948CD-2D0C-4374-85CB-30CC1E1A2266}" type="pres">
      <dgm:prSet presAssocID="{6BCC1757-8D58-479A-8CD8-3E707CCB4534}" presName="composite" presStyleCnt="0"/>
      <dgm:spPr/>
    </dgm:pt>
    <dgm:pt modelId="{01E14040-0EE5-42F1-B6ED-350DF5F5D786}" type="pres">
      <dgm:prSet presAssocID="{6BCC1757-8D58-479A-8CD8-3E707CCB4534}" presName="background" presStyleLbl="node0" presStyleIdx="1" presStyleCnt="2"/>
      <dgm:spPr/>
    </dgm:pt>
    <dgm:pt modelId="{94227997-0430-43A7-A7E2-C4E6F7D71BD2}" type="pres">
      <dgm:prSet presAssocID="{6BCC1757-8D58-479A-8CD8-3E707CCB4534}" presName="text" presStyleLbl="fgAcc0" presStyleIdx="1" presStyleCnt="2">
        <dgm:presLayoutVars>
          <dgm:chPref val="3"/>
        </dgm:presLayoutVars>
      </dgm:prSet>
      <dgm:spPr/>
    </dgm:pt>
    <dgm:pt modelId="{D1E6B146-F27F-4429-80F9-99A4E10F331D}" type="pres">
      <dgm:prSet presAssocID="{6BCC1757-8D58-479A-8CD8-3E707CCB4534}" presName="hierChild2" presStyleCnt="0"/>
      <dgm:spPr/>
    </dgm:pt>
  </dgm:ptLst>
  <dgm:cxnLst>
    <dgm:cxn modelId="{65C8E132-6E2F-41A9-8B6B-A74CC0D33F20}" type="presOf" srcId="{6BCC1757-8D58-479A-8CD8-3E707CCB4534}" destId="{94227997-0430-43A7-A7E2-C4E6F7D71BD2}" srcOrd="0" destOrd="0" presId="urn:microsoft.com/office/officeart/2005/8/layout/hierarchy1"/>
    <dgm:cxn modelId="{B633FB68-A19D-416D-938D-4BC491030AC7}" type="presOf" srcId="{55320444-EEF4-4D50-8855-4F182E36894F}" destId="{490602CA-E34F-4294-A51A-6653341F013D}" srcOrd="0" destOrd="0" presId="urn:microsoft.com/office/officeart/2005/8/layout/hierarchy1"/>
    <dgm:cxn modelId="{2A5E80A1-E6BC-4781-A8AB-A4E6D8C30084}" srcId="{55320444-EEF4-4D50-8855-4F182E36894F}" destId="{6BCC1757-8D58-479A-8CD8-3E707CCB4534}" srcOrd="1" destOrd="0" parTransId="{142B732F-4C99-4BC9-AEE0-E5A23A57EA13}" sibTransId="{A5E3DA32-5712-4963-9A1D-9F20EE51E6BD}"/>
    <dgm:cxn modelId="{897F82D6-3ECB-404F-891B-B94130850314}" type="presOf" srcId="{8576061F-AFAB-42A2-8D76-0A4D946599BD}" destId="{3E2EB22C-A345-489C-AFF6-2735A16872AB}" srcOrd="0" destOrd="0" presId="urn:microsoft.com/office/officeart/2005/8/layout/hierarchy1"/>
    <dgm:cxn modelId="{F78AEEE0-03A7-41B4-9BD3-DAAA7B59357A}" srcId="{55320444-EEF4-4D50-8855-4F182E36894F}" destId="{8576061F-AFAB-42A2-8D76-0A4D946599BD}" srcOrd="0" destOrd="0" parTransId="{A6D48C29-AB76-4F78-8767-D1CAA0F074E2}" sibTransId="{1C4D7D86-AB19-447D-9C41-3B96271394E7}"/>
    <dgm:cxn modelId="{81D6DCE9-1466-4737-B5C5-89994202DBCA}" type="presParOf" srcId="{490602CA-E34F-4294-A51A-6653341F013D}" destId="{084628BF-691F-4AE0-B775-C70274314190}" srcOrd="0" destOrd="0" presId="urn:microsoft.com/office/officeart/2005/8/layout/hierarchy1"/>
    <dgm:cxn modelId="{1AA26C2A-5903-4B8B-BB09-125F59B3D22F}" type="presParOf" srcId="{084628BF-691F-4AE0-B775-C70274314190}" destId="{7BA2C495-FF94-47A6-AF8B-918EBA4FF6F3}" srcOrd="0" destOrd="0" presId="urn:microsoft.com/office/officeart/2005/8/layout/hierarchy1"/>
    <dgm:cxn modelId="{CEB87B97-A5DD-4DA8-9A03-549A40E7969A}" type="presParOf" srcId="{7BA2C495-FF94-47A6-AF8B-918EBA4FF6F3}" destId="{6F58681C-DF0A-4654-B269-6CD04AEEE977}" srcOrd="0" destOrd="0" presId="urn:microsoft.com/office/officeart/2005/8/layout/hierarchy1"/>
    <dgm:cxn modelId="{E8973346-1524-4C87-AB39-59A122B96174}" type="presParOf" srcId="{7BA2C495-FF94-47A6-AF8B-918EBA4FF6F3}" destId="{3E2EB22C-A345-489C-AFF6-2735A16872AB}" srcOrd="1" destOrd="0" presId="urn:microsoft.com/office/officeart/2005/8/layout/hierarchy1"/>
    <dgm:cxn modelId="{8E65BC1B-C302-44DF-A983-3AA652D2CA56}" type="presParOf" srcId="{084628BF-691F-4AE0-B775-C70274314190}" destId="{6AE4E496-BBAC-4F50-95C1-A314D3ED665F}" srcOrd="1" destOrd="0" presId="urn:microsoft.com/office/officeart/2005/8/layout/hierarchy1"/>
    <dgm:cxn modelId="{D53C712E-FA9D-4D70-9EFD-55DDACA84C5B}" type="presParOf" srcId="{490602CA-E34F-4294-A51A-6653341F013D}" destId="{CD7997F4-D8D6-4B63-8276-BEEA31276A8B}" srcOrd="1" destOrd="0" presId="urn:microsoft.com/office/officeart/2005/8/layout/hierarchy1"/>
    <dgm:cxn modelId="{C7B91214-1D6A-4066-BBD5-24AC28CE30F2}" type="presParOf" srcId="{CD7997F4-D8D6-4B63-8276-BEEA31276A8B}" destId="{8AE948CD-2D0C-4374-85CB-30CC1E1A2266}" srcOrd="0" destOrd="0" presId="urn:microsoft.com/office/officeart/2005/8/layout/hierarchy1"/>
    <dgm:cxn modelId="{44672CD1-AD99-4EDF-A652-FC00C5AE27A9}" type="presParOf" srcId="{8AE948CD-2D0C-4374-85CB-30CC1E1A2266}" destId="{01E14040-0EE5-42F1-B6ED-350DF5F5D786}" srcOrd="0" destOrd="0" presId="urn:microsoft.com/office/officeart/2005/8/layout/hierarchy1"/>
    <dgm:cxn modelId="{16C44C29-1178-4111-B79C-118679F92CEB}" type="presParOf" srcId="{8AE948CD-2D0C-4374-85CB-30CC1E1A2266}" destId="{94227997-0430-43A7-A7E2-C4E6F7D71BD2}" srcOrd="1" destOrd="0" presId="urn:microsoft.com/office/officeart/2005/8/layout/hierarchy1"/>
    <dgm:cxn modelId="{9C7FD94D-F738-4BB4-B6EC-7A406FE5B4DE}" type="presParOf" srcId="{CD7997F4-D8D6-4B63-8276-BEEA31276A8B}" destId="{D1E6B146-F27F-4429-80F9-99A4E10F331D}"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8681C-DF0A-4654-B269-6CD04AEEE977}">
      <dsp:nvSpPr>
        <dsp:cNvPr id="0" name=""/>
        <dsp:cNvSpPr/>
      </dsp:nvSpPr>
      <dsp:spPr>
        <a:xfrm>
          <a:off x="1283" y="507953"/>
          <a:ext cx="4505585" cy="286104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E2EB22C-A345-489C-AFF6-2735A16872AB}">
      <dsp:nvSpPr>
        <dsp:cNvPr id="0" name=""/>
        <dsp:cNvSpPr/>
      </dsp:nvSpPr>
      <dsp:spPr>
        <a:xfrm>
          <a:off x="501904" y="983543"/>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fr-ca" sz="2000" b="0" i="0" u="none" kern="1200" baseline="0" dirty="0"/>
            <a:t>Les 100 premiers jours marqueront le lancement national d’une initiative à long terme visant à positionner le système alimentaire canadien en tant qu’atout national – essentiel à la stabilité économique, la sécurité alimentaire, la robustesse commerciale et l’innovation. </a:t>
          </a:r>
          <a:endParaRPr lang="fr-ca" sz="2000" kern="1200" dirty="0"/>
        </a:p>
      </dsp:txBody>
      <dsp:txXfrm>
        <a:off x="585701" y="1067340"/>
        <a:ext cx="4337991" cy="2693452"/>
      </dsp:txXfrm>
    </dsp:sp>
    <dsp:sp modelId="{01E14040-0EE5-42F1-B6ED-350DF5F5D786}">
      <dsp:nvSpPr>
        <dsp:cNvPr id="0" name=""/>
        <dsp:cNvSpPr/>
      </dsp:nvSpPr>
      <dsp:spPr>
        <a:xfrm>
          <a:off x="5508110" y="507953"/>
          <a:ext cx="4505585" cy="286104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4227997-0430-43A7-A7E2-C4E6F7D71BD2}">
      <dsp:nvSpPr>
        <dsp:cNvPr id="0" name=""/>
        <dsp:cNvSpPr/>
      </dsp:nvSpPr>
      <dsp:spPr>
        <a:xfrm>
          <a:off x="6008730" y="983543"/>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0" rIns="76200" bIns="76200" numCol="1" spcCol="1270" anchor="ctr" anchorCtr="0">
          <a:noAutofit/>
        </a:bodyPr>
        <a:lstStyle/>
        <a:p>
          <a:pPr marL="0" lvl="0" indent="0" algn="ctr" defTabSz="889000" rtl="0">
            <a:lnSpc>
              <a:spcPct val="90000"/>
            </a:lnSpc>
            <a:spcBef>
              <a:spcPct val="0"/>
            </a:spcBef>
            <a:spcAft>
              <a:spcPct val="35000"/>
            </a:spcAft>
            <a:buNone/>
          </a:pPr>
          <a:r>
            <a:rPr lang="fr-ca" sz="2000" b="0" i="0" u="none" kern="1200" baseline="0" dirty="0"/>
            <a:t>Les efforts en </a:t>
          </a:r>
          <a:r>
            <a:rPr lang="fr-ca" sz="2000" b="0" i="0" u="none" kern="1200" baseline="0" dirty="0" err="1"/>
            <a:t>RP</a:t>
          </a:r>
          <a:r>
            <a:rPr lang="fr-ca" sz="2000" b="0" i="0" u="none" kern="1200" baseline="0" dirty="0"/>
            <a:t> tireront parti du dynamisme central généré par l’essor de fierté nationale et de nécessité de recadrer le système agroalimentaire canadien d’une infrastructure délaissée en pilier d’identité et de résilience canadiens.</a:t>
          </a:r>
        </a:p>
      </dsp:txBody>
      <dsp:txXfrm>
        <a:off x="6092527" y="1067340"/>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CA2C1-BDA8-D64C-A807-22B456C3B712}"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C5E18-31EC-EB4E-B97A-3E70EEE1C6DC}" type="slidenum">
              <a:rPr lang="en-US" smtClean="0"/>
              <a:t>‹#›</a:t>
            </a:fld>
            <a:endParaRPr lang="en-US"/>
          </a:p>
        </p:txBody>
      </p:sp>
    </p:spTree>
    <p:extLst>
      <p:ext uri="{BB962C8B-B14F-4D97-AF65-F5344CB8AC3E}">
        <p14:creationId xmlns:p14="http://schemas.microsoft.com/office/powerpoint/2010/main" val="4273314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canadasfoodsystem.ca/fr"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2000" b="0" i="0" u="none" kern="100" baseline="0" dirty="0">
                <a:effectLst/>
                <a:latin typeface="Aptos" panose="020B0004020202020204" pitchFamily="34" charset="0"/>
                <a:ea typeface="Aptos" panose="020B0004020202020204" pitchFamily="34" charset="0"/>
                <a:cs typeface="Times New Roman" panose="02020603050405020304" pitchFamily="18" charset="0"/>
              </a:rPr>
              <a:t>Bienvenue et merci au plus de 100 personnes de l’ensemble du secteur ici présentes.</a:t>
            </a:r>
          </a:p>
          <a:p>
            <a:pPr marL="0" marR="0" algn="l" rtl="0">
              <a:lnSpc>
                <a:spcPct val="115000"/>
              </a:lnSpc>
              <a:spcAft>
                <a:spcPts val="800"/>
              </a:spcAft>
              <a:buNone/>
            </a:pPr>
            <a:endParaRPr lang="fr-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2000" b="0" i="0" u="none" kern="100" baseline="0" dirty="0">
                <a:effectLst/>
                <a:latin typeface="Aptos" panose="020B0004020202020204" pitchFamily="34" charset="0"/>
                <a:ea typeface="Aptos" panose="020B0004020202020204" pitchFamily="34" charset="0"/>
                <a:cs typeface="Times New Roman" panose="02020603050405020304" pitchFamily="18" charset="0"/>
              </a:rPr>
              <a:t>Aujourd’hui, j’ai le plaisir de vous parler d’un sujet dont j’ai déjà discuté avec plusieurs d’entre vous et dont plusieurs d’entre vous ont fait la demande – le système alimentaire du Canada : une initiative de sensibilisation du public coordonnée et axée sur la recherche, nous permettant de discuter directement avec les Canadiens de l’importance de notre système alimentaire.</a:t>
            </a:r>
          </a:p>
          <a:p>
            <a:pPr marL="0" marR="0" algn="l" rtl="0">
              <a:lnSpc>
                <a:spcPct val="115000"/>
              </a:lnSpc>
              <a:spcAft>
                <a:spcPts val="800"/>
              </a:spcAft>
              <a:buNone/>
            </a:pPr>
            <a:endParaRPr lang="fr-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2000" b="0" i="0" u="none" kern="100" baseline="0" dirty="0">
                <a:effectLst/>
                <a:latin typeface="Aptos" panose="020B0004020202020204" pitchFamily="34" charset="0"/>
                <a:ea typeface="Aptos" panose="020B0004020202020204" pitchFamily="34" charset="0"/>
                <a:cs typeface="Times New Roman" panose="02020603050405020304" pitchFamily="18" charset="0"/>
              </a:rPr>
              <a:t>Vous en prendrez connaissance, comprendrez pourquoi elle est nécessaire, et le plus important – vous saurez comment vous pouvez y jouer un rôle.</a:t>
            </a:r>
          </a:p>
          <a:p>
            <a:pPr algn="l" rtl="0">
              <a:buNone/>
            </a:pPr>
            <a:endParaRPr lang="fr-ca" sz="4000" dirty="0"/>
          </a:p>
        </p:txBody>
      </p:sp>
      <p:sp>
        <p:nvSpPr>
          <p:cNvPr id="4" name="Slide Number Placeholder 3"/>
          <p:cNvSpPr>
            <a:spLocks noGrp="1"/>
          </p:cNvSpPr>
          <p:nvPr>
            <p:ph type="sldNum" sz="quarter" idx="5"/>
          </p:nvPr>
        </p:nvSpPr>
        <p:spPr/>
        <p:txBody>
          <a:bodyPr/>
          <a:lstStyle/>
          <a:p>
            <a:pPr algn="l" rtl="0"/>
            <a:fld id="{76AC5E18-31EC-EB4E-B97A-3E70EEE1C6DC}" type="slidenum">
              <a:rPr/>
              <a:t>1</a:t>
            </a:fld>
            <a:endParaRPr lang="fr-ca"/>
          </a:p>
        </p:txBody>
      </p:sp>
    </p:spTree>
    <p:extLst>
      <p:ext uri="{BB962C8B-B14F-4D97-AF65-F5344CB8AC3E}">
        <p14:creationId xmlns:p14="http://schemas.microsoft.com/office/powerpoint/2010/main" val="124402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Dans un secteur où les membres ont tous leurs propres priorités et besoins, nous avons cherché des terrains d’entente.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L’innovation est l’un des facteurs qui rassemblent notre secteur. Nous innovons tous : C’est un élément central de notre système agroalimentaire – et de cette initiative.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Cependant, notre recherche montre que discuter d’« innovation » avec les Canadiens peut être un exercice difficile – les gens n’apprécient pas l’idée que nous cherchons à perturber leurs habitudes alimentaires ou que nous le fassions uniquement pour l’argent – ce n’est PAS ce que nous faisons.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Notre recherche nous a montré que nous devons nous adresser aux Canadiens au sujet de l’innovation en expliquant ce que l’innovation peut LEUR donner.</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évitons d’emblée le langage spécialisé ou les termes techniques. Nous commençons par les avantages de l’innovation : de meilleurs aliments, une durabilité accrue et une meilleure qualité de vie. Les résultats attirent leur attention. L’objectif est de créer un climat de confiance.</a:t>
            </a:r>
          </a:p>
          <a:p>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10</a:t>
            </a:fld>
            <a:endParaRPr lang="fr-ca"/>
          </a:p>
        </p:txBody>
      </p:sp>
    </p:spTree>
    <p:extLst>
      <p:ext uri="{BB962C8B-B14F-4D97-AF65-F5344CB8AC3E}">
        <p14:creationId xmlns:p14="http://schemas.microsoft.com/office/powerpoint/2010/main" val="932151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60E43-AAB6-63FA-622E-10A8618E3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C3D38-F333-4488-86B4-02098C656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7A0B8-8EAB-BBCF-3377-B796A21D0105}"/>
              </a:ext>
            </a:extLst>
          </p:cNvPr>
          <p:cNvSpPr>
            <a:spLocks noGrp="1"/>
          </p:cNvSpPr>
          <p:nvPr>
            <p:ph type="body" idx="1"/>
          </p:nvPr>
        </p:nvSpPr>
        <p:spPr/>
        <p:txBody>
          <a:bodyPr/>
          <a:lstStyle/>
          <a:p>
            <a:r>
              <a:rPr lang="fr-CA" sz="1800" dirty="0">
                <a:effectLst/>
                <a:latin typeface="Aptos Display" panose="020B0004020202020204" pitchFamily="34" charset="0"/>
                <a:ea typeface="Aptos" panose="020B0004020202020204" pitchFamily="34" charset="0"/>
              </a:rPr>
              <a:t>Alors, sur ce, je vous présente (ou je vous présente à nouveau) le Système alimentaire du Canada : Notre nourriture. Notre avenir.</a:t>
            </a:r>
            <a:endParaRPr lang="en-CA" sz="1800" dirty="0">
              <a:effectLst/>
              <a:latin typeface="Times New Roman" panose="02020603050405020304" pitchFamily="18" charset="0"/>
              <a:ea typeface="Aptos" panose="020B0004020202020204" pitchFamily="34" charset="0"/>
            </a:endParaRP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3BFD5E5-C83E-38A7-550D-D7A5F2FB544B}"/>
              </a:ext>
            </a:extLst>
          </p:cNvPr>
          <p:cNvSpPr>
            <a:spLocks noGrp="1"/>
          </p:cNvSpPr>
          <p:nvPr>
            <p:ph type="sldNum" sz="quarter" idx="5"/>
          </p:nvPr>
        </p:nvSpPr>
        <p:spPr/>
        <p:txBody>
          <a:bodyPr/>
          <a:lstStyle/>
          <a:p>
            <a:fld id="{76AC5E18-31EC-EB4E-B97A-3E70EEE1C6DC}" type="slidenum">
              <a:rPr lang="en-US" smtClean="0"/>
              <a:t>11</a:t>
            </a:fld>
            <a:endParaRPr lang="en-US"/>
          </a:p>
        </p:txBody>
      </p:sp>
    </p:spTree>
    <p:extLst>
      <p:ext uri="{BB962C8B-B14F-4D97-AF65-F5344CB8AC3E}">
        <p14:creationId xmlns:p14="http://schemas.microsoft.com/office/powerpoint/2010/main" val="3549853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fr-CA" sz="1800" dirty="0">
                <a:effectLst/>
                <a:latin typeface="Aptos Display" panose="020B0004020202020204" pitchFamily="34" charset="0"/>
                <a:ea typeface="Aptos" panose="020B0004020202020204" pitchFamily="34" charset="0"/>
                <a:cs typeface="Times New Roman" panose="02020603050405020304" pitchFamily="18" charset="0"/>
              </a:rPr>
              <a:t>Nous avons essayé plusieurs langages publicitaires avec les Canadiens et celui-ci s’est singularisé : Système alimentaire du Canada.</a:t>
            </a:r>
          </a:p>
          <a:p>
            <a:pPr marL="0" marR="0">
              <a:lnSpc>
                <a:spcPct val="115000"/>
              </a:lnSpc>
              <a:spcAft>
                <a:spcPts val="800"/>
              </a:spcAft>
              <a:buNone/>
            </a:pPr>
            <a:endParaRPr lang="fr-CA" sz="1800" dirty="0">
              <a:effectLst/>
              <a:latin typeface="Aptos Display" panose="020B0004020202020204" pitchFamily="34" charset="0"/>
              <a:cs typeface="Times New Roman" panose="02020603050405020304" pitchFamily="18" charset="0"/>
            </a:endParaRPr>
          </a:p>
          <a:p>
            <a:pPr>
              <a:buNone/>
            </a:pPr>
            <a:r>
              <a:rPr lang="fr-CA" sz="1800" dirty="0">
                <a:effectLst/>
                <a:latin typeface="Aptos Display" panose="020B0004020202020204" pitchFamily="34" charset="0"/>
                <a:ea typeface="Aptos" panose="020B0004020202020204" pitchFamily="34" charset="0"/>
              </a:rPr>
              <a:t>Il est vaste, inclusif et résonne avec les émotions. Il rend compte de chaque composante de la chaîne de valeur – il tire parti de la fierté nationale croissante et aide à faire du système alimentaire une partie fondamentale de la vie canadienne.</a:t>
            </a:r>
            <a:endParaRPr lang="en-CA" sz="1800" dirty="0">
              <a:effectLst/>
              <a:latin typeface="Times New Roman" panose="02020603050405020304" pitchFamily="18" charset="0"/>
              <a:ea typeface="Aptos" panose="020B0004020202020204" pitchFamily="34" charset="0"/>
            </a:endParaRPr>
          </a:p>
          <a:p>
            <a:pPr>
              <a:buNone/>
            </a:pPr>
            <a:r>
              <a:rPr lang="en-US" sz="1800" dirty="0">
                <a:effectLst/>
                <a:latin typeface="Aptos Display" panose="020B0004020202020204" pitchFamily="34" charset="0"/>
                <a:ea typeface="Aptos" panose="020B0004020202020204" pitchFamily="34" charset="0"/>
              </a:rPr>
              <a:t> </a:t>
            </a:r>
            <a:endParaRPr lang="en-CA" sz="1800" dirty="0">
              <a:effectLst/>
              <a:latin typeface="Times New Roman" panose="02020603050405020304" pitchFamily="18" charset="0"/>
              <a:ea typeface="Aptos" panose="020B0004020202020204" pitchFamily="34" charset="0"/>
            </a:endParaRPr>
          </a:p>
          <a:p>
            <a:pPr>
              <a:buNone/>
            </a:pPr>
            <a:r>
              <a:rPr lang="fr-CA" sz="1800" dirty="0">
                <a:effectLst/>
                <a:latin typeface="Aptos Display" panose="020B0004020202020204" pitchFamily="34" charset="0"/>
                <a:ea typeface="Aptos" panose="020B0004020202020204" pitchFamily="34" charset="0"/>
                <a:cs typeface="Times New Roman" panose="02020603050405020304" pitchFamily="18" charset="0"/>
              </a:rPr>
              <a:t>Il est non seulement efficace, mais stratégique. Et il nous fournit une base sur laquelle nous pouvons bâtir à long terme.</a:t>
            </a:r>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12</a:t>
            </a:fld>
            <a:endParaRPr lang="en-US"/>
          </a:p>
        </p:txBody>
      </p:sp>
    </p:spTree>
    <p:extLst>
      <p:ext uri="{BB962C8B-B14F-4D97-AF65-F5344CB8AC3E}">
        <p14:creationId xmlns:p14="http://schemas.microsoft.com/office/powerpoint/2010/main" val="858990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A43E4-6E3E-FEFB-2310-785F65635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D48E4-934E-5509-6E2D-77319BA90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3FB95-3F79-4077-D713-0CAA1A0F1366}"/>
              </a:ext>
            </a:extLst>
          </p:cNvPr>
          <p:cNvSpPr>
            <a:spLocks noGrp="1"/>
          </p:cNvSpPr>
          <p:nvPr>
            <p:ph type="body" idx="1"/>
          </p:nvPr>
        </p:nvSpPr>
        <p:spPr/>
        <p:txBody>
          <a:bodyPr/>
          <a:lstStyle/>
          <a:p>
            <a:pPr>
              <a:buNone/>
            </a:pPr>
            <a:r>
              <a:rPr lang="fr-CA" sz="1800" dirty="0">
                <a:effectLst/>
                <a:latin typeface="Aptos Display" panose="020B0004020202020204" pitchFamily="34" charset="0"/>
                <a:ea typeface="Aptos" panose="020B0004020202020204" pitchFamily="34" charset="0"/>
              </a:rPr>
              <a:t>Nous avons aussi présenté de multiples options de slogan aux Canadiens afin de connaître ce qui serait vraiment bien reçu. Et celui-ci : « Notre nourriture. Notre avenir. » a remporté la palme.</a:t>
            </a:r>
            <a:endParaRPr lang="en-CA" sz="1800" dirty="0">
              <a:effectLst/>
              <a:latin typeface="Times New Roman" panose="02020603050405020304" pitchFamily="18" charset="0"/>
              <a:ea typeface="Aptos" panose="020B0004020202020204" pitchFamily="34" charset="0"/>
            </a:endParaRPr>
          </a:p>
          <a:p>
            <a:pPr>
              <a:buNone/>
            </a:pPr>
            <a:r>
              <a:rPr lang="en-US" sz="1800" dirty="0">
                <a:effectLst/>
                <a:latin typeface="Aptos Display" panose="020B0004020202020204" pitchFamily="34" charset="0"/>
                <a:ea typeface="Aptos" panose="020B0004020202020204" pitchFamily="34" charset="0"/>
              </a:rPr>
              <a:t> </a:t>
            </a:r>
            <a:endParaRPr lang="en-CA" sz="1800" dirty="0">
              <a:effectLst/>
              <a:latin typeface="Times New Roman" panose="02020603050405020304" pitchFamily="18" charset="0"/>
              <a:ea typeface="Aptos" panose="020B0004020202020204" pitchFamily="34" charset="0"/>
            </a:endParaRPr>
          </a:p>
          <a:p>
            <a:pPr>
              <a:buNone/>
            </a:pPr>
            <a:r>
              <a:rPr lang="fr-CA" sz="1800" dirty="0">
                <a:effectLst/>
                <a:latin typeface="Aptos Display" panose="020B0004020202020204" pitchFamily="34" charset="0"/>
                <a:ea typeface="Aptos" panose="020B0004020202020204" pitchFamily="34" charset="0"/>
              </a:rPr>
              <a:t>Il a été le plus coté à travers la plupart des démographies.</a:t>
            </a:r>
            <a:endParaRPr lang="en-CA" sz="1800" dirty="0">
              <a:effectLst/>
              <a:latin typeface="Times New Roman" panose="02020603050405020304" pitchFamily="18" charset="0"/>
              <a:ea typeface="Aptos" panose="020B0004020202020204" pitchFamily="34" charset="0"/>
            </a:endParaRPr>
          </a:p>
          <a:p>
            <a:pPr>
              <a:buNone/>
            </a:pPr>
            <a:r>
              <a:rPr lang="en-US" sz="1800" dirty="0">
                <a:effectLst/>
                <a:latin typeface="Aptos Display" panose="020B0004020202020204" pitchFamily="34" charset="0"/>
                <a:ea typeface="Aptos" panose="020B0004020202020204" pitchFamily="34" charset="0"/>
              </a:rPr>
              <a:t> </a:t>
            </a:r>
            <a:endParaRPr lang="en-CA" sz="1800" dirty="0">
              <a:effectLst/>
              <a:latin typeface="Times New Roman" panose="02020603050405020304" pitchFamily="18" charset="0"/>
              <a:ea typeface="Aptos" panose="020B0004020202020204" pitchFamily="34" charset="0"/>
            </a:endParaRPr>
          </a:p>
          <a:p>
            <a:pPr>
              <a:buNone/>
            </a:pPr>
            <a:r>
              <a:rPr lang="fr-CA" sz="1800" dirty="0">
                <a:effectLst/>
                <a:latin typeface="Aptos Display" panose="020B0004020202020204" pitchFamily="34" charset="0"/>
                <a:ea typeface="Aptos" panose="020B0004020202020204" pitchFamily="34" charset="0"/>
              </a:rPr>
              <a:t>Il invite les gens à penser à notre avenir, non seulement à notre passé. Et il confère au système alimentaire une responsabilité qui est partagée par tous.</a:t>
            </a:r>
            <a:endParaRPr lang="en-CA" sz="1800" dirty="0">
              <a:effectLst/>
              <a:latin typeface="Times New Roman" panose="02020603050405020304" pitchFamily="18" charset="0"/>
              <a:ea typeface="Aptos" panose="020B0004020202020204" pitchFamily="34" charset="0"/>
            </a:endParaRPr>
          </a:p>
          <a:p>
            <a:pPr>
              <a:buNone/>
            </a:pPr>
            <a:r>
              <a:rPr lang="en-US" sz="1800" dirty="0">
                <a:effectLst/>
                <a:latin typeface="Aptos Display" panose="020B0004020202020204" pitchFamily="34" charset="0"/>
                <a:ea typeface="Aptos" panose="020B0004020202020204" pitchFamily="34" charset="0"/>
              </a:rPr>
              <a:t> </a:t>
            </a:r>
            <a:endParaRPr lang="en-CA" sz="1800" dirty="0">
              <a:effectLst/>
              <a:latin typeface="Times New Roman" panose="02020603050405020304" pitchFamily="18" charset="0"/>
              <a:ea typeface="Aptos" panose="020B0004020202020204" pitchFamily="34" charset="0"/>
            </a:endParaRPr>
          </a:p>
          <a:p>
            <a:r>
              <a:rPr lang="fr-CA" sz="1800" dirty="0">
                <a:effectLst/>
                <a:latin typeface="Aptos Display" panose="020B0004020202020204" pitchFamily="34" charset="0"/>
                <a:ea typeface="Aptos" panose="020B0004020202020204" pitchFamily="34" charset="0"/>
              </a:rPr>
              <a:t>Le message est simple, mais il produit un effet puissant. Il affirme : « C’est à nous, et ce que nous ferons à l’avenir est important. »</a:t>
            </a:r>
            <a:endParaRPr lang="en-CA" sz="1800" dirty="0">
              <a:effectLst/>
              <a:latin typeface="Times New Roman" panose="02020603050405020304" pitchFamily="18" charset="0"/>
              <a:ea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9F44B6F0-E661-D271-D962-B884DEFD4649}"/>
              </a:ext>
            </a:extLst>
          </p:cNvPr>
          <p:cNvSpPr>
            <a:spLocks noGrp="1"/>
          </p:cNvSpPr>
          <p:nvPr>
            <p:ph type="sldNum" sz="quarter" idx="5"/>
          </p:nvPr>
        </p:nvSpPr>
        <p:spPr/>
        <p:txBody>
          <a:bodyPr/>
          <a:lstStyle/>
          <a:p>
            <a:fld id="{76AC5E18-31EC-EB4E-B97A-3E70EEE1C6DC}" type="slidenum">
              <a:rPr lang="en-US" smtClean="0"/>
              <a:t>13</a:t>
            </a:fld>
            <a:endParaRPr lang="en-US"/>
          </a:p>
        </p:txBody>
      </p:sp>
    </p:spTree>
    <p:extLst>
      <p:ext uri="{BB962C8B-B14F-4D97-AF65-F5344CB8AC3E}">
        <p14:creationId xmlns:p14="http://schemas.microsoft.com/office/powerpoint/2010/main" val="1540966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CA" sz="1800" dirty="0">
                <a:effectLst/>
                <a:latin typeface="Aptos Display" panose="020B0004020202020204" pitchFamily="34" charset="0"/>
                <a:ea typeface="Aptos" panose="020B0004020202020204" pitchFamily="34" charset="0"/>
              </a:rPr>
              <a:t>En fait, l’ensemble de notre initiative est ancré dans la recherche et est conçu pour évoluer.</a:t>
            </a:r>
          </a:p>
          <a:p>
            <a:pPr>
              <a:buNone/>
            </a:pPr>
            <a:r>
              <a:rPr lang="fr-CA" sz="1800" dirty="0">
                <a:effectLst/>
                <a:latin typeface="Aptos Display" panose="020B0004020202020204" pitchFamily="34" charset="0"/>
                <a:ea typeface="Aptos" panose="020B0004020202020204" pitchFamily="34" charset="0"/>
              </a:rPr>
              <a:t> </a:t>
            </a:r>
            <a:endParaRPr lang="en-CA" sz="1800" dirty="0">
              <a:effectLst/>
              <a:latin typeface="Times New Roman" panose="02020603050405020304" pitchFamily="18" charset="0"/>
              <a:ea typeface="Aptos" panose="020B0004020202020204" pitchFamily="34" charset="0"/>
            </a:endParaRPr>
          </a:p>
          <a:p>
            <a:pPr>
              <a:buNone/>
            </a:pPr>
            <a:r>
              <a:rPr lang="fr-CA" sz="1800" dirty="0">
                <a:effectLst/>
                <a:latin typeface="Aptos Display" panose="020B0004020202020204" pitchFamily="34" charset="0"/>
                <a:ea typeface="Aptos" panose="020B0004020202020204" pitchFamily="34" charset="0"/>
              </a:rPr>
              <a:t>Nous ne jouons pas aux devinettes. Nous faisons toujours des essais : messages, slogans, plateformes et tactiques d’engagement. </a:t>
            </a:r>
            <a:endParaRPr lang="en-CA" sz="1800" dirty="0">
              <a:effectLst/>
              <a:latin typeface="Times New Roman" panose="02020603050405020304" pitchFamily="18" charset="0"/>
              <a:ea typeface="Aptos" panose="020B0004020202020204" pitchFamily="34" charset="0"/>
            </a:endParaRPr>
          </a:p>
          <a:p>
            <a:pPr>
              <a:buNone/>
            </a:pPr>
            <a:r>
              <a:rPr lang="en-US" sz="1800" dirty="0">
                <a:effectLst/>
                <a:latin typeface="Aptos Display" panose="020B0004020202020204" pitchFamily="34" charset="0"/>
                <a:ea typeface="Aptos" panose="020B0004020202020204" pitchFamily="34" charset="0"/>
              </a:rPr>
              <a:t> </a:t>
            </a:r>
            <a:endParaRPr lang="en-CA" sz="1800" dirty="0">
              <a:effectLst/>
              <a:latin typeface="Times New Roman" panose="02020603050405020304" pitchFamily="18" charset="0"/>
              <a:ea typeface="Aptos" panose="020B0004020202020204" pitchFamily="34" charset="0"/>
            </a:endParaRPr>
          </a:p>
          <a:p>
            <a:pPr>
              <a:buNone/>
            </a:pPr>
            <a:r>
              <a:rPr lang="fr-CA" sz="1800" dirty="0">
                <a:effectLst/>
                <a:latin typeface="Aptos Display" panose="020B0004020202020204" pitchFamily="34" charset="0"/>
                <a:ea typeface="Aptos" panose="020B0004020202020204" pitchFamily="34" charset="0"/>
              </a:rPr>
              <a:t>Nous avons également éprouvé la résonance et l’engagement pour nous assurer d’obtenir le bon ton, aux bons endroits et aux bons moments. </a:t>
            </a:r>
            <a:endParaRPr lang="en-CA" sz="1800" dirty="0">
              <a:effectLst/>
              <a:latin typeface="Times New Roman" panose="02020603050405020304" pitchFamily="18" charset="0"/>
              <a:ea typeface="Aptos" panose="020B0004020202020204" pitchFamily="34" charset="0"/>
            </a:endParaRPr>
          </a:p>
          <a:p>
            <a:pPr>
              <a:buNone/>
            </a:pPr>
            <a:r>
              <a:rPr lang="en-US" sz="1800" dirty="0">
                <a:effectLst/>
                <a:latin typeface="Aptos Display" panose="020B0004020202020204" pitchFamily="34" charset="0"/>
                <a:ea typeface="Aptos" panose="020B0004020202020204" pitchFamily="34" charset="0"/>
              </a:rPr>
              <a:t> </a:t>
            </a:r>
            <a:endParaRPr lang="en-CA" sz="1800" dirty="0">
              <a:effectLst/>
              <a:latin typeface="Times New Roman" panose="02020603050405020304" pitchFamily="18" charset="0"/>
              <a:ea typeface="Aptos" panose="020B0004020202020204" pitchFamily="34" charset="0"/>
            </a:endParaRPr>
          </a:p>
          <a:p>
            <a:r>
              <a:rPr lang="fr-CA" sz="1800" dirty="0">
                <a:effectLst/>
                <a:latin typeface="Aptos Display" panose="020B0004020202020204" pitchFamily="34" charset="0"/>
                <a:ea typeface="Aptos" panose="020B0004020202020204" pitchFamily="34" charset="0"/>
              </a:rPr>
              <a:t>Nous continuerons d’écouter, d’apprendre et de nous perfectionner. Tout cela va contribuer à notre agilité.</a:t>
            </a:r>
            <a:endParaRPr lang="en-CA" sz="1800" dirty="0">
              <a:effectLst/>
              <a:latin typeface="Times New Roman" panose="02020603050405020304" pitchFamily="18" charset="0"/>
              <a:ea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14</a:t>
            </a:fld>
            <a:endParaRPr lang="en-US"/>
          </a:p>
        </p:txBody>
      </p:sp>
    </p:spTree>
    <p:extLst>
      <p:ext uri="{BB962C8B-B14F-4D97-AF65-F5344CB8AC3E}">
        <p14:creationId xmlns:p14="http://schemas.microsoft.com/office/powerpoint/2010/main" val="3336097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fr-CA" sz="1800" dirty="0">
                <a:effectLst/>
                <a:latin typeface="Aptos Display" panose="020B0004020202020204" pitchFamily="34" charset="0"/>
                <a:ea typeface="Aptos" panose="020B0004020202020204" pitchFamily="34" charset="0"/>
              </a:rPr>
              <a:t>La phase 1 représente nos 100 premiers jours. </a:t>
            </a:r>
            <a:endParaRPr lang="en-CA" sz="1800" dirty="0">
              <a:effectLst/>
              <a:latin typeface="Times New Roman" panose="02020603050405020304" pitchFamily="18" charset="0"/>
              <a:ea typeface="Aptos" panose="020B0004020202020204" pitchFamily="34" charset="0"/>
            </a:endParaRPr>
          </a:p>
          <a:p>
            <a:pPr>
              <a:buNone/>
            </a:pPr>
            <a:r>
              <a:rPr lang="en-US" sz="1800" dirty="0">
                <a:effectLst/>
                <a:latin typeface="Aptos Display" panose="020B0004020202020204" pitchFamily="34" charset="0"/>
                <a:ea typeface="Aptos" panose="020B0004020202020204" pitchFamily="34" charset="0"/>
              </a:rPr>
              <a:t> </a:t>
            </a:r>
            <a:endParaRPr lang="en-CA" sz="1800" dirty="0">
              <a:effectLst/>
              <a:latin typeface="Times New Roman" panose="02020603050405020304" pitchFamily="18" charset="0"/>
              <a:ea typeface="Aptos" panose="020B0004020202020204" pitchFamily="34" charset="0"/>
            </a:endParaRPr>
          </a:p>
          <a:p>
            <a:pPr>
              <a:buNone/>
            </a:pPr>
            <a:r>
              <a:rPr lang="fr-CA" sz="1800" dirty="0">
                <a:effectLst/>
                <a:latin typeface="Aptos Display" panose="020B0004020202020204" pitchFamily="34" charset="0"/>
                <a:ea typeface="Aptos" panose="020B0004020202020204" pitchFamily="34" charset="0"/>
              </a:rPr>
              <a:t>Cette phase nous permet d’établir une base : définir le système alimentaire, créer un rapprochement émotionnel et activer les médias, l’industrie et le soutien du public.</a:t>
            </a:r>
            <a:endParaRPr lang="en-CA" sz="1800" dirty="0">
              <a:effectLst/>
              <a:latin typeface="Times New Roman" panose="02020603050405020304" pitchFamily="18" charset="0"/>
              <a:ea typeface="Aptos" panose="020B0004020202020204" pitchFamily="34" charset="0"/>
            </a:endParaRPr>
          </a:p>
          <a:p>
            <a:r>
              <a:rPr lang="fr-CA" sz="1800" dirty="0">
                <a:effectLst/>
                <a:latin typeface="Aptos Display" panose="020B0004020202020204" pitchFamily="34" charset="0"/>
                <a:ea typeface="Aptos" panose="020B0004020202020204" pitchFamily="34" charset="0"/>
              </a:rPr>
              <a:t>À la phase 2, notre initiative prend de l’ampleur. </a:t>
            </a:r>
          </a:p>
          <a:p>
            <a:endParaRPr lang="en-CA" sz="1800" dirty="0">
              <a:effectLst/>
              <a:latin typeface="Times New Roman" panose="02020603050405020304" pitchFamily="18" charset="0"/>
              <a:ea typeface="Aptos" panose="020B0004020202020204" pitchFamily="34" charset="0"/>
            </a:endParaRPr>
          </a:p>
          <a:p>
            <a:pPr marL="0" marR="0">
              <a:lnSpc>
                <a:spcPct val="115000"/>
              </a:lnSpc>
              <a:spcAft>
                <a:spcPts val="800"/>
              </a:spcAft>
            </a:pPr>
            <a:r>
              <a:rPr lang="fr-CA" sz="1800" dirty="0">
                <a:effectLst/>
                <a:latin typeface="Aptos Display" panose="020B0004020202020204" pitchFamily="34" charset="0"/>
                <a:ea typeface="Aptos" panose="020B0004020202020204" pitchFamily="34" charset="0"/>
                <a:cs typeface="Times New Roman" panose="02020603050405020304" pitchFamily="18" charset="0"/>
              </a:rPr>
              <a:t>Nous donnons une dimension nationale, intégrons des histoires régionales et positionnons le système alimentaire comme un pilier du Canada – faisant partie de l’identité canadienne, faisant partie de qui nous sommes – et nous nous positionnons comme jouant un rôle important, ou plutôt critique, dans notre pays.</a:t>
            </a:r>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15</a:t>
            </a:fld>
            <a:endParaRPr lang="en-US"/>
          </a:p>
        </p:txBody>
      </p:sp>
    </p:spTree>
    <p:extLst>
      <p:ext uri="{BB962C8B-B14F-4D97-AF65-F5344CB8AC3E}">
        <p14:creationId xmlns:p14="http://schemas.microsoft.com/office/powerpoint/2010/main" val="3050500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BF8E4-F87F-FA8F-EC0A-7309E2315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69EA1-B4D5-5BA7-0D40-53D93EBC2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2ECA5F-7846-F3B1-B09B-74B578900420}"/>
              </a:ext>
            </a:extLst>
          </p:cNvPr>
          <p:cNvSpPr>
            <a:spLocks noGrp="1"/>
          </p:cNvSpPr>
          <p:nvPr>
            <p:ph type="body" idx="1"/>
          </p:nvPr>
        </p:nvSpPr>
        <p:spPr/>
        <p:txBody>
          <a:bodyPr/>
          <a:lstStyle/>
          <a:p>
            <a:r>
              <a:rPr lang="fr-CA" sz="1800" dirty="0">
                <a:effectLst/>
                <a:latin typeface="Aptos Display" panose="020B0004020202020204" pitchFamily="34" charset="0"/>
                <a:ea typeface="Aptos" panose="020B0004020202020204" pitchFamily="34" charset="0"/>
              </a:rPr>
              <a:t>Tout cela commence le 15 mai. </a:t>
            </a:r>
            <a:endParaRPr lang="en-CA" sz="1800" dirty="0">
              <a:effectLst/>
              <a:latin typeface="Times New Roman" panose="02020603050405020304" pitchFamily="18" charset="0"/>
              <a:ea typeface="Aptos" panose="020B0004020202020204" pitchFamily="34" charset="0"/>
            </a:endParaRP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FB9BFFB-BEC1-5EEB-38AC-2F81B6ED7434}"/>
              </a:ext>
            </a:extLst>
          </p:cNvPr>
          <p:cNvSpPr>
            <a:spLocks noGrp="1"/>
          </p:cNvSpPr>
          <p:nvPr>
            <p:ph type="sldNum" sz="quarter" idx="5"/>
          </p:nvPr>
        </p:nvSpPr>
        <p:spPr/>
        <p:txBody>
          <a:bodyPr/>
          <a:lstStyle/>
          <a:p>
            <a:fld id="{76AC5E18-31EC-EB4E-B97A-3E70EEE1C6DC}" type="slidenum">
              <a:rPr lang="en-US" smtClean="0"/>
              <a:t>16</a:t>
            </a:fld>
            <a:endParaRPr lang="en-US"/>
          </a:p>
        </p:txBody>
      </p:sp>
    </p:spTree>
    <p:extLst>
      <p:ext uri="{BB962C8B-B14F-4D97-AF65-F5344CB8AC3E}">
        <p14:creationId xmlns:p14="http://schemas.microsoft.com/office/powerpoint/2010/main" val="298445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17</a:t>
            </a:fld>
            <a:endParaRPr lang="en-US"/>
          </a:p>
        </p:txBody>
      </p:sp>
    </p:spTree>
    <p:extLst>
      <p:ext uri="{BB962C8B-B14F-4D97-AF65-F5344CB8AC3E}">
        <p14:creationId xmlns:p14="http://schemas.microsoft.com/office/powerpoint/2010/main" val="3258125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Avant de pouvoir raconter toute l’histoire, les 100 premiers jours de cette initiative doivent mettre l’accent sur une question encore plus profonde – qui nous sommes et pourquoi nous sommes importants.</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Nous ne sommes pas seulement une chaîne d’approvisionnement. Nous sommes un réseau vital.</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Nous soutenons les communautés, nourrissons les familles, créons des occasions et rapprochons le Canada du monde.</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Et derrière chaque assiette se cache un système alimenté par des gens, un plein champ d’activité du Canada à l’œuvre.</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Voici ce que les Canadiens doivent comprendre. Une fois qu’ils comprendront, nous pourrons entamer le processus de transformation de la perception – des politiques et de la culture aussi.</a:t>
            </a:r>
            <a:endParaRPr lang="en-CA" sz="1200" dirty="0">
              <a:effectLst/>
              <a:latin typeface="Times New Roman" panose="02020603050405020304" pitchFamily="18" charset="0"/>
              <a:ea typeface="Aptos" panose="020B0004020202020204" pitchFamily="34" charset="0"/>
            </a:endParaRPr>
          </a:p>
          <a:p>
            <a:pPr rtl="0"/>
            <a:endParaRPr lang="en-US" dirty="0"/>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18</a:t>
            </a:fld>
            <a:endParaRPr lang="en-US"/>
          </a:p>
        </p:txBody>
      </p:sp>
    </p:spTree>
    <p:extLst>
      <p:ext uri="{BB962C8B-B14F-4D97-AF65-F5344CB8AC3E}">
        <p14:creationId xmlns:p14="http://schemas.microsoft.com/office/powerpoint/2010/main" val="2772905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Nous irons à la rencontre des Canadiens là où ils se trouvent.</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Chaque plateforme proposera un contenu sur mesure.</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Les nouveaux publics arriveront à la deuxième phase.</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19</a:t>
            </a:fld>
            <a:endParaRPr lang="en-US"/>
          </a:p>
        </p:txBody>
      </p:sp>
    </p:spTree>
    <p:extLst>
      <p:ext uri="{BB962C8B-B14F-4D97-AF65-F5344CB8AC3E}">
        <p14:creationId xmlns:p14="http://schemas.microsoft.com/office/powerpoint/2010/main" val="1210321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Lorsque nous avons entamé les consultations sur cette initiative, notre étude sur la confiance du public a mis en évidence une tendance inquiétante : malgré tout le bon travail qui se fait, la confiance du public dans le système alimentaire s’effrite.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La confiance est fragile – et l’incertitude et la mésinformation à l’échelle mondiale la fragilisent encore plus.</a:t>
            </a:r>
          </a:p>
          <a:p>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2</a:t>
            </a:fld>
            <a:endParaRPr lang="fr-ca"/>
          </a:p>
        </p:txBody>
      </p:sp>
    </p:spTree>
    <p:extLst>
      <p:ext uri="{BB962C8B-B14F-4D97-AF65-F5344CB8AC3E}">
        <p14:creationId xmlns:p14="http://schemas.microsoft.com/office/powerpoint/2010/main" val="2034577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Les 100 premiers jours sont fondés sur cinq piliers.</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Nous ferons passer à l’avant-plan une conversation qui est entretenue discrètement en arrière-plan depuis des années.</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Le premier pilier consiste simplement à ouvrir cette porte. Faire prendre conscience aux Canadiens que chaque bouchée de nourriture provient d’un vaste réseau de personnes, d’entreprises et de communautés travaillant en collaboration.</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20</a:t>
            </a:fld>
            <a:endParaRPr lang="en-US"/>
          </a:p>
        </p:txBody>
      </p:sp>
    </p:spTree>
    <p:extLst>
      <p:ext uri="{BB962C8B-B14F-4D97-AF65-F5344CB8AC3E}">
        <p14:creationId xmlns:p14="http://schemas.microsoft.com/office/powerpoint/2010/main" val="2486142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Pour débuter, nous proposerons un contenu accueillant et accessible permettant de rompre la glace et d’établir un climat de confiance.</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Nous jouerons aussi sur la fierté canadienne – évoquant des images typiquement canadiennes.</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21</a:t>
            </a:fld>
            <a:endParaRPr lang="en-US"/>
          </a:p>
        </p:txBody>
      </p:sp>
    </p:spTree>
    <p:extLst>
      <p:ext uri="{BB962C8B-B14F-4D97-AF65-F5344CB8AC3E}">
        <p14:creationId xmlns:p14="http://schemas.microsoft.com/office/powerpoint/2010/main" val="3663407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CA" sz="1200" dirty="0">
                <a:effectLst/>
                <a:latin typeface="Aptos Display" panose="020B0004020202020204" pitchFamily="34" charset="0"/>
                <a:ea typeface="Aptos" panose="020B0004020202020204" pitchFamily="34" charset="0"/>
              </a:rPr>
              <a:t>Nous utiliserons une variété de formats et d’idées, tout en maintenant un contenu dynamique, mais cohérent.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La répétition crée la familiarité.</a:t>
            </a:r>
            <a:endParaRPr lang="en-CA" sz="1200" dirty="0">
              <a:effectLst/>
              <a:latin typeface="Times New Roman" panose="02020603050405020304" pitchFamily="18" charset="0"/>
              <a:ea typeface="Aptos" panose="020B0004020202020204" pitchFamily="34" charset="0"/>
            </a:endParaRPr>
          </a:p>
          <a:p>
            <a:endParaRPr lang="en-CA" dirty="0"/>
          </a:p>
        </p:txBody>
      </p:sp>
      <p:sp>
        <p:nvSpPr>
          <p:cNvPr id="4" name="Slide Number Placeholder 3"/>
          <p:cNvSpPr>
            <a:spLocks noGrp="1"/>
          </p:cNvSpPr>
          <p:nvPr>
            <p:ph type="sldNum" sz="quarter" idx="5"/>
          </p:nvPr>
        </p:nvSpPr>
        <p:spPr/>
        <p:txBody>
          <a:bodyPr/>
          <a:lstStyle/>
          <a:p>
            <a:fld id="{76AC5E18-31EC-EB4E-B97A-3E70EEE1C6DC}" type="slidenum">
              <a:rPr lang="en-US" smtClean="0"/>
              <a:t>22</a:t>
            </a:fld>
            <a:endParaRPr lang="en-US"/>
          </a:p>
        </p:txBody>
      </p:sp>
    </p:spTree>
    <p:extLst>
      <p:ext uri="{BB962C8B-B14F-4D97-AF65-F5344CB8AC3E}">
        <p14:creationId xmlns:p14="http://schemas.microsoft.com/office/powerpoint/2010/main" val="790574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fr-CA" sz="1200" dirty="0">
                <a:effectLst/>
                <a:latin typeface="Aptos Display" panose="020B0004020202020204" pitchFamily="34" charset="0"/>
                <a:ea typeface="Aptos" panose="020B0004020202020204" pitchFamily="34" charset="0"/>
              </a:rPr>
              <a:t>Nous accompagnerons les Canadiens dans un parcours de la ferme à l’assiette et mettront en évidence les personnes qui mettent la main à la pâte tout au long du processus.</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23</a:t>
            </a:fld>
            <a:endParaRPr lang="en-US"/>
          </a:p>
        </p:txBody>
      </p:sp>
    </p:spTree>
    <p:extLst>
      <p:ext uri="{BB962C8B-B14F-4D97-AF65-F5344CB8AC3E}">
        <p14:creationId xmlns:p14="http://schemas.microsoft.com/office/powerpoint/2010/main" val="1811085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Dans n’importe quel mouvement, l’une des choses les plus importantes à faire est de donner aux gens un moyen clair et simple de s’engager. Leur donner la capacité d’</a:t>
            </a:r>
            <a:r>
              <a:rPr lang="fr-CA" sz="1200" i="1" dirty="0">
                <a:effectLst/>
                <a:latin typeface="Aptos Display" panose="020B0004020202020204" pitchFamily="34" charset="0"/>
                <a:ea typeface="Aptos" panose="020B0004020202020204" pitchFamily="34" charset="0"/>
              </a:rPr>
              <a:t>agir</a:t>
            </a:r>
            <a:r>
              <a:rPr lang="fr-CA" sz="1200" dirty="0">
                <a:effectLst/>
                <a:latin typeface="Aptos Display" panose="020B0004020202020204" pitchFamily="34" charset="0"/>
                <a:ea typeface="Aptos" panose="020B0004020202020204" pitchFamily="34" charset="0"/>
              </a:rPr>
              <a:t>, au lieu de se </a:t>
            </a:r>
            <a:r>
              <a:rPr lang="fr-CA" sz="1200" i="1" dirty="0">
                <a:effectLst/>
                <a:latin typeface="Aptos Display" panose="020B0004020202020204" pitchFamily="34" charset="0"/>
                <a:ea typeface="Aptos" panose="020B0004020202020204" pitchFamily="34" charset="0"/>
              </a:rPr>
              <a:t>contenter de lire</a:t>
            </a:r>
            <a:r>
              <a:rPr lang="fr-CA" sz="1200" dirty="0">
                <a:effectLst/>
                <a:latin typeface="Aptos Display" panose="020B0004020202020204" pitchFamily="34" charset="0"/>
                <a:ea typeface="Aptos" panose="020B0004020202020204" pitchFamily="34" charset="0"/>
              </a:rPr>
              <a:t>.</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C’est pourquoi cette promesse a une importance cruciale dès le début de l’initiative.</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Les Canadiens s’en soucient déjà – mais beaucoup ignorent comment le faire savoir. Cette initiative leur offre un moyen d’y parvenir. Elle leur attribue un rôle à jouer. Elle dit : « </a:t>
            </a:r>
            <a:r>
              <a:rPr lang="fr-CA" sz="1200" i="1" dirty="0">
                <a:effectLst/>
                <a:latin typeface="Aptos Display" panose="020B0004020202020204" pitchFamily="34" charset="0"/>
                <a:ea typeface="Aptos" panose="020B0004020202020204" pitchFamily="34" charset="0"/>
              </a:rPr>
              <a:t>Vous aussi, vous en faites partie.</a:t>
            </a:r>
            <a:r>
              <a:rPr lang="fr-CA"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La promesse est sur notre page de renvoi et sera également mise en évidence sur les médias sociaux grâce à un concours. C’est assez simple – la chance de gagner une carte-cadeau de 500 $ – mais il ouvre la porte sur quelque chose de plus grand.</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Notre site Web sera le pivot de l’initiative – un tremplin qui relie les Canadiens aux meilleurs contenus, outils et histoires déjà partagés dans tout le secteur.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Nous offrirons une participation en prime qui invite les Canadiens à partager des moments de leur vie liés à la nourriture. Un plat qu’ils auraient préparé. Une sortie à l’épicerie. Cela contribue à faire passer le message – véritablement.</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En soi, les concours n’établissent pas une immense confiance, mais ils représentent un point d’entrée puissant. Ils génèrent de la visibilité. Ils provoquent des conversations. Et ils incitent les gens à passer d’observateur passif à participant actif.</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C’est comment nous amorçons le changement de culture – un petit geste à la fois.</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24</a:t>
            </a:fld>
            <a:endParaRPr lang="en-US"/>
          </a:p>
        </p:txBody>
      </p:sp>
    </p:spTree>
    <p:extLst>
      <p:ext uri="{BB962C8B-B14F-4D97-AF65-F5344CB8AC3E}">
        <p14:creationId xmlns:p14="http://schemas.microsoft.com/office/powerpoint/2010/main" val="3162364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Dans le cadre de cette initiative, lorsque nous parlons d’influenceurs, nous ne faisons pas référence à des célébrités ou à de grandes campagnes payantes.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Nous parlons de véritables personnes ayant une véritable crédibilité qui ont déjà gagné la confiance de leurs publics.</a:t>
            </a:r>
            <a:endParaRPr lang="en-CA" sz="1200" dirty="0">
              <a:effectLst/>
              <a:latin typeface="Times New Roman" panose="02020603050405020304" pitchFamily="18" charset="0"/>
              <a:ea typeface="Aptos" panose="020B0004020202020204" pitchFamily="34" charset="0"/>
            </a:endParaRPr>
          </a:p>
          <a:p>
            <a:pPr>
              <a:buNone/>
            </a:pPr>
            <a:endParaRPr lang="fr-CA" sz="1200" dirty="0">
              <a:effectLst/>
              <a:latin typeface="Aptos Display" panose="020B0004020202020204" pitchFamily="34"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Et souvent, ce sont des gens de votre propre organisation qui racontent les histoires les plus captivantes. Ils sont faciles à comprendre, passionnés et parlent d’après leur propre expérience. Si vous connaissez quelqu’un capable de diffuser votre message, nous voulons travailler avec cette personne.</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Ce qui est crucial, c’est l’authenticité. Ces porte-paroles raconteront leur vraie expérience. Et ce faisant, ils inciteront d’autres personnes à agir de même.</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25</a:t>
            </a:fld>
            <a:endParaRPr lang="en-US"/>
          </a:p>
        </p:txBody>
      </p:sp>
    </p:spTree>
    <p:extLst>
      <p:ext uri="{BB962C8B-B14F-4D97-AF65-F5344CB8AC3E}">
        <p14:creationId xmlns:p14="http://schemas.microsoft.com/office/powerpoint/2010/main" val="3729798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Voici comment nos publications sur la promesse paraîtront – invitantes, faciles à comprendre et conçues pour être partagées.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Nous rendons la tâche simple : s’engager, partager et soutenir le système agroalimentaire.</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26</a:t>
            </a:fld>
            <a:endParaRPr lang="en-US"/>
          </a:p>
        </p:txBody>
      </p:sp>
    </p:spTree>
    <p:extLst>
      <p:ext uri="{BB962C8B-B14F-4D97-AF65-F5344CB8AC3E}">
        <p14:creationId xmlns:p14="http://schemas.microsoft.com/office/powerpoint/2010/main" val="3643826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Dans une prochaine étape, les Canadiens seront invités à présenter un repas à base d’ingrédients du terroir canadien. Cette approche légère crée un rapprochement émotionnel.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Ces moments sont puissants, car ils sont à la portée de tous. Tout le monde se nourrit. Chacun a sa propre histoire en matière d’alimentation.</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27</a:t>
            </a:fld>
            <a:endParaRPr lang="en-US"/>
          </a:p>
        </p:txBody>
      </p:sp>
    </p:spTree>
    <p:extLst>
      <p:ext uri="{BB962C8B-B14F-4D97-AF65-F5344CB8AC3E}">
        <p14:creationId xmlns:p14="http://schemas.microsoft.com/office/powerpoint/2010/main" val="2286403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Lorsque les Canadiens répondront, nous renforcerons notre campagne. Nous tirerons parti de cette dynamique.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Lorsque les gens constatent que leur contenu est partagé, ils ont l’impression d’être remarqués. Non seulement leur message est-il diffusé – il engendre une conversation nationale.</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28</a:t>
            </a:fld>
            <a:endParaRPr lang="en-US"/>
          </a:p>
        </p:txBody>
      </p:sp>
    </p:spTree>
    <p:extLst>
      <p:ext uri="{BB962C8B-B14F-4D97-AF65-F5344CB8AC3E}">
        <p14:creationId xmlns:p14="http://schemas.microsoft.com/office/powerpoint/2010/main" val="3962867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lnSpc>
                <a:spcPct val="115000"/>
              </a:lnSpc>
              <a:spcAft>
                <a:spcPts val="800"/>
              </a:spcAft>
            </a:pPr>
            <a:r>
              <a:rPr lang="fr-CA" sz="1200" kern="100" dirty="0">
                <a:effectLst/>
                <a:latin typeface="Calibri" panose="020F0502020204030204" pitchFamily="34" charset="0"/>
                <a:ea typeface="Aptos" panose="020B0004020202020204" pitchFamily="34" charset="0"/>
              </a:rPr>
              <a:t>Ce pilier met en vedette les vraies personnes à travers le système. Ces histoires feront ressortir l’effort, les décisions et la fierté qui façonnent le système alimentaire canadien chaque jour.</a:t>
            </a:r>
            <a:endParaRPr lang="en-CA" sz="1200" kern="100" dirty="0">
              <a:effectLst/>
              <a:latin typeface="Calibri" panose="020F0502020204030204" pitchFamily="34" charset="0"/>
              <a:ea typeface="Aptos" panose="020B0004020202020204" pitchFamily="34" charset="0"/>
            </a:endParaRP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r-CA" sz="1200" kern="100" dirty="0">
                <a:effectLst/>
                <a:latin typeface="Calibri" panose="020F0502020204030204" pitchFamily="34" charset="0"/>
                <a:ea typeface="Aptos" panose="020B0004020202020204" pitchFamily="34" charset="0"/>
              </a:rPr>
              <a:t>Nous nous baserons sur le contenu existant et l’utiliserons pour élargir les récits. Chacun a un rôle à jouer et chacun a une histoire.</a:t>
            </a:r>
            <a:endParaRPr lang="en-CA" sz="1200" kern="100" dirty="0">
              <a:effectLst/>
              <a:latin typeface="Calibri" panose="020F0502020204030204" pitchFamily="34" charset="0"/>
              <a:ea typeface="Aptos" panose="020B0004020202020204" pitchFamily="34" charset="0"/>
            </a:endParaRP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fr-CA" sz="1200" kern="100" dirty="0">
                <a:effectLst/>
                <a:latin typeface="Calibri" panose="020F0502020204030204" pitchFamily="34" charset="0"/>
                <a:ea typeface="Aptos" panose="020B0004020202020204" pitchFamily="34" charset="0"/>
              </a:rPr>
              <a:t>Au cœur de ce pilier, il y a un rappel aux gens que chaque repas est rendu possible par votre travail acharné. Et ce dernier vaut une reconnaissance – et une protection.</a:t>
            </a:r>
            <a:endParaRPr lang="en-CA" sz="1200" kern="100" dirty="0">
              <a:effectLst/>
              <a:latin typeface="Calibri" panose="020F0502020204030204" pitchFamily="34"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29</a:t>
            </a:fld>
            <a:endParaRPr lang="en-US"/>
          </a:p>
        </p:txBody>
      </p:sp>
    </p:spTree>
    <p:extLst>
      <p:ext uri="{BB962C8B-B14F-4D97-AF65-F5344CB8AC3E}">
        <p14:creationId xmlns:p14="http://schemas.microsoft.com/office/powerpoint/2010/main" val="1553852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nous sommes demandé : pourquoi les efforts passés ont-ils raté la cible? La réponse est claire – les Canadiens ne voient qu’une image fragmentée.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rtl="0">
              <a:buNone/>
            </a:pPr>
            <a:r>
              <a:rPr lang="fr-ca" sz="1800" b="0" i="0" u="none" baseline="0" dirty="0">
                <a:effectLst/>
                <a:latin typeface="Aptos" panose="020B0004020202020204" pitchFamily="34" charset="0"/>
                <a:ea typeface="Aptos" panose="020B0004020202020204" pitchFamily="34" charset="0"/>
                <a:cs typeface="Times New Roman" panose="02020603050405020304" pitchFamily="18" charset="0"/>
              </a:rPr>
              <a:t>Nous les avons renseignés, mais sans véritablement les toucher. Nous les avons informés, sans toutefois les inspirer. Et nous n’avons jamais raconté une histoire unifiée sur le système alimentaire – à grande échelle.</a:t>
            </a:r>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3</a:t>
            </a:fld>
            <a:endParaRPr lang="fr-ca"/>
          </a:p>
        </p:txBody>
      </p:sp>
    </p:spTree>
    <p:extLst>
      <p:ext uri="{BB962C8B-B14F-4D97-AF65-F5344CB8AC3E}">
        <p14:creationId xmlns:p14="http://schemas.microsoft.com/office/powerpoint/2010/main" val="2805125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Voici Kathryn comme exemple – éleveuse de dindons et mère de famille.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Son histoire est celle d’un dévouement, de valeurs et d’un travail quotidien pour nourrir les Canadiens. </a:t>
            </a:r>
          </a:p>
          <a:p>
            <a:pPr>
              <a:buNone/>
            </a:pP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Il ne s’agit pas seulement de rôles.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Il s’agit de véritables personnes – et de bonnes raisons d’être fières.</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30</a:t>
            </a:fld>
            <a:endParaRPr lang="en-US"/>
          </a:p>
        </p:txBody>
      </p:sp>
    </p:spTree>
    <p:extLst>
      <p:ext uri="{BB962C8B-B14F-4D97-AF65-F5344CB8AC3E}">
        <p14:creationId xmlns:p14="http://schemas.microsoft.com/office/powerpoint/2010/main" val="1357484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Aptos Display" panose="020B0004020202020204" pitchFamily="34" charset="0"/>
                <a:ea typeface="Aptos" panose="020B0004020202020204" pitchFamily="34" charset="0"/>
              </a:rPr>
              <a:t>Et nous saisirons ces occasions pour présenter des faits concernant notre secteur et ses contributions remarquables à la vie des Canadiens.</a:t>
            </a:r>
            <a:endParaRPr lang="en-CA" sz="1200" dirty="0">
              <a:effectLst/>
              <a:latin typeface="Times New Roman" panose="02020603050405020304" pitchFamily="18" charset="0"/>
              <a:ea typeface="Aptos" panose="020B0004020202020204" pitchFamily="34" charset="0"/>
            </a:endParaRPr>
          </a:p>
          <a:p>
            <a:endParaRPr lang="en-CA" dirty="0"/>
          </a:p>
        </p:txBody>
      </p:sp>
      <p:sp>
        <p:nvSpPr>
          <p:cNvPr id="4" name="Slide Number Placeholder 3"/>
          <p:cNvSpPr>
            <a:spLocks noGrp="1"/>
          </p:cNvSpPr>
          <p:nvPr>
            <p:ph type="sldNum" sz="quarter" idx="5"/>
          </p:nvPr>
        </p:nvSpPr>
        <p:spPr/>
        <p:txBody>
          <a:bodyPr/>
          <a:lstStyle/>
          <a:p>
            <a:fld id="{76AC5E18-31EC-EB4E-B97A-3E70EEE1C6DC}" type="slidenum">
              <a:rPr lang="en-US" smtClean="0"/>
              <a:t>31</a:t>
            </a:fld>
            <a:endParaRPr lang="en-US"/>
          </a:p>
        </p:txBody>
      </p:sp>
    </p:spTree>
    <p:extLst>
      <p:ext uri="{BB962C8B-B14F-4D97-AF65-F5344CB8AC3E}">
        <p14:creationId xmlns:p14="http://schemas.microsoft.com/office/powerpoint/2010/main" val="384898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Nous démontrerons aussi comment les aliments s’agencent – en cartographiant la provenance de chaque ingrédient d’un plat.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C’est une façon simple d’illustrer l’étendue et la coordination.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Même un plat simple comme la poutine peut devenir une histoire de rapprochement au système alimentaire canadien.</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32</a:t>
            </a:fld>
            <a:endParaRPr lang="en-US"/>
          </a:p>
        </p:txBody>
      </p:sp>
    </p:spTree>
    <p:extLst>
      <p:ext uri="{BB962C8B-B14F-4D97-AF65-F5344CB8AC3E}">
        <p14:creationId xmlns:p14="http://schemas.microsoft.com/office/powerpoint/2010/main" val="227519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Et nous nous assurerons de représenter la gamme complète des expériences alimentaires canadiennes.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Des plats culturels préférés aux spécialités régionales – avec cette initiative, nous montrerons la diversité du Canada et aiderons les gens à découvrir </a:t>
            </a:r>
            <a:r>
              <a:rPr lang="fr-CA" sz="1200" i="1" dirty="0">
                <a:effectLst/>
                <a:latin typeface="Aptos Display" panose="020B0004020202020204" pitchFamily="34" charset="0"/>
                <a:ea typeface="Aptos" panose="020B0004020202020204" pitchFamily="34" charset="0"/>
              </a:rPr>
              <a:t>leur</a:t>
            </a:r>
            <a:r>
              <a:rPr lang="fr-CA" sz="1200" dirty="0">
                <a:effectLst/>
                <a:latin typeface="Aptos Display" panose="020B0004020202020204" pitchFamily="34" charset="0"/>
                <a:ea typeface="Aptos" panose="020B0004020202020204" pitchFamily="34" charset="0"/>
              </a:rPr>
              <a:t> nourriture et </a:t>
            </a:r>
            <a:r>
              <a:rPr lang="fr-CA" sz="1200" i="1" dirty="0">
                <a:effectLst/>
                <a:latin typeface="Aptos Display" panose="020B0004020202020204" pitchFamily="34" charset="0"/>
                <a:ea typeface="Aptos" panose="020B0004020202020204" pitchFamily="34" charset="0"/>
              </a:rPr>
              <a:t>leurs</a:t>
            </a:r>
            <a:r>
              <a:rPr lang="fr-CA" sz="1200" dirty="0">
                <a:effectLst/>
                <a:latin typeface="Aptos Display" panose="020B0004020202020204" pitchFamily="34" charset="0"/>
                <a:ea typeface="Aptos" panose="020B0004020202020204" pitchFamily="34" charset="0"/>
              </a:rPr>
              <a:t> traditions.</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Ces images sont génériques – nous favoriserons un contenu canadien – votre contenu, s’il est disponible et vous voulez le partager – et mettrons en évidence vos associations, recettes, produits et contenus.</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33</a:t>
            </a:fld>
            <a:endParaRPr lang="en-US"/>
          </a:p>
        </p:txBody>
      </p:sp>
    </p:spTree>
    <p:extLst>
      <p:ext uri="{BB962C8B-B14F-4D97-AF65-F5344CB8AC3E}">
        <p14:creationId xmlns:p14="http://schemas.microsoft.com/office/powerpoint/2010/main" val="3096762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Comme vous le savez, le système alimentaire canadien est un des plus importants moteurs économiques du pays – mais la plupart des gens n’en ont pas conscience.</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Il peut leur arriver de penser aux exploitations agricoles et aux épiceries, mais la réalité est beaucoup plus vaste que cela. Il y la logistique, l’ingénierie, les sciences, les TI, les communications, le détail, la restauration et plus encore. Des millions d’emplois – beaucoup d’entre eux peu courants – dépendent de ce système.</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pPr>
              <a:buNone/>
            </a:pPr>
            <a:r>
              <a:rPr lang="fr-CA" sz="1200" dirty="0">
                <a:effectLst/>
                <a:latin typeface="Aptos Display" panose="020B0004020202020204" pitchFamily="34" charset="0"/>
                <a:ea typeface="Aptos" panose="020B0004020202020204" pitchFamily="34" charset="0"/>
              </a:rPr>
              <a:t>Ce pilier vise à donner de la visibilité et de la crédibilité à ces rôles. Nous mettons en évidence le réseau invisible de personnes qui facilitent le mouvement de l’alimentation à travers tout le pays.</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Et en partageant ces histoires, nous renforçons un fait important : le système alimentaire n’est pas une entité lointaine et abstraite. Il est local. Il est essentiel. Il est personnel. </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34</a:t>
            </a:fld>
            <a:endParaRPr lang="en-US"/>
          </a:p>
        </p:txBody>
      </p:sp>
    </p:spTree>
    <p:extLst>
      <p:ext uri="{BB962C8B-B14F-4D97-AF65-F5344CB8AC3E}">
        <p14:creationId xmlns:p14="http://schemas.microsoft.com/office/powerpoint/2010/main" val="2728747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buNone/>
            </a:pPr>
            <a:r>
              <a:rPr lang="fr-CA" sz="1200" dirty="0">
                <a:effectLst/>
                <a:latin typeface="Aptos Display" panose="020B0004020202020204" pitchFamily="34" charset="0"/>
                <a:ea typeface="Aptos" panose="020B0004020202020204" pitchFamily="34" charset="0"/>
              </a:rPr>
              <a:t>Des publications comme celle-ci amènent les gens à réfléchir. « Combien d’emplois sont associés au secteur de l’alimentation? » La plupart des gens sous-estiment grandement la réalité. Quand ils découvrent la réponse – ils sont stupéfaits. </a:t>
            </a:r>
            <a:endParaRPr lang="en-CA" sz="1200" dirty="0">
              <a:effectLst/>
              <a:latin typeface="Times New Roman" panose="02020603050405020304" pitchFamily="18" charset="0"/>
              <a:ea typeface="Aptos" panose="020B0004020202020204" pitchFamily="34" charset="0"/>
            </a:endParaRPr>
          </a:p>
          <a:p>
            <a:pPr>
              <a:buNone/>
            </a:pPr>
            <a:r>
              <a:rPr lang="en-US" sz="1200" dirty="0">
                <a:effectLst/>
                <a:latin typeface="Aptos Display" panose="020B0004020202020204" pitchFamily="34" charset="0"/>
                <a:ea typeface="Aptos" panose="020B0004020202020204" pitchFamily="34" charset="0"/>
              </a:rPr>
              <a:t> </a:t>
            </a:r>
            <a:endParaRPr lang="en-CA" sz="1200" dirty="0">
              <a:effectLst/>
              <a:latin typeface="Times New Roman" panose="02020603050405020304" pitchFamily="18" charset="0"/>
              <a:ea typeface="Aptos" panose="020B0004020202020204" pitchFamily="34" charset="0"/>
            </a:endParaRPr>
          </a:p>
          <a:p>
            <a:r>
              <a:rPr lang="fr-CA" sz="1200" dirty="0">
                <a:effectLst/>
                <a:latin typeface="Aptos Display" panose="020B0004020202020204" pitchFamily="34" charset="0"/>
                <a:ea typeface="Aptos" panose="020B0004020202020204" pitchFamily="34" charset="0"/>
              </a:rPr>
              <a:t>Ces moments « </a:t>
            </a:r>
            <a:r>
              <a:rPr lang="fr-CA" sz="1200" dirty="0" err="1">
                <a:effectLst/>
                <a:latin typeface="Aptos Display" panose="020B0004020202020204" pitchFamily="34" charset="0"/>
                <a:ea typeface="Aptos" panose="020B0004020202020204" pitchFamily="34" charset="0"/>
              </a:rPr>
              <a:t>aha</a:t>
            </a:r>
            <a:r>
              <a:rPr lang="fr-CA" sz="1200" dirty="0">
                <a:effectLst/>
                <a:latin typeface="Aptos Display" panose="020B0004020202020204" pitchFamily="34" charset="0"/>
                <a:ea typeface="Aptos" panose="020B0004020202020204" pitchFamily="34" charset="0"/>
              </a:rPr>
              <a:t> » sont exactement ce que nous recherchons.</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35</a:t>
            </a:fld>
            <a:endParaRPr lang="en-US"/>
          </a:p>
        </p:txBody>
      </p:sp>
    </p:spTree>
    <p:extLst>
      <p:ext uri="{BB962C8B-B14F-4D97-AF65-F5344CB8AC3E}">
        <p14:creationId xmlns:p14="http://schemas.microsoft.com/office/powerpoint/2010/main" val="3954863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ca"/>
              <a:t>Nous parlerons également de l’avenir.</a:t>
            </a:r>
            <a:br>
              <a:rPr lang="en-US"/>
            </a:br>
            <a:r>
              <a:rPr lang="fr-ca"/>
              <a:t>Les Canadiens sont très attachés à la manière dont les aliments sont cultivés et produits. Nous mettrons en évidence les progrès déjà réalisés, avec des résultats concrets et non des mots à la mode.</a:t>
            </a: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36</a:t>
            </a:fld>
            <a:endParaRPr lang="en-US"/>
          </a:p>
        </p:txBody>
      </p:sp>
    </p:spTree>
    <p:extLst>
      <p:ext uri="{BB962C8B-B14F-4D97-AF65-F5344CB8AC3E}">
        <p14:creationId xmlns:p14="http://schemas.microsoft.com/office/powerpoint/2010/main" val="3463132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fr-CA" sz="1200" dirty="0">
                <a:effectLst/>
                <a:latin typeface="Aptos Display" panose="020B0004020202020204" pitchFamily="34" charset="0"/>
                <a:ea typeface="Aptos" panose="020B0004020202020204" pitchFamily="34" charset="0"/>
              </a:rPr>
              <a:t>Voici un exemple : un professeur parle de la santé des sols. Ce n’est pas un sujet tape-à-l’œil – mais il est incroyablement puissant. Cela démontre une tendance, une prévoyance et un engagement envers la prochaine génération. </a:t>
            </a:r>
            <a:endParaRPr lang="en-CA" sz="1200" dirty="0">
              <a:effectLst/>
              <a:latin typeface="Times New Roman" panose="02020603050405020304" pitchFamily="18" charset="0"/>
              <a:ea typeface="Aptos" panose="020B0004020202020204" pitchFamily="34" charset="0"/>
            </a:endParaRPr>
          </a:p>
        </p:txBody>
      </p:sp>
      <p:sp>
        <p:nvSpPr>
          <p:cNvPr id="4" name="Slide Number Placeholder 3"/>
          <p:cNvSpPr>
            <a:spLocks noGrp="1"/>
          </p:cNvSpPr>
          <p:nvPr>
            <p:ph type="sldNum" sz="quarter" idx="5"/>
          </p:nvPr>
        </p:nvSpPr>
        <p:spPr/>
        <p:txBody>
          <a:bodyPr rtlCol="0"/>
          <a:lstStyle/>
          <a:p>
            <a:pPr rtl="0"/>
            <a:fld id="{76AC5E18-31EC-EB4E-B97A-3E70EEE1C6DC}" type="slidenum">
              <a:rPr lang="en-US" smtClean="0"/>
              <a:t>37</a:t>
            </a:fld>
            <a:endParaRPr lang="en-US"/>
          </a:p>
        </p:txBody>
      </p:sp>
    </p:spTree>
    <p:extLst>
      <p:ext uri="{BB962C8B-B14F-4D97-AF65-F5344CB8AC3E}">
        <p14:creationId xmlns:p14="http://schemas.microsoft.com/office/powerpoint/2010/main" val="3480739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Aptos Display" panose="020B0004020202020204" pitchFamily="34" charset="0"/>
                <a:ea typeface="Aptos" panose="020B0004020202020204" pitchFamily="34" charset="0"/>
              </a:rPr>
              <a:t>Nous utiliserons aussi des faits brefs et percutants pour mettre en évidence l’ampleur du système </a:t>
            </a:r>
            <a:r>
              <a:rPr lang="fr-CA" sz="1200" dirty="0" err="1">
                <a:effectLst/>
                <a:latin typeface="Aptos Display" panose="020B0004020202020204" pitchFamily="34" charset="0"/>
                <a:ea typeface="Aptos" panose="020B0004020202020204" pitchFamily="34" charset="0"/>
              </a:rPr>
              <a:t>aalimentaire</a:t>
            </a:r>
            <a:r>
              <a:rPr lang="fr-CA" sz="1200" dirty="0">
                <a:effectLst/>
                <a:latin typeface="Aptos Display" panose="020B0004020202020204" pitchFamily="34" charset="0"/>
                <a:ea typeface="Aptos" panose="020B0004020202020204" pitchFamily="34" charset="0"/>
              </a:rPr>
              <a:t> canadien. Par exemple, nous nourrissons 400 millions de personnes dans le monde entier chaque année. Ce genre de donnée change le cours d’une conversation – tout à coup, notre système devient encore plus important.</a:t>
            </a:r>
            <a:endParaRPr lang="en-CA" sz="1200" dirty="0">
              <a:effectLst/>
              <a:latin typeface="Times New Roman" panose="02020603050405020304" pitchFamily="18" charset="0"/>
              <a:ea typeface="Aptos" panose="020B0004020202020204" pitchFamily="34" charset="0"/>
            </a:endParaRPr>
          </a:p>
          <a:p>
            <a:endParaRPr lang="en-CA" dirty="0"/>
          </a:p>
        </p:txBody>
      </p:sp>
      <p:sp>
        <p:nvSpPr>
          <p:cNvPr id="4" name="Slide Number Placeholder 3"/>
          <p:cNvSpPr>
            <a:spLocks noGrp="1"/>
          </p:cNvSpPr>
          <p:nvPr>
            <p:ph type="sldNum" sz="quarter" idx="5"/>
          </p:nvPr>
        </p:nvSpPr>
        <p:spPr/>
        <p:txBody>
          <a:bodyPr/>
          <a:lstStyle/>
          <a:p>
            <a:fld id="{76AC5E18-31EC-EB4E-B97A-3E70EEE1C6DC}" type="slidenum">
              <a:rPr lang="en-US" smtClean="0"/>
              <a:t>38</a:t>
            </a:fld>
            <a:endParaRPr lang="en-US"/>
          </a:p>
        </p:txBody>
      </p:sp>
    </p:spTree>
    <p:extLst>
      <p:ext uri="{BB962C8B-B14F-4D97-AF65-F5344CB8AC3E}">
        <p14:creationId xmlns:p14="http://schemas.microsoft.com/office/powerpoint/2010/main" val="2594302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6AC5E18-31EC-EB4E-B97A-3E70EEE1C6DC}" type="slidenum">
              <a:rPr lang="en-US" smtClean="0"/>
              <a:t>39</a:t>
            </a:fld>
            <a:endParaRPr lang="en-US"/>
          </a:p>
        </p:txBody>
      </p:sp>
    </p:spTree>
    <p:extLst>
      <p:ext uri="{BB962C8B-B14F-4D97-AF65-F5344CB8AC3E}">
        <p14:creationId xmlns:p14="http://schemas.microsoft.com/office/powerpoint/2010/main" val="415419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Le public ne comprend pas bien le fonctionnement du système agroalimentaire – ni qui en fait partie. La majorité des Canadiens n’ont pas conscience de l’ampleur du système – ni de tous les gens qui y contribuent.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Ils ne voient pas les contributions économiques, sociales et environnementales.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Pendant ce temps, la mésinformation gagne du terrain – que ce soit en raison de malentendus ou de manœuvres intentionnelles. Et trop souvent, nous sommes tenus à l’écart des décisions importantes.</a:t>
            </a:r>
          </a:p>
          <a:p>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4</a:t>
            </a:fld>
            <a:endParaRPr lang="fr-ca"/>
          </a:p>
        </p:txBody>
      </p:sp>
    </p:spTree>
    <p:extLst>
      <p:ext uri="{BB962C8B-B14F-4D97-AF65-F5344CB8AC3E}">
        <p14:creationId xmlns:p14="http://schemas.microsoft.com/office/powerpoint/2010/main" val="3545959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Encore une fois, quand nous évoquons l’influence en relations publiques, nous ne faisons pas référence au lobbyisme. Nous faisons référence à quelque chose de plus fort – et de plus durable.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Les 100 premiers jours seront une période cruciale pour commencer à changer la façon dont le public perçoit la situation, ce qui conduira de manière organique à la pertinence politique.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L’harmonie entre les messages, les histoires et les médias stratégiques nous permettra de commencer à positionner le système agroalimentaire canadien comme un pilier de la puissance de notre nation.</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rtl="0">
              <a:buNone/>
            </a:pPr>
            <a:r>
              <a:rPr lang="fr-ca" sz="1800" b="0" i="0" u="none" baseline="0" dirty="0">
                <a:effectLst/>
                <a:latin typeface="Aptos" panose="020B0004020202020204" pitchFamily="34" charset="0"/>
                <a:ea typeface="Aptos" panose="020B0004020202020204" pitchFamily="34" charset="0"/>
                <a:cs typeface="Times New Roman" panose="02020603050405020304" pitchFamily="18" charset="0"/>
              </a:rPr>
              <a:t>Cette partie de l’initiative établit la base pour toutes ces choses.</a:t>
            </a:r>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40</a:t>
            </a:fld>
            <a:endParaRPr lang="fr-ca"/>
          </a:p>
        </p:txBody>
      </p:sp>
    </p:spTree>
    <p:extLst>
      <p:ext uri="{BB962C8B-B14F-4D97-AF65-F5344CB8AC3E}">
        <p14:creationId xmlns:p14="http://schemas.microsoft.com/office/powerpoint/2010/main" val="3772709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6ACC-7C69-7B49-D67C-8D8469FE8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9E805-1555-4605-6783-DCCAB18AF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7D6567-240B-D22B-3799-F06F3203C77F}"/>
              </a:ext>
            </a:extLst>
          </p:cNvPr>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bâtirons une plateforme nationale pour élever tout le secteur – pour que le système alimentaire devienne pertinent, empreint d’humanité et essentiel aux yeux des Canadiens et des décideurs politiques.</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utilisons l’exposition médiatique gagnée, les médias sociaux non payés et même une </a:t>
            </a:r>
            <a:r>
              <a:rPr lang="fr-ca" sz="1800" b="0" i="0" u="none" kern="100" baseline="0" dirty="0" err="1">
                <a:effectLst/>
                <a:latin typeface="Aptos" panose="020B0004020202020204" pitchFamily="34" charset="0"/>
                <a:ea typeface="Aptos" panose="020B0004020202020204" pitchFamily="34" charset="0"/>
                <a:cs typeface="Times New Roman" panose="02020603050405020304" pitchFamily="18" charset="0"/>
              </a:rPr>
              <a:t>docusérie</a:t>
            </a: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 audio centrée sur les personnes pour faire quelque chose de plus puissant que tout simplement la défense – nous créons une résonance.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raconterons des histoires qui rapprocheront les Canadiens des personnes et des réalisations qui se cachent derrière leur nourriture. Nous démontrerons à quel point l’innovation et l’attention contribuent déjà à forger un avenir plus solide dans le secteur de l’alimentation.</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Quand un sujet suscite l’intérêt du public, les décideurs politiques écoutent. Un système considéré comme vital, innovant et résilient est beaucoup plus susceptible d’être protégé, de constituer une priorité et d’attirer des investissements.</a:t>
            </a:r>
          </a:p>
          <a:p>
            <a:pPr algn="l" rtl="0">
              <a:buNone/>
            </a:pPr>
            <a:endParaRPr lang="fr-ca" sz="4000" dirty="0"/>
          </a:p>
        </p:txBody>
      </p:sp>
      <p:sp>
        <p:nvSpPr>
          <p:cNvPr id="4" name="Slide Number Placeholder 3">
            <a:extLst>
              <a:ext uri="{FF2B5EF4-FFF2-40B4-BE49-F238E27FC236}">
                <a16:creationId xmlns:a16="http://schemas.microsoft.com/office/drawing/2014/main" id="{6A9D647B-F248-C0E4-C53E-9F2BF7622D6B}"/>
              </a:ext>
            </a:extLst>
          </p:cNvPr>
          <p:cNvSpPr>
            <a:spLocks noGrp="1"/>
          </p:cNvSpPr>
          <p:nvPr>
            <p:ph type="sldNum" sz="quarter" idx="5"/>
          </p:nvPr>
        </p:nvSpPr>
        <p:spPr/>
        <p:txBody>
          <a:bodyPr/>
          <a:lstStyle/>
          <a:p>
            <a:pPr algn="l" rtl="0"/>
            <a:fld id="{76AC5E18-31EC-EB4E-B97A-3E70EEE1C6DC}" type="slidenum">
              <a:rPr/>
              <a:t>41</a:t>
            </a:fld>
            <a:endParaRPr lang="fr-ca"/>
          </a:p>
        </p:txBody>
      </p:sp>
    </p:spTree>
    <p:extLst>
      <p:ext uri="{BB962C8B-B14F-4D97-AF65-F5344CB8AC3E}">
        <p14:creationId xmlns:p14="http://schemas.microsoft.com/office/powerpoint/2010/main" val="534746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9B303-2B9E-5EE4-F86B-A52A07ADD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03B7B-BDAE-D681-E474-C09F5C241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180AB-0953-4C5F-670F-8B5B2777D194}"/>
              </a:ext>
            </a:extLst>
          </p:cNvPr>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Voici une des choses les plus importantes à mettre au clair : cette initiative n’entre pas en concurrence avec votre travail – elle le met en valeur.</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Notre objectif est d’accentuer ce qui se produit déjà, votre contenu, vos histoires, votre impact.</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attirerons proactivement de nouveaux publics vers l’excellent travail actuellement réalisé par le secteur, grâce aux médias sociaux, au site Web de l’initiative, aux histoires dans les médias, et plus encore.</a:t>
            </a:r>
          </a:p>
          <a:p>
            <a:pPr marL="0" marR="0" algn="l" rtl="0">
              <a:lnSpc>
                <a:spcPct val="115000"/>
              </a:lnSpc>
              <a:spcAft>
                <a:spcPts val="800"/>
              </a:spcAft>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valoriserons directement vos outils et plateformes à l’aide d’appels à l’action, d’histoires optimisées par référencement naturel et d’articles sur les partenaires. Cela entraînera une meilleure visibilité, un engagement accru et une croissance réelle de votre public.</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De plus, nous collaborerons à la réalisation de publications et de vidéos de coulisses ainsi qu’à des explications d’experts comarqués – nous assurant de mettre en évidence les histoires régionales et opérationnelles comme il se doit.</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Et à tous les points de contact – Web, médias, contenu de l’initiative – vous serez reconnus. Dès le début, des étiquettes, des liens et des mentions « En collaboration avec » visibles seront intégrés.</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Il s’agit de créer une plateforme partagée – et de faire découvrir aux Canadiens tout le positif qui existe déjà dans le système agroalimentaire canadien</a:t>
            </a:r>
          </a:p>
          <a:p>
            <a:pPr marL="0" marR="0" algn="l" rtl="0">
              <a:lnSpc>
                <a:spcPct val="115000"/>
              </a:lnSpc>
              <a:spcAft>
                <a:spcPts val="800"/>
              </a:spcAft>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ca" dirty="0"/>
          </a:p>
        </p:txBody>
      </p:sp>
      <p:sp>
        <p:nvSpPr>
          <p:cNvPr id="4" name="Slide Number Placeholder 3">
            <a:extLst>
              <a:ext uri="{FF2B5EF4-FFF2-40B4-BE49-F238E27FC236}">
                <a16:creationId xmlns:a16="http://schemas.microsoft.com/office/drawing/2014/main" id="{5269336D-94D8-B6DC-BF7D-798EAF76E70F}"/>
              </a:ext>
            </a:extLst>
          </p:cNvPr>
          <p:cNvSpPr>
            <a:spLocks noGrp="1"/>
          </p:cNvSpPr>
          <p:nvPr>
            <p:ph type="sldNum" sz="quarter" idx="5"/>
          </p:nvPr>
        </p:nvSpPr>
        <p:spPr/>
        <p:txBody>
          <a:bodyPr/>
          <a:lstStyle/>
          <a:p>
            <a:pPr algn="l" rtl="0"/>
            <a:fld id="{76AC5E18-31EC-EB4E-B97A-3E70EEE1C6DC}" type="slidenum">
              <a:rPr/>
              <a:t>43</a:t>
            </a:fld>
            <a:endParaRPr lang="fr-ca"/>
          </a:p>
        </p:txBody>
      </p:sp>
    </p:spTree>
    <p:extLst>
      <p:ext uri="{BB962C8B-B14F-4D97-AF65-F5344CB8AC3E}">
        <p14:creationId xmlns:p14="http://schemas.microsoft.com/office/powerpoint/2010/main" val="156267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200" b="0" i="0" u="none" kern="100" baseline="0" dirty="0">
                <a:effectLst/>
                <a:latin typeface="Aptos" panose="020B0004020202020204" pitchFamily="34" charset="0"/>
                <a:ea typeface="Aptos" panose="020B0004020202020204" pitchFamily="34" charset="0"/>
                <a:cs typeface="Times New Roman" panose="02020603050405020304" pitchFamily="18" charset="0"/>
              </a:rPr>
              <a:t>Cette plateforme aidera les partenaires à devenir visibles, crédibles et centraux aux conversations sur les politiques.</a:t>
            </a:r>
          </a:p>
          <a:p>
            <a:pPr marL="0" marR="0" algn="l" rtl="0">
              <a:lnSpc>
                <a:spcPct val="115000"/>
              </a:lnSpc>
              <a:spcAft>
                <a:spcPts val="800"/>
              </a:spcAft>
              <a:buNone/>
            </a:pPr>
            <a:endParaRPr lang="fr-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2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travaillons avec vous pour partager un message unifié – qui ne passera pas inaperçu. Cela comprend des articles d’opinion, des sorties médiatiques, des séances d’information et des éléments tangibles démontrant l’innovation et le leadership.</a:t>
            </a:r>
          </a:p>
          <a:p>
            <a:pPr marL="0" marR="0" algn="l" rtl="0">
              <a:lnSpc>
                <a:spcPct val="115000"/>
              </a:lnSpc>
              <a:spcAft>
                <a:spcPts val="800"/>
              </a:spcAft>
              <a:buNone/>
            </a:pPr>
            <a:endParaRPr lang="fr-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2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n’avons pas oublié les personnes qui souhaitent faire sentir leur influence au-delà de leur cercle habituel. Nous identifierons des espaces médiatiques peu utilisés, établirons des liens avec de nouveaux partenaires et mettrons en évidence votre travail dans des endroits hors du commun.</a:t>
            </a:r>
          </a:p>
          <a:p>
            <a:pPr marL="0" marR="0" algn="l" rtl="0">
              <a:lnSpc>
                <a:spcPct val="115000"/>
              </a:lnSpc>
              <a:spcAft>
                <a:spcPts val="800"/>
              </a:spcAft>
              <a:buNone/>
            </a:pPr>
            <a:endParaRPr lang="fr-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200" b="0" i="0" u="none" kern="100" baseline="0" dirty="0">
                <a:effectLst/>
                <a:latin typeface="Aptos" panose="020B0004020202020204" pitchFamily="34" charset="0"/>
                <a:ea typeface="Aptos" panose="020B0004020202020204" pitchFamily="34" charset="0"/>
                <a:cs typeface="Times New Roman" panose="02020603050405020304" pitchFamily="18" charset="0"/>
              </a:rPr>
              <a:t>Préparée avec le secteur. Pour le secteur. Et prête à utiliser.</a:t>
            </a:r>
          </a:p>
        </p:txBody>
      </p:sp>
      <p:sp>
        <p:nvSpPr>
          <p:cNvPr id="4" name="Slide Number Placeholder 3"/>
          <p:cNvSpPr>
            <a:spLocks noGrp="1"/>
          </p:cNvSpPr>
          <p:nvPr>
            <p:ph type="sldNum" sz="quarter" idx="5"/>
          </p:nvPr>
        </p:nvSpPr>
        <p:spPr/>
        <p:txBody>
          <a:bodyPr/>
          <a:lstStyle/>
          <a:p>
            <a:pPr algn="l" rtl="0"/>
            <a:fld id="{76AC5E18-31EC-EB4E-B97A-3E70EEE1C6DC}" type="slidenum">
              <a:rPr/>
              <a:t>44</a:t>
            </a:fld>
            <a:endParaRPr lang="fr-ca"/>
          </a:p>
        </p:txBody>
      </p:sp>
    </p:spTree>
    <p:extLst>
      <p:ext uri="{BB962C8B-B14F-4D97-AF65-F5344CB8AC3E}">
        <p14:creationId xmlns:p14="http://schemas.microsoft.com/office/powerpoint/2010/main" val="3740946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8AA65-680C-16D8-4879-D9F26965F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F3D15-3215-0FCF-E00A-2E21F50C5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CEFBDC-7B4B-42B2-08FD-DB4575354CEB}"/>
              </a:ext>
            </a:extLst>
          </p:cNvPr>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rendrons les outils faciles à utiliser – logos, éléments visuels, messages – tous prêts pour vos propres campagnes, annonces, matériel, sites Web, présentations et rayonnement. Vous pouvez adopter l’initiative, l’adapter à vos besoins et le lier au travail que vous partagez déjà fièrement.</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En employant cette initiative, vous ne montrez pas simplement votre appui – vous faites preuve de leadership. Vous dites : « Nous sommes d’accord. Le système agroalimentaire canadien est important. Nous en faisons partie – et voilà ce que nous faisons.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Vous bénéficierez aussi d’une visibilité nationale. Notre message sera vu par les Canadiens. En le jumelant à vos réalisations, vous bénéficierez d’une visibilité et d’un accroissement en confiance.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Vous ferez partie d’un mouvement national plus vaste qui ne se limite pas à une seule organisation.</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Et cet élan attire déjà l’attention. Les secteurs du détail et de la restauration commencent déjà à s’y intéresser et veulent jouer un rôle et renforcer le message en utilisant leurs réseaux.</a:t>
            </a:r>
          </a:p>
          <a:p>
            <a:pPr algn="l" rtl="0">
              <a:buNone/>
            </a:pPr>
            <a:endParaRPr lang="fr-ca" sz="4000" dirty="0"/>
          </a:p>
        </p:txBody>
      </p:sp>
      <p:sp>
        <p:nvSpPr>
          <p:cNvPr id="4" name="Slide Number Placeholder 3">
            <a:extLst>
              <a:ext uri="{FF2B5EF4-FFF2-40B4-BE49-F238E27FC236}">
                <a16:creationId xmlns:a16="http://schemas.microsoft.com/office/drawing/2014/main" id="{7F14A7F0-CB4C-85BC-BE7B-7973E1AE4688}"/>
              </a:ext>
            </a:extLst>
          </p:cNvPr>
          <p:cNvSpPr>
            <a:spLocks noGrp="1"/>
          </p:cNvSpPr>
          <p:nvPr>
            <p:ph type="sldNum" sz="quarter" idx="5"/>
          </p:nvPr>
        </p:nvSpPr>
        <p:spPr/>
        <p:txBody>
          <a:bodyPr/>
          <a:lstStyle/>
          <a:p>
            <a:pPr algn="l" rtl="0"/>
            <a:fld id="{76AC5E18-31EC-EB4E-B97A-3E70EEE1C6DC}" type="slidenum">
              <a:rPr/>
              <a:t>45</a:t>
            </a:fld>
            <a:endParaRPr lang="fr-ca"/>
          </a:p>
        </p:txBody>
      </p:sp>
    </p:spTree>
    <p:extLst>
      <p:ext uri="{BB962C8B-B14F-4D97-AF65-F5344CB8AC3E}">
        <p14:creationId xmlns:p14="http://schemas.microsoft.com/office/powerpoint/2010/main" val="690404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F43D1-C60F-4EE3-66FB-9BB5E4F62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6807F-84A2-E235-1315-7BE2C27C2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962C1-662B-F817-F58C-869F093C43FC}"/>
              </a:ext>
            </a:extLst>
          </p:cNvPr>
          <p:cNvSpPr>
            <a:spLocks noGrp="1"/>
          </p:cNvSpPr>
          <p:nvPr>
            <p:ph type="body" idx="1"/>
          </p:nvPr>
        </p:nvSpPr>
        <p:spPr/>
        <p:txBody>
          <a:bodyPr/>
          <a:lstStyle/>
          <a:p>
            <a:pPr marL="0" marR="0" algn="l" rtl="0">
              <a:lnSpc>
                <a:spcPct val="107000"/>
              </a:lnSpc>
              <a:spcAft>
                <a:spcPts val="800"/>
              </a:spcAft>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44B36A9-F132-DE3A-14F3-406434A7AE90}"/>
              </a:ext>
            </a:extLst>
          </p:cNvPr>
          <p:cNvSpPr>
            <a:spLocks noGrp="1"/>
          </p:cNvSpPr>
          <p:nvPr>
            <p:ph type="sldNum" sz="quarter" idx="5"/>
          </p:nvPr>
        </p:nvSpPr>
        <p:spPr/>
        <p:txBody>
          <a:bodyPr/>
          <a:lstStyle/>
          <a:p>
            <a:pPr algn="l" rtl="0"/>
            <a:fld id="{76AC5E18-31EC-EB4E-B97A-3E70EEE1C6DC}" type="slidenum">
              <a:rPr/>
              <a:t>46</a:t>
            </a:fld>
            <a:endParaRPr lang="fr-ca"/>
          </a:p>
        </p:txBody>
      </p:sp>
    </p:spTree>
    <p:extLst>
      <p:ext uri="{BB962C8B-B14F-4D97-AF65-F5344CB8AC3E}">
        <p14:creationId xmlns:p14="http://schemas.microsoft.com/office/powerpoint/2010/main" val="4165759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C’est ici que nous passons de l’établissement de la base au lancement complet de l’initiative. Cette initiative à long terme prendra fin en 2028. Nous ne sommes actuellement qu’au tout début.</a:t>
            </a:r>
          </a:p>
          <a:p>
            <a:pPr marL="0" marR="0" algn="l" rtl="0">
              <a:lnSpc>
                <a:spcPct val="115000"/>
              </a:lnSpc>
              <a:spcAft>
                <a:spcPts val="800"/>
              </a:spcAft>
              <a:buNone/>
            </a:pPr>
            <a:endPar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Pour réaliser nos objectifs, nous nous appuyons sur trois piliers stratégiques – chacun correspond à une étape de l’interaction de notre public avec l’initiative.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1" i="0" u="none" kern="100" baseline="0" dirty="0">
                <a:effectLst/>
                <a:latin typeface="Aptos" panose="020B0004020202020204" pitchFamily="34" charset="0"/>
                <a:ea typeface="Aptos" panose="020B0004020202020204" pitchFamily="34" charset="0"/>
                <a:cs typeface="Times New Roman" panose="02020603050405020304" pitchFamily="18" charset="0"/>
              </a:rPr>
              <a:t>1. Solidifier</a:t>
            </a: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établirons une sensibilisation et une fierté pour le système alimentaire, façonnant les premières impressions grâce au marketing, aux médias et au contenu des partenaires. Cette étape établira une base pour susciter la curiosité et l’engagement.</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1" i="0" u="none" kern="100" baseline="0" dirty="0">
                <a:effectLst/>
                <a:latin typeface="Aptos" panose="020B0004020202020204" pitchFamily="34" charset="0"/>
                <a:ea typeface="Aptos" panose="020B0004020202020204" pitchFamily="34" charset="0"/>
                <a:cs typeface="Times New Roman" panose="02020603050405020304" pitchFamily="18" charset="0"/>
              </a:rPr>
              <a:t>2. Rapprochement</a:t>
            </a: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Les Canadiens commencent à comprendre comment le système agroalimentaire est lié à leur vie – valeurs, santé et identité. Cela devient plus personnel, approfondissant leur compréhension et leur lien émotionnel.</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1" i="0" u="none" kern="100" baseline="0" dirty="0">
                <a:effectLst/>
                <a:latin typeface="Aptos" panose="020B0004020202020204" pitchFamily="34" charset="0"/>
                <a:ea typeface="Aptos" panose="020B0004020202020204" pitchFamily="34" charset="0"/>
                <a:cs typeface="Times New Roman" panose="02020603050405020304" pitchFamily="18" charset="0"/>
              </a:rPr>
              <a:t>3. Promouvoir</a:t>
            </a: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rtl="0">
              <a:buNone/>
            </a:pPr>
            <a:r>
              <a:rPr lang="fr-ca" sz="1800" b="0" i="0" u="none" baseline="0" dirty="0">
                <a:effectLst/>
                <a:latin typeface="Aptos" panose="020B0004020202020204" pitchFamily="34" charset="0"/>
                <a:ea typeface="Aptos" panose="020B0004020202020204" pitchFamily="34" charset="0"/>
                <a:cs typeface="Times New Roman" panose="02020603050405020304" pitchFamily="18" charset="0"/>
              </a:rPr>
              <a:t>Après le rapprochement, nous leur donnons le pouvoir de s’exprimer. Ils partagent leurs propres histoires, influencent d’autres qui font partie de leur vie et aident à renforcer notre message par le biais du bouche-à-oreille, du partage social et du soutien des questions de politiques liées au système agroalimentaire.</a:t>
            </a:r>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47</a:t>
            </a:fld>
            <a:endParaRPr lang="fr-ca"/>
          </a:p>
        </p:txBody>
      </p:sp>
    </p:spTree>
    <p:extLst>
      <p:ext uri="{BB962C8B-B14F-4D97-AF65-F5344CB8AC3E}">
        <p14:creationId xmlns:p14="http://schemas.microsoft.com/office/powerpoint/2010/main" val="2597482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Le cycle stratégique montre le lien entre notre </a:t>
            </a:r>
            <a:r>
              <a:rPr lang="fr-ca" sz="1800" b="0" i="1" u="none" kern="100" baseline="0" dirty="0">
                <a:effectLst/>
                <a:latin typeface="Aptos" panose="020B0004020202020204" pitchFamily="34" charset="0"/>
                <a:ea typeface="Aptos" panose="020B0004020202020204" pitchFamily="34" charset="0"/>
                <a:cs typeface="Times New Roman" panose="02020603050405020304" pitchFamily="18" charset="0"/>
              </a:rPr>
              <a:t>Initiative des 100 premiers jours </a:t>
            </a: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et l’</a:t>
            </a:r>
            <a:r>
              <a:rPr lang="fr-ca" sz="1800" b="0" i="1" u="none" kern="100" baseline="0" dirty="0">
                <a:effectLst/>
                <a:latin typeface="Aptos" panose="020B0004020202020204" pitchFamily="34" charset="0"/>
                <a:ea typeface="Aptos" panose="020B0004020202020204" pitchFamily="34" charset="0"/>
                <a:cs typeface="Times New Roman" panose="02020603050405020304" pitchFamily="18" charset="0"/>
              </a:rPr>
              <a:t>initiative pierre angulaire</a:t>
            </a: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Le cycle illustre comment nous stimulons l’initiative, en commençant par l’initiative des 100 jours, qui aide à transformer les étrangers en observateurs et participants.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Ce sont ces personnes qui prennent conscience du système alimentaire canadien et qui s’engagent par l’intermédiaire des médias sociaux, des RP et d’autres points de contact en début d’initiative.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Ensuite, quand nous transitionnons vers l’Initiative pierre angulaire, nous nous concentrons sur l’approfondissement des rapprochements, en passant de la sensibilisation à la résonance émotionnelle.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C’est à ce stade que le contenu des partenaires, les histoires et les tactiques ciblées entrent en jeu pour aider les publics à s’identifier au système alimentaire canadien.</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Enfin, lorsque les gens se sentent proches du système et qu’ils en sont satisfaits, ils sont plus susceptibles de le défendre. Ces défendeurs entraînent d’autres personnes dans le cycle, poursuivent la lancée et accroissent l’impact de l’initiative avec le temps.</a:t>
            </a:r>
          </a:p>
          <a:p>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48</a:t>
            </a:fld>
            <a:endParaRPr lang="fr-ca"/>
          </a:p>
        </p:txBody>
      </p:sp>
    </p:spTree>
    <p:extLst>
      <p:ext uri="{BB962C8B-B14F-4D97-AF65-F5344CB8AC3E}">
        <p14:creationId xmlns:p14="http://schemas.microsoft.com/office/powerpoint/2010/main" val="20199190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59B08-F464-3B01-35AC-BF0C0D01B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DD6CA-F647-D6DD-768E-7A74B20DF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BFF53E-49DC-62CB-551D-56CA22452C5C}"/>
              </a:ext>
            </a:extLst>
          </p:cNvPr>
          <p:cNvSpPr>
            <a:spLocks noGrp="1"/>
          </p:cNvSpPr>
          <p:nvPr>
            <p:ph type="body" idx="1"/>
          </p:nvPr>
        </p:nvSpPr>
        <p:spPr/>
        <p:txBody>
          <a:bodyPr/>
          <a:lstStyle/>
          <a:p>
            <a:pPr marL="0" marR="0" algn="l" rtl="0">
              <a:lnSpc>
                <a:spcPct val="115000"/>
              </a:lnSpc>
              <a:spcAft>
                <a:spcPts val="800"/>
              </a:spcAft>
              <a:buNone/>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Notre méthode reste cohérente : des gens, des histoires et des rapprochements authentiques avec ce qui tient le plus à cœur aux Canadiens.</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Pas de vocabulaire technique de l’industrie. Pas de ton condescendant. Seulement la vérité, la confiance et des histoires.</a:t>
            </a:r>
          </a:p>
          <a:p>
            <a:endParaRPr lang="fr-ca" dirty="0"/>
          </a:p>
        </p:txBody>
      </p:sp>
      <p:sp>
        <p:nvSpPr>
          <p:cNvPr id="4" name="Slide Number Placeholder 3">
            <a:extLst>
              <a:ext uri="{FF2B5EF4-FFF2-40B4-BE49-F238E27FC236}">
                <a16:creationId xmlns:a16="http://schemas.microsoft.com/office/drawing/2014/main" id="{6A2050F2-A04F-BF55-4CB3-F1907892092C}"/>
              </a:ext>
            </a:extLst>
          </p:cNvPr>
          <p:cNvSpPr>
            <a:spLocks noGrp="1"/>
          </p:cNvSpPr>
          <p:nvPr>
            <p:ph type="sldNum" sz="quarter" idx="5"/>
          </p:nvPr>
        </p:nvSpPr>
        <p:spPr/>
        <p:txBody>
          <a:bodyPr/>
          <a:lstStyle/>
          <a:p>
            <a:pPr algn="l" rtl="0"/>
            <a:fld id="{76AC5E18-31EC-EB4E-B97A-3E70EEE1C6DC}" type="slidenum">
              <a:rPr/>
              <a:t>49</a:t>
            </a:fld>
            <a:endParaRPr lang="fr-ca"/>
          </a:p>
        </p:txBody>
      </p:sp>
    </p:spTree>
    <p:extLst>
      <p:ext uri="{BB962C8B-B14F-4D97-AF65-F5344CB8AC3E}">
        <p14:creationId xmlns:p14="http://schemas.microsoft.com/office/powerpoint/2010/main" val="2044290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Le </a:t>
            </a:r>
            <a:r>
              <a:rPr lang="fr-ca" sz="1800" b="1" i="0" u="none" kern="100" baseline="0" dirty="0">
                <a:effectLst/>
                <a:latin typeface="Aptos" panose="020B0004020202020204" pitchFamily="34" charset="0"/>
                <a:ea typeface="Aptos" panose="020B0004020202020204" pitchFamily="34" charset="0"/>
                <a:cs typeface="Times New Roman" panose="02020603050405020304" pitchFamily="18" charset="0"/>
              </a:rPr>
              <a:t>bureau de conférenciers</a:t>
            </a: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 est un outil puissant pour cette initiative – car </a:t>
            </a:r>
            <a:r>
              <a:rPr lang="fr-ca" sz="1800" b="1" i="0" u="none" kern="100" baseline="0" dirty="0">
                <a:effectLst/>
                <a:latin typeface="Aptos" panose="020B0004020202020204" pitchFamily="34" charset="0"/>
                <a:ea typeface="Aptos" panose="020B0004020202020204" pitchFamily="34" charset="0"/>
                <a:cs typeface="Times New Roman" panose="02020603050405020304" pitchFamily="18" charset="0"/>
              </a:rPr>
              <a:t>le messager est aussi important que le message</a:t>
            </a: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 lorsqu’il s’agit de gagner la confiance.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Ce bureau sera composé de personnes de confiance, crédibles et représentatives du système agroalimentaire canadien – des personnes ayant un vécu, une expertise dans la matière et la capacité de s’exprimer sur des résultats tangibles d’une manière facile à comprendre et solide.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Ces porte-paroles nous représenteront dans différents médias nationaux et régionaux, à des tables rondes, lors d’événements, de groupes d’</a:t>
            </a:r>
            <a:r>
              <a:rPr lang="fr-ca" sz="1800" b="0" i="0" u="none" kern="100" baseline="0" dirty="0" err="1">
                <a:effectLst/>
                <a:latin typeface="Aptos" panose="020B0004020202020204" pitchFamily="34" charset="0"/>
                <a:ea typeface="Aptos" panose="020B0004020202020204" pitchFamily="34" charset="0"/>
                <a:cs typeface="Times New Roman" panose="02020603050405020304" pitchFamily="18" charset="0"/>
              </a:rPr>
              <a:t>esperts</a:t>
            </a: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 de webinaires, même de balados et de séances d’information sur les politiques – là où les histoires doivent être racontées et les voix doivent se faire entendre.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Cela est important parce que le système alimentaire est complexe – et qu’il </a:t>
            </a:r>
            <a:r>
              <a:rPr lang="fr-ca" sz="1800" b="1" i="0" u="none" kern="100" baseline="0" dirty="0">
                <a:effectLst/>
                <a:latin typeface="Aptos" panose="020B0004020202020204" pitchFamily="34" charset="0"/>
                <a:ea typeface="Aptos" panose="020B0004020202020204" pitchFamily="34" charset="0"/>
                <a:cs typeface="Times New Roman" panose="02020603050405020304" pitchFamily="18" charset="0"/>
              </a:rPr>
              <a:t>est essentiel de lui insuffler une dimension humaine</a:t>
            </a: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 Ces voix instaurent la confiance, assurent la diversité régionale et la représentation sectorielle et traduisent la compréhension des conversations complexes en valeurs qui rassemblent les Canadiens et les décideurs politiques.</a:t>
            </a:r>
          </a:p>
        </p:txBody>
      </p:sp>
      <p:sp>
        <p:nvSpPr>
          <p:cNvPr id="4" name="Slide Number Placeholder 3"/>
          <p:cNvSpPr>
            <a:spLocks noGrp="1"/>
          </p:cNvSpPr>
          <p:nvPr>
            <p:ph type="sldNum" sz="quarter" idx="5"/>
          </p:nvPr>
        </p:nvSpPr>
        <p:spPr/>
        <p:txBody>
          <a:bodyPr/>
          <a:lstStyle/>
          <a:p>
            <a:pPr algn="l" rtl="0"/>
            <a:fld id="{76AC5E18-31EC-EB4E-B97A-3E70EEE1C6DC}" type="slidenum">
              <a:rPr/>
              <a:t>50</a:t>
            </a:fld>
            <a:endParaRPr lang="fr-ca"/>
          </a:p>
        </p:txBody>
      </p:sp>
    </p:spTree>
    <p:extLst>
      <p:ext uri="{BB962C8B-B14F-4D97-AF65-F5344CB8AC3E}">
        <p14:creationId xmlns:p14="http://schemas.microsoft.com/office/powerpoint/2010/main" val="1851845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Au cours de nos premières consultations du secteur en 2023 et jusqu’à présent, nous avons constaté, dans une large mesure, que nous devons effectivement sensibiliser le public, mais que cela ne suffit pas. </a:t>
            </a:r>
          </a:p>
          <a:p>
            <a:pPr marL="0" marR="0" algn="l" rtl="0">
              <a:lnSpc>
                <a:spcPct val="115000"/>
              </a:lnSpc>
              <a:spcAft>
                <a:spcPts val="800"/>
              </a:spcAft>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Cette initiative doit aussi contribuer à façonner la compréhension du public et à exercer une influence sur les politiques. </a:t>
            </a:r>
          </a:p>
          <a:p>
            <a:pPr marL="0" marR="0" algn="l" rtl="0">
              <a:lnSpc>
                <a:spcPct val="115000"/>
              </a:lnSpc>
              <a:spcAft>
                <a:spcPts val="800"/>
              </a:spcAft>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Pas du lobbyisme. Plutôt une influence sensée et crédible pour que le système alimentaire canadien soit considéré comme un atout national.</a:t>
            </a:r>
          </a:p>
          <a:p>
            <a:pPr marL="0" marR="0" algn="l" rtl="0">
              <a:lnSpc>
                <a:spcPct val="107000"/>
              </a:lnSpc>
              <a:spcAft>
                <a:spcPts val="800"/>
              </a:spcAft>
              <a:buNone/>
            </a:pPr>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5</a:t>
            </a:fld>
            <a:endParaRPr lang="fr-ca"/>
          </a:p>
        </p:txBody>
      </p:sp>
    </p:spTree>
    <p:extLst>
      <p:ext uri="{BB962C8B-B14F-4D97-AF65-F5344CB8AC3E}">
        <p14:creationId xmlns:p14="http://schemas.microsoft.com/office/powerpoint/2010/main" val="2679413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51</a:t>
            </a:fld>
            <a:endParaRPr lang="fr-ca"/>
          </a:p>
        </p:txBody>
      </p:sp>
    </p:spTree>
    <p:extLst>
      <p:ext uri="{BB962C8B-B14F-4D97-AF65-F5344CB8AC3E}">
        <p14:creationId xmlns:p14="http://schemas.microsoft.com/office/powerpoint/2010/main" val="740190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Nos comités consultatifs jouent un rôle central pour que l’initiative demeure bien fondée et stratégique.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Ensemble, ces groupes nous permettent de nous concentrer, d’être crédibles et d’harmoniser nos efforts – autant pour nos auditoires publics que politiques.</a:t>
            </a:r>
          </a:p>
          <a:p>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52</a:t>
            </a:fld>
            <a:endParaRPr lang="fr-ca"/>
          </a:p>
        </p:txBody>
      </p:sp>
    </p:spTree>
    <p:extLst>
      <p:ext uri="{BB962C8B-B14F-4D97-AF65-F5344CB8AC3E}">
        <p14:creationId xmlns:p14="http://schemas.microsoft.com/office/powerpoint/2010/main" val="26435964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Nous exprimons notre gratitude à tous les membres de nos comités consultatifs actuels.</a:t>
            </a:r>
          </a:p>
          <a:p>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53</a:t>
            </a:fld>
            <a:endParaRPr lang="fr-ca"/>
          </a:p>
        </p:txBody>
      </p:sp>
    </p:spTree>
    <p:extLst>
      <p:ext uri="{BB962C8B-B14F-4D97-AF65-F5344CB8AC3E}">
        <p14:creationId xmlns:p14="http://schemas.microsoft.com/office/powerpoint/2010/main" val="933486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C’est ici que tout se concrétise. Nous avons établi la base – la recherche, la stratégie, les essais et les partenariats. Maintenant, il est temps de bâtir l’avenir.</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Nous ne pouvons pas y parvenir seuls. La prochaine phase dépend de vous – votre leadership, votre voix, votre engagement.</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rtl="0">
              <a:buNone/>
            </a:pPr>
            <a:r>
              <a:rPr lang="fr-ca" sz="1800" b="0" i="0" u="none" baseline="0">
                <a:effectLst/>
                <a:latin typeface="Aptos" panose="020B0004020202020204" pitchFamily="34" charset="0"/>
                <a:ea typeface="Aptos" panose="020B0004020202020204" pitchFamily="34" charset="0"/>
                <a:cs typeface="Times New Roman" panose="02020603050405020304" pitchFamily="18" charset="0"/>
              </a:rPr>
              <a:t>Donnons vie à ce récit. Saisissons cette occasion. </a:t>
            </a:r>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54</a:t>
            </a:fld>
            <a:endParaRPr lang="fr-ca"/>
          </a:p>
        </p:txBody>
      </p:sp>
    </p:spTree>
    <p:extLst>
      <p:ext uri="{BB962C8B-B14F-4D97-AF65-F5344CB8AC3E}">
        <p14:creationId xmlns:p14="http://schemas.microsoft.com/office/powerpoint/2010/main" val="42307313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C6E69-471A-43FA-C6FD-F49722DBB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AF3C6C-BE55-32F5-5B3F-E0F08C464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F0F8F0-623B-B641-5EF9-385B97E98A53}"/>
              </a:ext>
            </a:extLst>
          </p:cNvPr>
          <p:cNvSpPr>
            <a:spLocks noGrp="1"/>
          </p:cNvSpPr>
          <p:nvPr>
            <p:ph type="body" idx="1"/>
          </p:nvPr>
        </p:nvSpPr>
        <p:spPr/>
        <p:txBody>
          <a:bodyPr/>
          <a:lstStyle/>
          <a:p>
            <a:pPr marL="0" marR="0" algn="l" rtl="0">
              <a:lnSpc>
                <a:spcPct val="115000"/>
              </a:lnSpc>
              <a:spcAft>
                <a:spcPts val="800"/>
              </a:spcAft>
              <a:buNone/>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Alors, vous nous avez demandé de lancer une initiative nationale, concertée et centrée sur la recherche. Nous l’avons fait. La voilà. Elle est prête. Et elle débute le 15 mai.</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Nous allons de l’avant – avec les ressources dont nous disposons. Toutefois, ne vous méprenez pas : ce n’est que le début. Ceci pourrait être bien plus puissant.</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La stratégie est solide. Le message a été mis à l’épreuve. L’occasion est réelle. Pour qu’elle se développe, nous avons besoin de votre soutien. Si vous y croyez – si vous attendiez ce moment – il est maintenant temps pour vous d’agir et de former l’avenir du système agroalimentaire canadien.</a:t>
            </a:r>
          </a:p>
          <a:p>
            <a:pPr algn="l" rtl="0">
              <a:buNone/>
            </a:pPr>
            <a:endParaRPr lang="fr-ca" sz="4000" dirty="0"/>
          </a:p>
        </p:txBody>
      </p:sp>
      <p:sp>
        <p:nvSpPr>
          <p:cNvPr id="4" name="Slide Number Placeholder 3">
            <a:extLst>
              <a:ext uri="{FF2B5EF4-FFF2-40B4-BE49-F238E27FC236}">
                <a16:creationId xmlns:a16="http://schemas.microsoft.com/office/drawing/2014/main" id="{53C3561C-061A-E98A-8532-1E0BF51A24A5}"/>
              </a:ext>
            </a:extLst>
          </p:cNvPr>
          <p:cNvSpPr>
            <a:spLocks noGrp="1"/>
          </p:cNvSpPr>
          <p:nvPr>
            <p:ph type="sldNum" sz="quarter" idx="5"/>
          </p:nvPr>
        </p:nvSpPr>
        <p:spPr/>
        <p:txBody>
          <a:bodyPr/>
          <a:lstStyle/>
          <a:p>
            <a:pPr algn="l" rtl="0"/>
            <a:fld id="{76AC5E18-31EC-EB4E-B97A-3E70EEE1C6DC}" type="slidenum">
              <a:rPr/>
              <a:t>55</a:t>
            </a:fld>
            <a:endParaRPr lang="fr-ca"/>
          </a:p>
        </p:txBody>
      </p:sp>
    </p:spTree>
    <p:extLst>
      <p:ext uri="{BB962C8B-B14F-4D97-AF65-F5344CB8AC3E}">
        <p14:creationId xmlns:p14="http://schemas.microsoft.com/office/powerpoint/2010/main" val="7876251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CB535-669D-E9F3-164D-E210868A3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6F0CD-8934-FC40-63D0-0C3AA0DC6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76D84-8F42-8299-0633-4902F9C6BA4A}"/>
              </a:ext>
            </a:extLst>
          </p:cNvPr>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sommes fiers de ce lancement. Cependant, ce n’est qu’un début. Avec plus d’investissements, nous ne procéderons pas seulement à une mise à l’échelle – nous trouvons de nouvelles occasions.</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pourrons toucher plus de personnes, sur plus de réseaux. Nous pourrons raconter plus d’histoires qui reflètent la diversité du système alimentaire canadien. Nous pourrons nous concentrer sur les nouveaux arrivants, les jeunes et les communautés sous-représentées – des publics que nous n’avons pas encore complètement rejoints.</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serons en mesure d’améliorer notre capacité à vous mettre en valeur ainsi que vos messages.</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pourrons approfondir la recherche, élaborer des outils qui soutiendront le secteur à long terme et accélérer l’impact sur les politiques nécessaires.</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C’est l’occasion idéale pour vous d’influencer non seulement le contenu – mais aussi son envergure.</a:t>
            </a:r>
          </a:p>
          <a:p>
            <a:pPr algn="l" rtl="0">
              <a:buNone/>
            </a:pPr>
            <a:endParaRPr lang="fr-ca" sz="4000" dirty="0"/>
          </a:p>
        </p:txBody>
      </p:sp>
      <p:sp>
        <p:nvSpPr>
          <p:cNvPr id="4" name="Slide Number Placeholder 3">
            <a:extLst>
              <a:ext uri="{FF2B5EF4-FFF2-40B4-BE49-F238E27FC236}">
                <a16:creationId xmlns:a16="http://schemas.microsoft.com/office/drawing/2014/main" id="{B769C8BA-46A8-5293-533E-DE1B331261CC}"/>
              </a:ext>
            </a:extLst>
          </p:cNvPr>
          <p:cNvSpPr>
            <a:spLocks noGrp="1"/>
          </p:cNvSpPr>
          <p:nvPr>
            <p:ph type="sldNum" sz="quarter" idx="5"/>
          </p:nvPr>
        </p:nvSpPr>
        <p:spPr/>
        <p:txBody>
          <a:bodyPr/>
          <a:lstStyle/>
          <a:p>
            <a:pPr algn="l" rtl="0"/>
            <a:fld id="{76AC5E18-31EC-EB4E-B97A-3E70EEE1C6DC}" type="slidenum">
              <a:rPr/>
              <a:t>56</a:t>
            </a:fld>
            <a:endParaRPr lang="fr-ca"/>
          </a:p>
        </p:txBody>
      </p:sp>
    </p:spTree>
    <p:extLst>
      <p:ext uri="{BB962C8B-B14F-4D97-AF65-F5344CB8AC3E}">
        <p14:creationId xmlns:p14="http://schemas.microsoft.com/office/powerpoint/2010/main" val="36181328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788CD-B28B-92AA-7FC7-4C3A4E6FA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ECB6F-05C3-09E2-6FD8-8E2D53FF3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3C381-0A89-38B3-35E5-8C8F5375672F}"/>
              </a:ext>
            </a:extLst>
          </p:cNvPr>
          <p:cNvSpPr>
            <a:spLocks noGrp="1"/>
          </p:cNvSpPr>
          <p:nvPr>
            <p:ph type="body" idx="1"/>
          </p:nvPr>
        </p:nvSpPr>
        <p:spPr/>
        <p:txBody>
          <a:bodyPr/>
          <a:lstStyle/>
          <a:p>
            <a:pPr marL="0" marR="0" algn="l" rtl="0">
              <a:lnSpc>
                <a:spcPct val="115000"/>
              </a:lnSpc>
              <a:spcAft>
                <a:spcPts val="800"/>
              </a:spcAft>
              <a:buNone/>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Il faut maintenant poursuivre cette lancée. Cela peut se produire uniquement si vous dites : Nous sommes là. Nous y croyons. Nous participerons aux prochaines étapes.</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N’oubliez pas, ceci devient un vrai mouvement – quelque chose qui touche le cœur, l’esprit et les politiques – lorsque le secteur se présente avec un engagement réel.</a:t>
            </a:r>
          </a:p>
          <a:p>
            <a:pPr algn="l" rtl="0">
              <a:buNone/>
            </a:pPr>
            <a:endParaRPr lang="fr-ca" sz="4000" dirty="0"/>
          </a:p>
        </p:txBody>
      </p:sp>
      <p:sp>
        <p:nvSpPr>
          <p:cNvPr id="4" name="Slide Number Placeholder 3">
            <a:extLst>
              <a:ext uri="{FF2B5EF4-FFF2-40B4-BE49-F238E27FC236}">
                <a16:creationId xmlns:a16="http://schemas.microsoft.com/office/drawing/2014/main" id="{6A12F9BC-7B84-3202-1DE2-15088B6BB5CD}"/>
              </a:ext>
            </a:extLst>
          </p:cNvPr>
          <p:cNvSpPr>
            <a:spLocks noGrp="1"/>
          </p:cNvSpPr>
          <p:nvPr>
            <p:ph type="sldNum" sz="quarter" idx="5"/>
          </p:nvPr>
        </p:nvSpPr>
        <p:spPr/>
        <p:txBody>
          <a:bodyPr/>
          <a:lstStyle/>
          <a:p>
            <a:pPr algn="l" rtl="0"/>
            <a:fld id="{76AC5E18-31EC-EB4E-B97A-3E70EEE1C6DC}" type="slidenum">
              <a:rPr/>
              <a:t>57</a:t>
            </a:fld>
            <a:endParaRPr lang="fr-ca"/>
          </a:p>
        </p:txBody>
      </p:sp>
    </p:spTree>
    <p:extLst>
      <p:ext uri="{BB962C8B-B14F-4D97-AF65-F5344CB8AC3E}">
        <p14:creationId xmlns:p14="http://schemas.microsoft.com/office/powerpoint/2010/main" val="31968003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endParaRPr lang="fr-ca"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a:effectLst/>
                <a:latin typeface="Aptos" panose="020B0004020202020204" pitchFamily="34" charset="0"/>
                <a:ea typeface="Aptos" panose="020B0004020202020204" pitchFamily="34" charset="0"/>
                <a:cs typeface="Times New Roman" panose="02020603050405020304" pitchFamily="18" charset="0"/>
              </a:rPr>
              <a:t>Nous exprimons notre gratitude envers les partenaires qui ont déjà promis leur appui pour cette initiative. Leur soutien est très important pour nous.</a:t>
            </a:r>
          </a:p>
          <a:p>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58</a:t>
            </a:fld>
            <a:endParaRPr lang="fr-ca"/>
          </a:p>
        </p:txBody>
      </p:sp>
    </p:spTree>
    <p:extLst>
      <p:ext uri="{BB962C8B-B14F-4D97-AF65-F5344CB8AC3E}">
        <p14:creationId xmlns:p14="http://schemas.microsoft.com/office/powerpoint/2010/main" val="27700242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B5070-4D61-EEB2-A44A-D12C08528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E9EFC-41CC-2D07-6A47-645A885F7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DF04B-4DA1-07D5-E4DB-71D0C1E2392D}"/>
              </a:ext>
            </a:extLst>
          </p:cNvPr>
          <p:cNvSpPr>
            <a:spLocks noGrp="1"/>
          </p:cNvSpPr>
          <p:nvPr>
            <p:ph type="body" idx="1"/>
          </p:nvPr>
        </p:nvSpPr>
        <p:spPr/>
        <p:txBody>
          <a:bodyPr/>
          <a:lstStyle/>
          <a:p>
            <a:pPr marL="0" marR="0" algn="l" rtl="0">
              <a:lnSpc>
                <a:spcPct val="115000"/>
              </a:lnSpc>
              <a:spcAft>
                <a:spcPts val="800"/>
              </a:spcAft>
              <a:buNone/>
            </a:pPr>
            <a:endPar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D5C3543-5633-9F9C-79D1-259930CC89E2}"/>
              </a:ext>
            </a:extLst>
          </p:cNvPr>
          <p:cNvSpPr>
            <a:spLocks noGrp="1"/>
          </p:cNvSpPr>
          <p:nvPr>
            <p:ph type="sldNum" sz="quarter" idx="5"/>
          </p:nvPr>
        </p:nvSpPr>
        <p:spPr/>
        <p:txBody>
          <a:bodyPr/>
          <a:lstStyle/>
          <a:p>
            <a:pPr algn="l" rtl="0"/>
            <a:fld id="{76AC5E18-31EC-EB4E-B97A-3E70EEE1C6DC}" type="slidenum">
              <a:rPr/>
              <a:t>59</a:t>
            </a:fld>
            <a:endParaRPr lang="fr-ca"/>
          </a:p>
        </p:txBody>
      </p:sp>
    </p:spTree>
    <p:extLst>
      <p:ext uri="{BB962C8B-B14F-4D97-AF65-F5344CB8AC3E}">
        <p14:creationId xmlns:p14="http://schemas.microsoft.com/office/powerpoint/2010/main" val="32117226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01E71-1C64-451D-3D08-EABEABD8A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4074E-97DA-E052-D6A6-131BE9550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7B4B3-6B40-458E-F01C-DA9A9637F0A5}"/>
              </a:ext>
            </a:extLst>
          </p:cNvPr>
          <p:cNvSpPr>
            <a:spLocks noGrp="1"/>
          </p:cNvSpPr>
          <p:nvPr>
            <p:ph type="body" idx="1"/>
          </p:nvPr>
        </p:nvSpPr>
        <p:spPr/>
        <p:txBody>
          <a:bodyPr/>
          <a:lstStyle/>
          <a:p>
            <a:pPr marL="0" marR="0" algn="l" rtl="0">
              <a:lnSpc>
                <a:spcPct val="115000"/>
              </a:lnSpc>
              <a:spcAft>
                <a:spcPts val="800"/>
              </a:spcAft>
              <a:buNone/>
            </a:pPr>
            <a:endPar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2C57C14-8739-DC4D-4269-FDF763C54877}"/>
              </a:ext>
            </a:extLst>
          </p:cNvPr>
          <p:cNvSpPr>
            <a:spLocks noGrp="1"/>
          </p:cNvSpPr>
          <p:nvPr>
            <p:ph type="sldNum" sz="quarter" idx="5"/>
          </p:nvPr>
        </p:nvSpPr>
        <p:spPr/>
        <p:txBody>
          <a:bodyPr/>
          <a:lstStyle/>
          <a:p>
            <a:pPr algn="l" rtl="0"/>
            <a:fld id="{76AC5E18-31EC-EB4E-B97A-3E70EEE1C6DC}" type="slidenum">
              <a:rPr/>
              <a:t>60</a:t>
            </a:fld>
            <a:endParaRPr lang="fr-ca"/>
          </a:p>
        </p:txBody>
      </p:sp>
    </p:spTree>
    <p:extLst>
      <p:ext uri="{BB962C8B-B14F-4D97-AF65-F5344CB8AC3E}">
        <p14:creationId xmlns:p14="http://schemas.microsoft.com/office/powerpoint/2010/main" val="4094101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L’incertitude globale a ébranlé bien des choses, mais elle a également suscité un sentiment important : celui de la fierté nationale.</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Les Canadiens veulent la stabilité. Ils souhaitent appuyer ce qui est canadien.</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C’est notre occasion pour transformer cet instinct en confiance publique durable dans le système alimentaire canadien.</a:t>
            </a:r>
          </a:p>
          <a:p>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6</a:t>
            </a:fld>
            <a:endParaRPr lang="fr-ca"/>
          </a:p>
        </p:txBody>
      </p:sp>
    </p:spTree>
    <p:extLst>
      <p:ext uri="{BB962C8B-B14F-4D97-AF65-F5344CB8AC3E}">
        <p14:creationId xmlns:p14="http://schemas.microsoft.com/office/powerpoint/2010/main" val="27656352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2AF77-72D0-D519-CC1E-24C1FB89B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0E9FA-537B-663C-D3A7-EDE014A67A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09CFE-E821-E4EC-63E0-18279C1BD40E}"/>
              </a:ext>
            </a:extLst>
          </p:cNvPr>
          <p:cNvSpPr>
            <a:spLocks noGrp="1"/>
          </p:cNvSpPr>
          <p:nvPr>
            <p:ph type="body" idx="1"/>
          </p:nvPr>
        </p:nvSpPr>
        <p:spPr/>
        <p:txBody>
          <a:bodyPr/>
          <a:lstStyle/>
          <a:p>
            <a:pPr marL="0" marR="0" algn="l" rtl="0">
              <a:lnSpc>
                <a:spcPct val="115000"/>
              </a:lnSpc>
              <a:spcAft>
                <a:spcPts val="800"/>
              </a:spcAft>
              <a:buNone/>
            </a:pPr>
            <a:endPar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D59AF78-74CE-627D-3E47-7A7AB38D91F1}"/>
              </a:ext>
            </a:extLst>
          </p:cNvPr>
          <p:cNvSpPr>
            <a:spLocks noGrp="1"/>
          </p:cNvSpPr>
          <p:nvPr>
            <p:ph type="sldNum" sz="quarter" idx="5"/>
          </p:nvPr>
        </p:nvSpPr>
        <p:spPr/>
        <p:txBody>
          <a:bodyPr/>
          <a:lstStyle/>
          <a:p>
            <a:pPr algn="l" rtl="0"/>
            <a:fld id="{76AC5E18-31EC-EB4E-B97A-3E70EEE1C6DC}" type="slidenum">
              <a:rPr/>
              <a:t>61</a:t>
            </a:fld>
            <a:endParaRPr lang="fr-ca"/>
          </a:p>
        </p:txBody>
      </p:sp>
    </p:spTree>
    <p:extLst>
      <p:ext uri="{BB962C8B-B14F-4D97-AF65-F5344CB8AC3E}">
        <p14:creationId xmlns:p14="http://schemas.microsoft.com/office/powerpoint/2010/main" val="2689978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C116C-3AB6-E4EF-1E2C-72F6A0030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2FBA0-5D5D-AE09-ED91-F2C6EF91E5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8CD3F-95A9-4D57-7D39-676B1CD3D7FE}"/>
              </a:ext>
            </a:extLst>
          </p:cNvPr>
          <p:cNvSpPr>
            <a:spLocks noGrp="1"/>
          </p:cNvSpPr>
          <p:nvPr>
            <p:ph type="body" idx="1"/>
          </p:nvPr>
        </p:nvSpPr>
        <p:spPr/>
        <p:txBody>
          <a:bodyPr/>
          <a:lstStyle/>
          <a:p>
            <a:pPr marL="0" marR="0" algn="l" rtl="0">
              <a:lnSpc>
                <a:spcPct val="115000"/>
              </a:lnSpc>
              <a:spcAft>
                <a:spcPts val="800"/>
              </a:spcAft>
              <a:buNone/>
            </a:pPr>
            <a:endPar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44D27A4-354A-1726-A3AE-716AAB4ABAC0}"/>
              </a:ext>
            </a:extLst>
          </p:cNvPr>
          <p:cNvSpPr>
            <a:spLocks noGrp="1"/>
          </p:cNvSpPr>
          <p:nvPr>
            <p:ph type="sldNum" sz="quarter" idx="5"/>
          </p:nvPr>
        </p:nvSpPr>
        <p:spPr/>
        <p:txBody>
          <a:bodyPr/>
          <a:lstStyle/>
          <a:p>
            <a:pPr algn="l" rtl="0"/>
            <a:fld id="{76AC5E18-31EC-EB4E-B97A-3E70EEE1C6DC}" type="slidenum">
              <a:rPr/>
              <a:t>62</a:t>
            </a:fld>
            <a:endParaRPr lang="fr-ca"/>
          </a:p>
        </p:txBody>
      </p:sp>
    </p:spTree>
    <p:extLst>
      <p:ext uri="{BB962C8B-B14F-4D97-AF65-F5344CB8AC3E}">
        <p14:creationId xmlns:p14="http://schemas.microsoft.com/office/powerpoint/2010/main" val="18439937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Si vous êtes prêts à contribuer – si vous croyez que votre organisation peut jouer un rôle dans notre campagne – discutons-en. Visitez </a:t>
            </a:r>
            <a:r>
              <a:rPr lang="fr-ca" sz="1800" b="0" i="0" u="sng" kern="100" baseline="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www.canadasfoodsystem.ca/fr</a:t>
            </a: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 ou écrivez-moi directement à lisa@foodintegrity.ca.</a:t>
            </a:r>
          </a:p>
          <a:p>
            <a:pPr marL="0" marR="0" algn="l" rtl="0">
              <a:lnSpc>
                <a:spcPct val="115000"/>
              </a:lnSpc>
              <a:spcAft>
                <a:spcPts val="800"/>
              </a:spcAft>
              <a:buNone/>
            </a:pPr>
            <a:endPar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allons de l’avant. Nous avons besoin de vous.</a:t>
            </a:r>
          </a:p>
          <a:p>
            <a:endParaRPr lang="fr-ca" dirty="0">
              <a:latin typeface="Calibri"/>
              <a:ea typeface="Calibri"/>
              <a:cs typeface="Calibri"/>
            </a:endParaRPr>
          </a:p>
        </p:txBody>
      </p:sp>
      <p:sp>
        <p:nvSpPr>
          <p:cNvPr id="4" name="Slide Number Placeholder 3"/>
          <p:cNvSpPr>
            <a:spLocks noGrp="1"/>
          </p:cNvSpPr>
          <p:nvPr>
            <p:ph type="sldNum" sz="quarter" idx="5"/>
          </p:nvPr>
        </p:nvSpPr>
        <p:spPr/>
        <p:txBody>
          <a:bodyPr/>
          <a:lstStyle/>
          <a:p>
            <a:pPr algn="l" rtl="0"/>
            <a:fld id="{76AC5E18-31EC-EB4E-B97A-3E70EEE1C6DC}" type="slidenum">
              <a:rPr/>
              <a:t>63</a:t>
            </a:fld>
            <a:endParaRPr lang="fr-ca"/>
          </a:p>
        </p:txBody>
      </p:sp>
    </p:spTree>
    <p:extLst>
      <p:ext uri="{BB962C8B-B14F-4D97-AF65-F5344CB8AC3E}">
        <p14:creationId xmlns:p14="http://schemas.microsoft.com/office/powerpoint/2010/main" val="45883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Il ne s’agit pas d’une initiative saisonnière ou d’un slogan ingénieux. </a:t>
            </a:r>
          </a:p>
          <a:p>
            <a:pPr marL="0" marR="0" algn="l" rtl="0">
              <a:lnSpc>
                <a:spcPct val="115000"/>
              </a:lnSpc>
              <a:spcAft>
                <a:spcPts val="800"/>
              </a:spcAft>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Il s’agit de déclencher une transformation culturelle, un mouvement durable enraciné dans la fierté, la compréhension et la confiance.</a:t>
            </a:r>
          </a:p>
          <a:p>
            <a:endParaRPr lang="fr-ca" dirty="0">
              <a:cs typeface="+mn-lt"/>
            </a:endParaRPr>
          </a:p>
        </p:txBody>
      </p:sp>
      <p:sp>
        <p:nvSpPr>
          <p:cNvPr id="4" name="Slide Number Placeholder 3"/>
          <p:cNvSpPr>
            <a:spLocks noGrp="1"/>
          </p:cNvSpPr>
          <p:nvPr>
            <p:ph type="sldNum" sz="quarter" idx="5"/>
          </p:nvPr>
        </p:nvSpPr>
        <p:spPr/>
        <p:txBody>
          <a:bodyPr/>
          <a:lstStyle/>
          <a:p>
            <a:pPr algn="l" rtl="0"/>
            <a:fld id="{76AC5E18-31EC-EB4E-B97A-3E70EEE1C6DC}" type="slidenum">
              <a:rPr/>
              <a:t>7</a:t>
            </a:fld>
            <a:endParaRPr lang="fr-ca"/>
          </a:p>
        </p:txBody>
      </p:sp>
    </p:spTree>
    <p:extLst>
      <p:ext uri="{BB962C8B-B14F-4D97-AF65-F5344CB8AC3E}">
        <p14:creationId xmlns:p14="http://schemas.microsoft.com/office/powerpoint/2010/main" val="363015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Alors, qu’est-ce que nous tentons de faire?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devons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rtl="0">
              <a:lnSpc>
                <a:spcPct val="115000"/>
              </a:lnSpc>
              <a:spcAft>
                <a:spcPts val="800"/>
              </a:spcAft>
              <a:buSzPts val="1000"/>
              <a:buFont typeface="Symbol" panose="05050102010706020507" pitchFamily="18" charset="2"/>
              <a:buChar char=""/>
              <a:tabLst>
                <a:tab pos="457200" algn="l"/>
              </a:tabLs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Travailler pour que le système alimentaire et l’agriculture deviennent des valeurs sociétales fondamentales, au même titre que les soins de santé et l’éducation.</a:t>
            </a:r>
          </a:p>
          <a:p>
            <a:pPr marL="342900" marR="0" lvl="0" indent="-342900" algn="l" rtl="0">
              <a:lnSpc>
                <a:spcPct val="115000"/>
              </a:lnSpc>
              <a:spcAft>
                <a:spcPts val="800"/>
              </a:spcAft>
              <a:buSzPts val="1000"/>
              <a:buFont typeface="Symbol" panose="05050102010706020507" pitchFamily="18" charset="2"/>
              <a:buChar char=""/>
              <a:tabLst>
                <a:tab pos="457200" algn="l"/>
              </a:tabLs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Renverser l’indifférence du public et renforcer sa confiance.</a:t>
            </a:r>
          </a:p>
          <a:p>
            <a:pPr marL="342900" marR="0" lvl="0" indent="-342900" algn="l" rtl="0">
              <a:lnSpc>
                <a:spcPct val="115000"/>
              </a:lnSpc>
              <a:spcAft>
                <a:spcPts val="800"/>
              </a:spcAft>
              <a:buSzPts val="1000"/>
              <a:buFont typeface="Symbol" panose="05050102010706020507" pitchFamily="18" charset="2"/>
              <a:buChar char=""/>
              <a:tabLst>
                <a:tab pos="457200" algn="l"/>
              </a:tabLs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Approfondir la compréhension de la valeur du système. </a:t>
            </a:r>
          </a:p>
          <a:p>
            <a:pPr marL="342900" marR="0" lvl="0" indent="-342900" algn="l" rtl="0">
              <a:lnSpc>
                <a:spcPct val="115000"/>
              </a:lnSpc>
              <a:spcAft>
                <a:spcPts val="800"/>
              </a:spcAft>
              <a:buSzPts val="1000"/>
              <a:buFont typeface="Symbol" panose="05050102010706020507" pitchFamily="18" charset="2"/>
              <a:buChar char=""/>
              <a:tabLst>
                <a:tab pos="457200" algn="l"/>
              </a:tabLst>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Cette initiative vise à placer le système agroalimentaire au cœur de l’identité canadienne.</a:t>
            </a:r>
          </a:p>
          <a:p>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8</a:t>
            </a:fld>
            <a:endParaRPr lang="fr-ca"/>
          </a:p>
        </p:txBody>
      </p:sp>
    </p:spTree>
    <p:extLst>
      <p:ext uri="{BB962C8B-B14F-4D97-AF65-F5344CB8AC3E}">
        <p14:creationId xmlns:p14="http://schemas.microsoft.com/office/powerpoint/2010/main" val="3911353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Ensuite, nous avons pris le temps de réfléchir. Nous avons cherché à savoir : Les Canadiens sont-ils vraiment favorables à cette initiative?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Nous le leur avons donc demandé.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Et la réponse est oui. </a:t>
            </a:r>
          </a:p>
          <a:p>
            <a:pPr marL="0" marR="0" algn="l" rtl="0">
              <a:lnSpc>
                <a:spcPct val="115000"/>
              </a:lnSpc>
              <a:spcAft>
                <a:spcPts val="800"/>
              </a:spcAft>
              <a:buNone/>
            </a:pPr>
            <a:endParaRPr lang="fr-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rtl="0">
              <a:lnSpc>
                <a:spcPct val="115000"/>
              </a:lnSpc>
              <a:spcAft>
                <a:spcPts val="800"/>
              </a:spcAft>
              <a:buNone/>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Les résultats de notre sondage Ipsos, mené le mois dernier, sont sans équivoque :</a:t>
            </a:r>
          </a:p>
          <a:p>
            <a:pPr marL="342900" marR="0" lvl="0" indent="-342900" algn="l" rtl="0">
              <a:lnSpc>
                <a:spcPct val="115000"/>
              </a:lnSpc>
              <a:spcAft>
                <a:spcPts val="800"/>
              </a:spcAft>
              <a:buSzPts val="1000"/>
              <a:buFont typeface="Symbol" panose="05050102010706020507" pitchFamily="18" charset="2"/>
              <a:buChar char=""/>
              <a:tabLst>
                <a:tab pos="457200" algn="l"/>
              </a:tabLs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82 % ont affirmé que le système alimentaire est important pour eux.</a:t>
            </a:r>
          </a:p>
          <a:p>
            <a:pPr marL="342900" marR="0" lvl="0" indent="-342900" algn="l" rtl="0">
              <a:lnSpc>
                <a:spcPct val="115000"/>
              </a:lnSpc>
              <a:spcAft>
                <a:spcPts val="800"/>
              </a:spcAft>
              <a:buSzPts val="1000"/>
              <a:buFont typeface="Symbol" panose="05050102010706020507" pitchFamily="18" charset="2"/>
              <a:buChar char=""/>
              <a:tabLst>
                <a:tab pos="457200" algn="l"/>
              </a:tabLst>
            </a:pPr>
            <a:r>
              <a:rPr lang="fr-ca" sz="1800" b="0" i="0" u="none" kern="100" baseline="0" dirty="0">
                <a:effectLst/>
                <a:latin typeface="Aptos" panose="020B0004020202020204" pitchFamily="34" charset="0"/>
                <a:ea typeface="Aptos" panose="020B0004020202020204" pitchFamily="34" charset="0"/>
                <a:cs typeface="Times New Roman" panose="02020603050405020304" pitchFamily="18" charset="0"/>
              </a:rPr>
              <a:t>86 % sont d’avis qu’une telle initiative augmenterait leur confiance.</a:t>
            </a:r>
          </a:p>
          <a:p>
            <a:endParaRPr lang="fr-ca" dirty="0"/>
          </a:p>
        </p:txBody>
      </p:sp>
      <p:sp>
        <p:nvSpPr>
          <p:cNvPr id="4" name="Slide Number Placeholder 3"/>
          <p:cNvSpPr>
            <a:spLocks noGrp="1"/>
          </p:cNvSpPr>
          <p:nvPr>
            <p:ph type="sldNum" sz="quarter" idx="5"/>
          </p:nvPr>
        </p:nvSpPr>
        <p:spPr/>
        <p:txBody>
          <a:bodyPr/>
          <a:lstStyle/>
          <a:p>
            <a:pPr algn="l" rtl="0"/>
            <a:fld id="{76AC5E18-31EC-EB4E-B97A-3E70EEE1C6DC}" type="slidenum">
              <a:rPr/>
              <a:t>9</a:t>
            </a:fld>
            <a:endParaRPr lang="fr-ca"/>
          </a:p>
        </p:txBody>
      </p:sp>
    </p:spTree>
    <p:extLst>
      <p:ext uri="{BB962C8B-B14F-4D97-AF65-F5344CB8AC3E}">
        <p14:creationId xmlns:p14="http://schemas.microsoft.com/office/powerpoint/2010/main" val="3187718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A63AAE-19D4-7E49-1119-2E3B05B4DFF5}"/>
              </a:ext>
            </a:extLst>
          </p:cNvPr>
          <p:cNvSpPr>
            <a:spLocks noGrp="1"/>
          </p:cNvSpPr>
          <p:nvPr>
            <p:ph type="ctrTitle" idx="4294967295" hasCustomPrompt="1"/>
          </p:nvPr>
        </p:nvSpPr>
        <p:spPr>
          <a:xfrm>
            <a:off x="1524000" y="1424167"/>
            <a:ext cx="9144000" cy="1655762"/>
          </a:xfrm>
        </p:spPr>
        <p:txBody>
          <a:bodyPr>
            <a:normAutofit/>
          </a:bodyPr>
          <a:lstStyle>
            <a:lvl1pPr>
              <a:defRPr>
                <a:latin typeface="Open Sans" pitchFamily="2" charset="0"/>
              </a:defRPr>
            </a:lvl1pPr>
          </a:lstStyle>
          <a:p>
            <a:pPr algn="ctr"/>
            <a:r>
              <a:rPr lang="en-US" sz="6000" b="1" kern="900" spc="-100" dirty="0">
                <a:solidFill>
                  <a:schemeClr val="bg1"/>
                </a:solidFill>
                <a:latin typeface="Montserrat" pitchFamily="2" charset="77"/>
              </a:rPr>
              <a:t>Headline</a:t>
            </a:r>
          </a:p>
        </p:txBody>
      </p:sp>
      <p:sp>
        <p:nvSpPr>
          <p:cNvPr id="12" name="Subtitle 2">
            <a:extLst>
              <a:ext uri="{FF2B5EF4-FFF2-40B4-BE49-F238E27FC236}">
                <a16:creationId xmlns:a16="http://schemas.microsoft.com/office/drawing/2014/main" id="{638B99EC-1307-D371-82BF-5DB8E0CE7CF1}"/>
              </a:ext>
            </a:extLst>
          </p:cNvPr>
          <p:cNvSpPr>
            <a:spLocks noGrp="1"/>
          </p:cNvSpPr>
          <p:nvPr>
            <p:ph type="subTitle" idx="4294967295" hasCustomPrompt="1"/>
          </p:nvPr>
        </p:nvSpPr>
        <p:spPr>
          <a:xfrm>
            <a:off x="1524000" y="3145848"/>
            <a:ext cx="9144000" cy="639456"/>
          </a:xfrm>
        </p:spPr>
        <p:txBody>
          <a:bodyPr>
            <a:normAutofit/>
          </a:bodyPr>
          <a:lstStyle/>
          <a:p>
            <a:pPr marL="0" indent="0" algn="ctr">
              <a:buNone/>
            </a:pPr>
            <a:r>
              <a:rPr lang="en-US" sz="3600" err="1">
                <a:solidFill>
                  <a:schemeClr val="bg1"/>
                </a:solidFill>
              </a:rPr>
              <a:t>Subheadline</a:t>
            </a:r>
            <a:endParaRPr lang="en-US" sz="3600">
              <a:solidFill>
                <a:schemeClr val="bg1"/>
              </a:solidFill>
            </a:endParaRPr>
          </a:p>
        </p:txBody>
      </p:sp>
    </p:spTree>
    <p:extLst>
      <p:ext uri="{BB962C8B-B14F-4D97-AF65-F5344CB8AC3E}">
        <p14:creationId xmlns:p14="http://schemas.microsoft.com/office/powerpoint/2010/main" val="2203668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850" b="1" i="0">
                <a:solidFill>
                  <a:srgbClr val="431F20"/>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B3AC9A"/>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9"/>
          </a:xfrm>
          <a:prstGeom prst="rect">
            <a:avLst/>
          </a:prstGeom>
        </p:spPr>
      </p:pic>
      <p:sp>
        <p:nvSpPr>
          <p:cNvPr id="2" name="Holder 2"/>
          <p:cNvSpPr>
            <a:spLocks noGrp="1"/>
          </p:cNvSpPr>
          <p:nvPr>
            <p:ph type="title"/>
          </p:nvPr>
        </p:nvSpPr>
        <p:spPr/>
        <p:txBody>
          <a:bodyPr lIns="0" tIns="0" rIns="0" bIns="0"/>
          <a:lstStyle>
            <a:lvl1pPr>
              <a:defRPr sz="1850" b="1" i="0">
                <a:solidFill>
                  <a:srgbClr val="431F20"/>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50" b="1" i="0">
                <a:solidFill>
                  <a:srgbClr val="431F20"/>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000" b="1" i="0">
                <a:solidFill>
                  <a:srgbClr val="431F20"/>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A63AAE-19D4-7E49-1119-2E3B05B4DFF5}"/>
              </a:ext>
            </a:extLst>
          </p:cNvPr>
          <p:cNvSpPr>
            <a:spLocks noGrp="1"/>
          </p:cNvSpPr>
          <p:nvPr>
            <p:ph type="ctrTitle" idx="4294967295" hasCustomPrompt="1"/>
          </p:nvPr>
        </p:nvSpPr>
        <p:spPr>
          <a:xfrm>
            <a:off x="1524000" y="1424167"/>
            <a:ext cx="9144000" cy="1655762"/>
          </a:xfrm>
        </p:spPr>
        <p:txBody>
          <a:bodyPr>
            <a:normAutofit/>
          </a:bodyPr>
          <a:lstStyle>
            <a:lvl1pPr>
              <a:defRPr>
                <a:latin typeface="Open Sans" pitchFamily="2" charset="0"/>
              </a:defRPr>
            </a:lvl1pPr>
          </a:lstStyle>
          <a:p>
            <a:pPr algn="ctr"/>
            <a:r>
              <a:rPr lang="en-US" sz="6000" b="1" kern="900" spc="-100" dirty="0">
                <a:solidFill>
                  <a:schemeClr val="bg1"/>
                </a:solidFill>
                <a:latin typeface="Montserrat" pitchFamily="2" charset="77"/>
              </a:rPr>
              <a:t>Headline</a:t>
            </a:r>
          </a:p>
        </p:txBody>
      </p:sp>
      <p:sp>
        <p:nvSpPr>
          <p:cNvPr id="12" name="Subtitle 2">
            <a:extLst>
              <a:ext uri="{FF2B5EF4-FFF2-40B4-BE49-F238E27FC236}">
                <a16:creationId xmlns:a16="http://schemas.microsoft.com/office/drawing/2014/main" id="{638B99EC-1307-D371-82BF-5DB8E0CE7CF1}"/>
              </a:ext>
            </a:extLst>
          </p:cNvPr>
          <p:cNvSpPr>
            <a:spLocks noGrp="1"/>
          </p:cNvSpPr>
          <p:nvPr>
            <p:ph type="subTitle" idx="4294967295" hasCustomPrompt="1"/>
          </p:nvPr>
        </p:nvSpPr>
        <p:spPr>
          <a:xfrm>
            <a:off x="1524000" y="3145848"/>
            <a:ext cx="9144000" cy="639456"/>
          </a:xfrm>
        </p:spPr>
        <p:txBody>
          <a:bodyPr>
            <a:normAutofit/>
          </a:bodyPr>
          <a:lstStyle/>
          <a:p>
            <a:pPr marL="0" indent="0" algn="ctr">
              <a:buNone/>
            </a:pPr>
            <a:r>
              <a:rPr lang="en-US" sz="3600" err="1">
                <a:solidFill>
                  <a:schemeClr val="bg1"/>
                </a:solidFill>
              </a:rPr>
              <a:t>Subheadline</a:t>
            </a:r>
            <a:endParaRPr lang="en-US" sz="3600">
              <a:solidFill>
                <a:schemeClr val="bg1"/>
              </a:solidFill>
            </a:endParaRPr>
          </a:p>
        </p:txBody>
      </p:sp>
    </p:spTree>
    <p:extLst>
      <p:ext uri="{BB962C8B-B14F-4D97-AF65-F5344CB8AC3E}">
        <p14:creationId xmlns:p14="http://schemas.microsoft.com/office/powerpoint/2010/main" val="311453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A63AAE-19D4-7E49-1119-2E3B05B4DFF5}"/>
              </a:ext>
            </a:extLst>
          </p:cNvPr>
          <p:cNvSpPr>
            <a:spLocks noGrp="1"/>
          </p:cNvSpPr>
          <p:nvPr>
            <p:ph type="ctrTitle" idx="4294967295" hasCustomPrompt="1"/>
          </p:nvPr>
        </p:nvSpPr>
        <p:spPr>
          <a:xfrm>
            <a:off x="1524000" y="1178427"/>
            <a:ext cx="9144000" cy="4501145"/>
          </a:xfrm>
        </p:spPr>
        <p:txBody>
          <a:bodyPr>
            <a:noAutofit/>
          </a:bodyPr>
          <a:lstStyle>
            <a:lvl1pPr>
              <a:lnSpc>
                <a:spcPts val="6020"/>
              </a:lnSpc>
              <a:defRPr lang="en-US" sz="4800" b="1" i="0" kern="900" spc="-100" dirty="0">
                <a:solidFill>
                  <a:schemeClr val="bg1"/>
                </a:solidFill>
                <a:latin typeface="Montserrat" panose="00000500000000000000" pitchFamily="2" charset="0"/>
                <a:ea typeface="+mj-ea"/>
                <a:cs typeface="+mj-cs"/>
              </a:defRPr>
            </a:lvl1pPr>
          </a:lstStyle>
          <a:p>
            <a:pPr algn="ctr"/>
            <a:r>
              <a:rPr lang="en-CA" dirty="0">
                <a:effectLst/>
              </a:rPr>
              <a:t>Lorem ipsum dolor sit </a:t>
            </a:r>
            <a:r>
              <a:rPr lang="en-CA" dirty="0" err="1">
                <a:effectLst/>
              </a:rPr>
              <a:t>amet</a:t>
            </a:r>
            <a:r>
              <a:rPr lang="en-CA" dirty="0">
                <a:effectLst/>
              </a:rPr>
              <a:t>, </a:t>
            </a:r>
            <a:r>
              <a:rPr lang="en-CA" dirty="0" err="1">
                <a:effectLst/>
              </a:rPr>
              <a:t>consectetur</a:t>
            </a:r>
            <a:r>
              <a:rPr lang="en-CA" dirty="0">
                <a:effectLst/>
              </a:rPr>
              <a:t> </a:t>
            </a:r>
            <a:r>
              <a:rPr lang="en-CA" dirty="0" err="1">
                <a:effectLst/>
              </a:rPr>
              <a:t>adipiscing</a:t>
            </a:r>
            <a:r>
              <a:rPr lang="en-CA" dirty="0">
                <a:effectLst/>
              </a:rPr>
              <a:t> </a:t>
            </a:r>
            <a:r>
              <a:rPr lang="en-CA" dirty="0" err="1">
                <a:effectLst/>
              </a:rPr>
              <a:t>elit</a:t>
            </a:r>
            <a:r>
              <a:rPr lang="en-CA" dirty="0">
                <a:effectLst/>
              </a:rPr>
              <a:t>, sed do </a:t>
            </a:r>
            <a:r>
              <a:rPr lang="en-CA" dirty="0" err="1">
                <a:effectLst/>
              </a:rPr>
              <a:t>eiusmod</a:t>
            </a:r>
            <a:r>
              <a:rPr lang="en-CA" dirty="0">
                <a:effectLst/>
              </a:rPr>
              <a:t> </a:t>
            </a:r>
            <a:r>
              <a:rPr lang="en-CA" dirty="0" err="1">
                <a:effectLst/>
              </a:rPr>
              <a:t>tempor</a:t>
            </a:r>
            <a:r>
              <a:rPr lang="en-CA" dirty="0">
                <a:effectLst/>
              </a:rPr>
              <a:t> </a:t>
            </a:r>
            <a:r>
              <a:rPr lang="en-CA" dirty="0" err="1">
                <a:effectLst/>
              </a:rPr>
              <a:t>incididunt</a:t>
            </a:r>
            <a:r>
              <a:rPr lang="en-CA" dirty="0">
                <a:effectLst/>
              </a:rPr>
              <a:t> </a:t>
            </a:r>
            <a:r>
              <a:rPr lang="en-CA" dirty="0" err="1">
                <a:effectLst/>
              </a:rPr>
              <a:t>ut</a:t>
            </a:r>
            <a:r>
              <a:rPr lang="en-CA" dirty="0">
                <a:effectLst/>
              </a:rPr>
              <a:t> labore et </a:t>
            </a:r>
            <a:br>
              <a:rPr lang="en-CA" dirty="0">
                <a:effectLst/>
              </a:rPr>
            </a:br>
            <a:r>
              <a:rPr lang="en-CA" dirty="0">
                <a:effectLst/>
              </a:rPr>
              <a:t>dolore magna </a:t>
            </a:r>
            <a:r>
              <a:rPr lang="en-CA" dirty="0" err="1">
                <a:effectLst/>
              </a:rPr>
              <a:t>aliqua</a:t>
            </a:r>
            <a:r>
              <a:rPr lang="en-CA" dirty="0">
                <a:effectLst/>
              </a:rPr>
              <a:t>. </a:t>
            </a:r>
            <a:br>
              <a:rPr lang="en-CA" dirty="0">
                <a:effectLst/>
              </a:rPr>
            </a:br>
            <a:r>
              <a:rPr lang="en-CA" dirty="0">
                <a:effectLst/>
              </a:rPr>
              <a:t>Ut </a:t>
            </a:r>
            <a:r>
              <a:rPr lang="en-CA" dirty="0" err="1">
                <a:effectLst/>
              </a:rPr>
              <a:t>enim</a:t>
            </a:r>
            <a:r>
              <a:rPr lang="en-CA" dirty="0">
                <a:effectLst/>
              </a:rPr>
              <a:t> ad minim </a:t>
            </a:r>
            <a:r>
              <a:rPr lang="en-CA" dirty="0" err="1">
                <a:effectLst/>
              </a:rPr>
              <a:t>veniam</a:t>
            </a:r>
            <a:endParaRPr lang="en-US" sz="6000" b="1" kern="900" spc="-100" dirty="0">
              <a:solidFill>
                <a:schemeClr val="bg1"/>
              </a:solidFill>
              <a:latin typeface="Montserrat" pitchFamily="2" charset="77"/>
            </a:endParaRPr>
          </a:p>
        </p:txBody>
      </p:sp>
    </p:spTree>
    <p:extLst>
      <p:ext uri="{BB962C8B-B14F-4D97-AF65-F5344CB8AC3E}">
        <p14:creationId xmlns:p14="http://schemas.microsoft.com/office/powerpoint/2010/main" val="779671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A63AAE-19D4-7E49-1119-2E3B05B4DFF5}"/>
              </a:ext>
            </a:extLst>
          </p:cNvPr>
          <p:cNvSpPr>
            <a:spLocks noGrp="1"/>
          </p:cNvSpPr>
          <p:nvPr>
            <p:ph type="ctrTitle" idx="4294967295" hasCustomPrompt="1"/>
          </p:nvPr>
        </p:nvSpPr>
        <p:spPr>
          <a:xfrm>
            <a:off x="1524000" y="1178427"/>
            <a:ext cx="9144000" cy="4501145"/>
          </a:xfrm>
        </p:spPr>
        <p:txBody>
          <a:bodyPr>
            <a:noAutofit/>
          </a:bodyPr>
          <a:lstStyle>
            <a:lvl1pPr>
              <a:lnSpc>
                <a:spcPts val="6020"/>
              </a:lnSpc>
              <a:defRPr lang="en-US" sz="4800" b="1" i="0" kern="900" spc="-100" dirty="0">
                <a:solidFill>
                  <a:schemeClr val="tx1"/>
                </a:solidFill>
                <a:latin typeface="Montserrat" panose="00000500000000000000" pitchFamily="2" charset="0"/>
                <a:ea typeface="+mj-ea"/>
                <a:cs typeface="+mj-cs"/>
              </a:defRPr>
            </a:lvl1pPr>
          </a:lstStyle>
          <a:p>
            <a:pPr algn="ctr"/>
            <a:r>
              <a:rPr lang="en-CA" dirty="0">
                <a:effectLst/>
              </a:rPr>
              <a:t>Lorem ipsum dolor sit </a:t>
            </a:r>
            <a:r>
              <a:rPr lang="en-CA" dirty="0" err="1">
                <a:effectLst/>
              </a:rPr>
              <a:t>amet</a:t>
            </a:r>
            <a:r>
              <a:rPr lang="en-CA" dirty="0">
                <a:effectLst/>
              </a:rPr>
              <a:t>, </a:t>
            </a:r>
            <a:r>
              <a:rPr lang="en-CA" dirty="0" err="1">
                <a:effectLst/>
              </a:rPr>
              <a:t>consectetur</a:t>
            </a:r>
            <a:r>
              <a:rPr lang="en-CA" dirty="0">
                <a:effectLst/>
              </a:rPr>
              <a:t> </a:t>
            </a:r>
            <a:r>
              <a:rPr lang="en-CA" dirty="0" err="1">
                <a:effectLst/>
              </a:rPr>
              <a:t>adipiscing</a:t>
            </a:r>
            <a:r>
              <a:rPr lang="en-CA" dirty="0">
                <a:effectLst/>
              </a:rPr>
              <a:t> </a:t>
            </a:r>
            <a:r>
              <a:rPr lang="en-CA" dirty="0" err="1">
                <a:effectLst/>
              </a:rPr>
              <a:t>elit</a:t>
            </a:r>
            <a:r>
              <a:rPr lang="en-CA" dirty="0">
                <a:effectLst/>
              </a:rPr>
              <a:t>, sed do </a:t>
            </a:r>
            <a:r>
              <a:rPr lang="en-CA" dirty="0" err="1">
                <a:effectLst/>
              </a:rPr>
              <a:t>eiusmod</a:t>
            </a:r>
            <a:r>
              <a:rPr lang="en-CA" dirty="0">
                <a:effectLst/>
              </a:rPr>
              <a:t> </a:t>
            </a:r>
            <a:r>
              <a:rPr lang="en-CA" dirty="0" err="1">
                <a:effectLst/>
              </a:rPr>
              <a:t>tempor</a:t>
            </a:r>
            <a:r>
              <a:rPr lang="en-CA" dirty="0">
                <a:effectLst/>
              </a:rPr>
              <a:t> </a:t>
            </a:r>
            <a:r>
              <a:rPr lang="en-CA" dirty="0" err="1">
                <a:effectLst/>
              </a:rPr>
              <a:t>incididunt</a:t>
            </a:r>
            <a:r>
              <a:rPr lang="en-CA" dirty="0">
                <a:effectLst/>
              </a:rPr>
              <a:t> </a:t>
            </a:r>
            <a:r>
              <a:rPr lang="en-CA" dirty="0" err="1">
                <a:effectLst/>
              </a:rPr>
              <a:t>ut</a:t>
            </a:r>
            <a:r>
              <a:rPr lang="en-CA" dirty="0">
                <a:effectLst/>
              </a:rPr>
              <a:t> labore et </a:t>
            </a:r>
            <a:br>
              <a:rPr lang="en-CA" dirty="0">
                <a:effectLst/>
              </a:rPr>
            </a:br>
            <a:r>
              <a:rPr lang="en-CA" dirty="0">
                <a:effectLst/>
              </a:rPr>
              <a:t>dolore magna </a:t>
            </a:r>
            <a:r>
              <a:rPr lang="en-CA" dirty="0" err="1">
                <a:effectLst/>
              </a:rPr>
              <a:t>aliqua</a:t>
            </a:r>
            <a:r>
              <a:rPr lang="en-CA" dirty="0">
                <a:effectLst/>
              </a:rPr>
              <a:t>. </a:t>
            </a:r>
            <a:br>
              <a:rPr lang="en-CA" dirty="0">
                <a:effectLst/>
              </a:rPr>
            </a:br>
            <a:r>
              <a:rPr lang="en-CA" dirty="0">
                <a:effectLst/>
              </a:rPr>
              <a:t>Ut </a:t>
            </a:r>
            <a:r>
              <a:rPr lang="en-CA" dirty="0" err="1">
                <a:effectLst/>
              </a:rPr>
              <a:t>enim</a:t>
            </a:r>
            <a:r>
              <a:rPr lang="en-CA" dirty="0">
                <a:effectLst/>
              </a:rPr>
              <a:t> ad minim </a:t>
            </a:r>
            <a:r>
              <a:rPr lang="en-CA" dirty="0" err="1">
                <a:effectLst/>
              </a:rPr>
              <a:t>veniam</a:t>
            </a:r>
            <a:endParaRPr lang="en-US" sz="6000" b="1" kern="900" spc="-100" dirty="0">
              <a:solidFill>
                <a:schemeClr val="bg1"/>
              </a:solidFill>
              <a:latin typeface="Montserrat" pitchFamily="2" charset="77"/>
            </a:endParaRPr>
          </a:p>
        </p:txBody>
      </p:sp>
    </p:spTree>
    <p:extLst>
      <p:ext uri="{BB962C8B-B14F-4D97-AF65-F5344CB8AC3E}">
        <p14:creationId xmlns:p14="http://schemas.microsoft.com/office/powerpoint/2010/main" val="876311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A63AAE-19D4-7E49-1119-2E3B05B4DFF5}"/>
              </a:ext>
            </a:extLst>
          </p:cNvPr>
          <p:cNvSpPr>
            <a:spLocks noGrp="1"/>
          </p:cNvSpPr>
          <p:nvPr>
            <p:ph type="ctrTitle" idx="4294967295" hasCustomPrompt="1"/>
          </p:nvPr>
        </p:nvSpPr>
        <p:spPr>
          <a:xfrm>
            <a:off x="1524000" y="1178427"/>
            <a:ext cx="9144000" cy="4501145"/>
          </a:xfrm>
        </p:spPr>
        <p:txBody>
          <a:bodyPr>
            <a:noAutofit/>
          </a:bodyPr>
          <a:lstStyle>
            <a:lvl1pPr>
              <a:lnSpc>
                <a:spcPts val="6020"/>
              </a:lnSpc>
              <a:defRPr lang="en-US" sz="4800" b="1" i="0" kern="900" spc="-100" dirty="0">
                <a:solidFill>
                  <a:schemeClr val="bg1"/>
                </a:solidFill>
                <a:latin typeface="Montserrat" panose="00000500000000000000" pitchFamily="2" charset="0"/>
                <a:ea typeface="+mj-ea"/>
                <a:cs typeface="+mj-cs"/>
              </a:defRPr>
            </a:lvl1pPr>
          </a:lstStyle>
          <a:p>
            <a:pPr algn="ctr"/>
            <a:r>
              <a:rPr lang="en-CA" dirty="0">
                <a:effectLst/>
              </a:rPr>
              <a:t>Lorem ipsum dolor sit </a:t>
            </a:r>
            <a:r>
              <a:rPr lang="en-CA" dirty="0" err="1">
                <a:effectLst/>
              </a:rPr>
              <a:t>amet</a:t>
            </a:r>
            <a:r>
              <a:rPr lang="en-CA" dirty="0">
                <a:effectLst/>
              </a:rPr>
              <a:t>, </a:t>
            </a:r>
            <a:r>
              <a:rPr lang="en-CA" dirty="0" err="1">
                <a:effectLst/>
              </a:rPr>
              <a:t>consectetur</a:t>
            </a:r>
            <a:r>
              <a:rPr lang="en-CA" dirty="0">
                <a:effectLst/>
              </a:rPr>
              <a:t> </a:t>
            </a:r>
            <a:r>
              <a:rPr lang="en-CA" dirty="0" err="1">
                <a:effectLst/>
              </a:rPr>
              <a:t>adipiscing</a:t>
            </a:r>
            <a:r>
              <a:rPr lang="en-CA" dirty="0">
                <a:effectLst/>
              </a:rPr>
              <a:t> </a:t>
            </a:r>
            <a:r>
              <a:rPr lang="en-CA" dirty="0" err="1">
                <a:effectLst/>
              </a:rPr>
              <a:t>elit</a:t>
            </a:r>
            <a:r>
              <a:rPr lang="en-CA" dirty="0">
                <a:effectLst/>
              </a:rPr>
              <a:t>, sed do </a:t>
            </a:r>
            <a:r>
              <a:rPr lang="en-CA" dirty="0" err="1">
                <a:effectLst/>
              </a:rPr>
              <a:t>eiusmod</a:t>
            </a:r>
            <a:r>
              <a:rPr lang="en-CA" dirty="0">
                <a:effectLst/>
              </a:rPr>
              <a:t> </a:t>
            </a:r>
            <a:r>
              <a:rPr lang="en-CA" dirty="0" err="1">
                <a:effectLst/>
              </a:rPr>
              <a:t>tempor</a:t>
            </a:r>
            <a:r>
              <a:rPr lang="en-CA" dirty="0">
                <a:effectLst/>
              </a:rPr>
              <a:t> </a:t>
            </a:r>
            <a:r>
              <a:rPr lang="en-CA" dirty="0" err="1">
                <a:effectLst/>
              </a:rPr>
              <a:t>incididunt</a:t>
            </a:r>
            <a:r>
              <a:rPr lang="en-CA" dirty="0">
                <a:effectLst/>
              </a:rPr>
              <a:t> </a:t>
            </a:r>
            <a:r>
              <a:rPr lang="en-CA" dirty="0" err="1">
                <a:effectLst/>
              </a:rPr>
              <a:t>ut</a:t>
            </a:r>
            <a:r>
              <a:rPr lang="en-CA" dirty="0">
                <a:effectLst/>
              </a:rPr>
              <a:t> labore et </a:t>
            </a:r>
            <a:br>
              <a:rPr lang="en-CA" dirty="0">
                <a:effectLst/>
              </a:rPr>
            </a:br>
            <a:r>
              <a:rPr lang="en-CA" dirty="0">
                <a:effectLst/>
              </a:rPr>
              <a:t>dolore magna </a:t>
            </a:r>
            <a:r>
              <a:rPr lang="en-CA" dirty="0" err="1">
                <a:effectLst/>
              </a:rPr>
              <a:t>aliqua</a:t>
            </a:r>
            <a:r>
              <a:rPr lang="en-CA" dirty="0">
                <a:effectLst/>
              </a:rPr>
              <a:t>. </a:t>
            </a:r>
            <a:br>
              <a:rPr lang="en-CA" dirty="0">
                <a:effectLst/>
              </a:rPr>
            </a:br>
            <a:r>
              <a:rPr lang="en-CA" dirty="0">
                <a:effectLst/>
              </a:rPr>
              <a:t>Ut </a:t>
            </a:r>
            <a:r>
              <a:rPr lang="en-CA" dirty="0" err="1">
                <a:effectLst/>
              </a:rPr>
              <a:t>enim</a:t>
            </a:r>
            <a:r>
              <a:rPr lang="en-CA" dirty="0">
                <a:effectLst/>
              </a:rPr>
              <a:t> ad minim </a:t>
            </a:r>
            <a:r>
              <a:rPr lang="en-CA" dirty="0" err="1">
                <a:effectLst/>
              </a:rPr>
              <a:t>veniam</a:t>
            </a:r>
            <a:endParaRPr lang="en-US" sz="6000" b="1" kern="900" spc="-100" dirty="0">
              <a:solidFill>
                <a:schemeClr val="bg1"/>
              </a:solidFill>
              <a:latin typeface="Montserrat" pitchFamily="2" charset="77"/>
            </a:endParaRPr>
          </a:p>
        </p:txBody>
      </p:sp>
    </p:spTree>
    <p:extLst>
      <p:ext uri="{BB962C8B-B14F-4D97-AF65-F5344CB8AC3E}">
        <p14:creationId xmlns:p14="http://schemas.microsoft.com/office/powerpoint/2010/main" val="426490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A63AAE-19D4-7E49-1119-2E3B05B4DFF5}"/>
              </a:ext>
            </a:extLst>
          </p:cNvPr>
          <p:cNvSpPr>
            <a:spLocks noGrp="1"/>
          </p:cNvSpPr>
          <p:nvPr>
            <p:ph type="ctrTitle" idx="4294967295" hasCustomPrompt="1"/>
          </p:nvPr>
        </p:nvSpPr>
        <p:spPr>
          <a:xfrm>
            <a:off x="1524000" y="1178427"/>
            <a:ext cx="9144000" cy="4501145"/>
          </a:xfrm>
        </p:spPr>
        <p:txBody>
          <a:bodyPr>
            <a:noAutofit/>
          </a:bodyPr>
          <a:lstStyle>
            <a:lvl1pPr>
              <a:lnSpc>
                <a:spcPts val="6020"/>
              </a:lnSpc>
              <a:defRPr lang="en-US" sz="4800" b="1" i="0" kern="900" spc="-100" dirty="0">
                <a:solidFill>
                  <a:schemeClr val="bg1"/>
                </a:solidFill>
                <a:latin typeface="Montserrat" panose="00000500000000000000" pitchFamily="2" charset="0"/>
                <a:ea typeface="+mj-ea"/>
                <a:cs typeface="+mj-cs"/>
              </a:defRPr>
            </a:lvl1pPr>
          </a:lstStyle>
          <a:p>
            <a:pPr algn="ctr"/>
            <a:r>
              <a:rPr lang="en-CA" dirty="0">
                <a:effectLst/>
              </a:rPr>
              <a:t>Lorem ipsum dolor sit </a:t>
            </a:r>
            <a:r>
              <a:rPr lang="en-CA" dirty="0" err="1">
                <a:effectLst/>
              </a:rPr>
              <a:t>amet</a:t>
            </a:r>
            <a:r>
              <a:rPr lang="en-CA" dirty="0">
                <a:effectLst/>
              </a:rPr>
              <a:t>, </a:t>
            </a:r>
            <a:r>
              <a:rPr lang="en-CA" dirty="0" err="1">
                <a:effectLst/>
              </a:rPr>
              <a:t>consectetur</a:t>
            </a:r>
            <a:r>
              <a:rPr lang="en-CA" dirty="0">
                <a:effectLst/>
              </a:rPr>
              <a:t> </a:t>
            </a:r>
            <a:r>
              <a:rPr lang="en-CA" dirty="0" err="1">
                <a:effectLst/>
              </a:rPr>
              <a:t>adipiscing</a:t>
            </a:r>
            <a:r>
              <a:rPr lang="en-CA" dirty="0">
                <a:effectLst/>
              </a:rPr>
              <a:t> </a:t>
            </a:r>
            <a:r>
              <a:rPr lang="en-CA" dirty="0" err="1">
                <a:effectLst/>
              </a:rPr>
              <a:t>elit</a:t>
            </a:r>
            <a:r>
              <a:rPr lang="en-CA" dirty="0">
                <a:effectLst/>
              </a:rPr>
              <a:t>, sed do </a:t>
            </a:r>
            <a:r>
              <a:rPr lang="en-CA" dirty="0" err="1">
                <a:effectLst/>
              </a:rPr>
              <a:t>eiusmod</a:t>
            </a:r>
            <a:r>
              <a:rPr lang="en-CA" dirty="0">
                <a:effectLst/>
              </a:rPr>
              <a:t> </a:t>
            </a:r>
            <a:r>
              <a:rPr lang="en-CA" dirty="0" err="1">
                <a:effectLst/>
              </a:rPr>
              <a:t>tempor</a:t>
            </a:r>
            <a:r>
              <a:rPr lang="en-CA" dirty="0">
                <a:effectLst/>
              </a:rPr>
              <a:t> </a:t>
            </a:r>
            <a:r>
              <a:rPr lang="en-CA" dirty="0" err="1">
                <a:effectLst/>
              </a:rPr>
              <a:t>incididunt</a:t>
            </a:r>
            <a:r>
              <a:rPr lang="en-CA" dirty="0">
                <a:effectLst/>
              </a:rPr>
              <a:t> </a:t>
            </a:r>
            <a:r>
              <a:rPr lang="en-CA" dirty="0" err="1">
                <a:effectLst/>
              </a:rPr>
              <a:t>ut</a:t>
            </a:r>
            <a:r>
              <a:rPr lang="en-CA" dirty="0">
                <a:effectLst/>
              </a:rPr>
              <a:t> labore et </a:t>
            </a:r>
            <a:br>
              <a:rPr lang="en-CA" dirty="0">
                <a:effectLst/>
              </a:rPr>
            </a:br>
            <a:r>
              <a:rPr lang="en-CA" dirty="0">
                <a:effectLst/>
              </a:rPr>
              <a:t>dolore magna </a:t>
            </a:r>
            <a:r>
              <a:rPr lang="en-CA" dirty="0" err="1">
                <a:effectLst/>
              </a:rPr>
              <a:t>aliqua</a:t>
            </a:r>
            <a:r>
              <a:rPr lang="en-CA" dirty="0">
                <a:effectLst/>
              </a:rPr>
              <a:t>. </a:t>
            </a:r>
            <a:br>
              <a:rPr lang="en-CA" dirty="0">
                <a:effectLst/>
              </a:rPr>
            </a:br>
            <a:r>
              <a:rPr lang="en-CA" dirty="0">
                <a:effectLst/>
              </a:rPr>
              <a:t>Ut </a:t>
            </a:r>
            <a:r>
              <a:rPr lang="en-CA" dirty="0" err="1">
                <a:effectLst/>
              </a:rPr>
              <a:t>enim</a:t>
            </a:r>
            <a:r>
              <a:rPr lang="en-CA" dirty="0">
                <a:effectLst/>
              </a:rPr>
              <a:t> ad minim </a:t>
            </a:r>
            <a:r>
              <a:rPr lang="en-CA" dirty="0" err="1">
                <a:effectLst/>
              </a:rPr>
              <a:t>veniam</a:t>
            </a:r>
            <a:endParaRPr lang="en-US" sz="6000" b="1" kern="900" spc="-100" dirty="0">
              <a:solidFill>
                <a:schemeClr val="bg1"/>
              </a:solidFill>
              <a:latin typeface="Montserrat" pitchFamily="2" charset="77"/>
            </a:endParaRPr>
          </a:p>
        </p:txBody>
      </p:sp>
    </p:spTree>
    <p:extLst>
      <p:ext uri="{BB962C8B-B14F-4D97-AF65-F5344CB8AC3E}">
        <p14:creationId xmlns:p14="http://schemas.microsoft.com/office/powerpoint/2010/main" val="3331435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C33C66-7BF2-2607-412F-4013840C52D4}"/>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77231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11574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3F851-56F9-CD7E-DE19-AF5DD46DFE21}"/>
              </a:ext>
            </a:extLst>
          </p:cNvPr>
          <p:cNvPicPr>
            <a:picLocks noChangeAspect="1"/>
          </p:cNvPicPr>
          <p:nvPr userDrawn="1"/>
        </p:nvPicPr>
        <p:blipFill>
          <a:blip r:embed="rId2"/>
          <a:stretch>
            <a:fillRect/>
          </a:stretch>
        </p:blipFill>
        <p:spPr>
          <a:xfrm>
            <a:off x="215949" y="236705"/>
            <a:ext cx="11766786" cy="6409754"/>
          </a:xfrm>
          <a:prstGeom prst="rect">
            <a:avLst/>
          </a:prstGeom>
        </p:spPr>
      </p:pic>
    </p:spTree>
    <p:extLst>
      <p:ext uri="{BB962C8B-B14F-4D97-AF65-F5344CB8AC3E}">
        <p14:creationId xmlns:p14="http://schemas.microsoft.com/office/powerpoint/2010/main" val="423962777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68AE8-F3C1-82D7-E3D4-83D89DCDA5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7FA3BF-9EC1-54E3-420C-C412EAE8D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5F1AF5A-03AD-698F-1097-99D333A8E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rimson Pro Medium" pitchFamily="2" charset="77"/>
              </a:defRPr>
            </a:lvl1pPr>
          </a:lstStyle>
          <a:p>
            <a:fld id="{62CCFB6D-AF48-D940-896B-E81C50E10435}" type="datetimeFigureOut">
              <a:rPr lang="en-US" smtClean="0"/>
              <a:pPr/>
              <a:t>6/23/2025</a:t>
            </a:fld>
            <a:endParaRPr lang="en-US"/>
          </a:p>
        </p:txBody>
      </p:sp>
      <p:sp>
        <p:nvSpPr>
          <p:cNvPr id="5" name="Footer Placeholder 4">
            <a:extLst>
              <a:ext uri="{FF2B5EF4-FFF2-40B4-BE49-F238E27FC236}">
                <a16:creationId xmlns:a16="http://schemas.microsoft.com/office/drawing/2014/main" id="{0CE83A74-060C-A79E-D385-BAC4DE9101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rimson Pro Medium" pitchFamily="2" charset="77"/>
              </a:defRPr>
            </a:lvl1pPr>
          </a:lstStyle>
          <a:p>
            <a:endParaRPr lang="en-US"/>
          </a:p>
        </p:txBody>
      </p:sp>
      <p:sp>
        <p:nvSpPr>
          <p:cNvPr id="6" name="Slide Number Placeholder 5">
            <a:extLst>
              <a:ext uri="{FF2B5EF4-FFF2-40B4-BE49-F238E27FC236}">
                <a16:creationId xmlns:a16="http://schemas.microsoft.com/office/drawing/2014/main" id="{4CCE5FF7-6EE4-38F5-1BCA-9401DF2691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rimson Pro Medium" pitchFamily="2" charset="77"/>
              </a:defRPr>
            </a:lvl1pPr>
          </a:lstStyle>
          <a:p>
            <a:fld id="{6B0309D5-EC6C-3D47-BC95-40748AF7DBAA}" type="slidenum">
              <a:rPr lang="en-US" smtClean="0"/>
              <a:pPr/>
              <a:t>‹#›</a:t>
            </a:fld>
            <a:endParaRPr lang="en-US"/>
          </a:p>
        </p:txBody>
      </p:sp>
    </p:spTree>
    <p:extLst>
      <p:ext uri="{BB962C8B-B14F-4D97-AF65-F5344CB8AC3E}">
        <p14:creationId xmlns:p14="http://schemas.microsoft.com/office/powerpoint/2010/main" val="2180071260"/>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0" r:id="rId3"/>
    <p:sldLayoutId id="2147483661" r:id="rId4"/>
    <p:sldLayoutId id="2147483673" r:id="rId5"/>
    <p:sldLayoutId id="2147483671" r:id="rId6"/>
    <p:sldLayoutId id="2147483672" r:id="rId7"/>
    <p:sldLayoutId id="2147483666" r:id="rId8"/>
    <p:sldLayoutId id="2147483667" r:id="rId9"/>
  </p:sldLayoutIdLst>
  <p:txStyles>
    <p:titleStyle>
      <a:lvl1pPr algn="ctr" defTabSz="914400" rtl="0" eaLnBrk="1" latinLnBrk="0" hangingPunct="1">
        <a:lnSpc>
          <a:spcPts val="6020"/>
        </a:lnSpc>
        <a:spcBef>
          <a:spcPct val="0"/>
        </a:spcBef>
        <a:buNone/>
        <a:defRPr sz="4400" b="1" kern="1200">
          <a:solidFill>
            <a:schemeClr val="tx1"/>
          </a:solidFill>
          <a:latin typeface="Montserrat" panose="00000500000000000000" pitchFamily="2"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 baseline="0">
          <a:solidFill>
            <a:schemeClr val="tx1"/>
          </a:solidFill>
          <a:latin typeface="Crimson Pro Medium"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6402" y="305117"/>
            <a:ext cx="4233544" cy="820483"/>
          </a:xfrm>
          <a:prstGeom prst="rect">
            <a:avLst/>
          </a:prstGeom>
        </p:spPr>
        <p:txBody>
          <a:bodyPr wrap="square" lIns="0" tIns="0" rIns="0" bIns="0">
            <a:spAutoFit/>
          </a:bodyPr>
          <a:lstStyle>
            <a:lvl1pPr>
              <a:defRPr sz="1850" b="1" i="0">
                <a:solidFill>
                  <a:srgbClr val="431F20"/>
                </a:solidFill>
                <a:latin typeface="Century Gothic"/>
                <a:cs typeface="Century Gothic"/>
              </a:defRPr>
            </a:lvl1pPr>
          </a:lstStyle>
          <a:p>
            <a:endParaRPr/>
          </a:p>
        </p:txBody>
      </p:sp>
      <p:sp>
        <p:nvSpPr>
          <p:cNvPr id="3" name="Holder 3"/>
          <p:cNvSpPr>
            <a:spLocks noGrp="1"/>
          </p:cNvSpPr>
          <p:nvPr>
            <p:ph type="body" idx="1"/>
          </p:nvPr>
        </p:nvSpPr>
        <p:spPr>
          <a:xfrm>
            <a:off x="1060767" y="2764853"/>
            <a:ext cx="4932045" cy="3587750"/>
          </a:xfrm>
          <a:prstGeom prst="rect">
            <a:avLst/>
          </a:prstGeom>
        </p:spPr>
        <p:txBody>
          <a:bodyPr wrap="square" lIns="0" tIns="0" rIns="0" bIns="0">
            <a:spAutoFit/>
          </a:bodyPr>
          <a:lstStyle>
            <a:lvl1pPr>
              <a:defRPr sz="2000" b="1" i="0">
                <a:solidFill>
                  <a:srgbClr val="431F20"/>
                </a:solidFill>
                <a:latin typeface="Century Gothic"/>
                <a:cs typeface="Century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3" r:id="rId1"/>
    <p:sldLayoutId id="2147483665" r:id="rId2"/>
    <p:sldLayoutId id="2147483664" r:id="rId3"/>
    <p:sldLayoutId id="2147483662"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image" Target="../media/image16.jpeg"/><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notesSlide" Target="../notesSlides/notesSlide10.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slideLayout" Target="../slideLayouts/slideLayout2.xml"/><Relationship Id="rId5" Type="http://schemas.openxmlformats.org/officeDocument/2006/relationships/tags" Target="../tags/tag63.xml"/><Relationship Id="rId10" Type="http://schemas.openxmlformats.org/officeDocument/2006/relationships/tags" Target="../tags/tag68.xml"/><Relationship Id="rId4" Type="http://schemas.openxmlformats.org/officeDocument/2006/relationships/tags" Target="../tags/tag62.xml"/><Relationship Id="rId9" Type="http://schemas.openxmlformats.org/officeDocument/2006/relationships/tags" Target="../tags/tag6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sv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80.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1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0.jpg"/><Relationship Id="rId5" Type="http://schemas.openxmlformats.org/officeDocument/2006/relationships/tags" Target="../tags/tag6.xml"/><Relationship Id="rId10" Type="http://schemas.openxmlformats.org/officeDocument/2006/relationships/image" Target="../media/image9.png"/><Relationship Id="rId4" Type="http://schemas.openxmlformats.org/officeDocument/2006/relationships/tags" Target="../tags/tag5.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7.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image" Target="../media/image12.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notesSlide" Target="../notesSlides/notesSlide3.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slideLayout" Target="../slideLayouts/slideLayout8.xml"/><Relationship Id="rId5" Type="http://schemas.openxmlformats.org/officeDocument/2006/relationships/tags" Target="../tags/tag13.xml"/><Relationship Id="rId10" Type="http://schemas.openxmlformats.org/officeDocument/2006/relationships/tags" Target="../tags/tag18.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microsoft.com/office/2018/10/relationships/comments" Target="../comments/modernComment_7FFFD5EE_339E2FE5.xm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47.jp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18/10/relationships/comments" Target="../comments/modernComment_7FFFD5F1_27931B22.xml"/><Relationship Id="rId7" Type="http://schemas.openxmlformats.org/officeDocument/2006/relationships/image" Target="../media/image57.png"/><Relationship Id="rId12"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1.jp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7FFFD5F4_3CF88956.xm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7FFFD5F7_EE98B39E.xml"/><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hyperlink" Target="http://www.youtube.com/watch?v=b8IpVe0QSAQ"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81.xml"/></Relationships>
</file>

<file path=ppt/slides/_rels/slide4.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slideLayout" Target="../slideLayouts/slideLayout8.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tags" Target="../tags/tag30.xml"/><Relationship Id="rId2" Type="http://schemas.openxmlformats.org/officeDocument/2006/relationships/tags" Target="../tags/tag20.xml"/><Relationship Id="rId16" Type="http://schemas.openxmlformats.org/officeDocument/2006/relationships/image" Target="../media/image11.jpe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5" Type="http://schemas.openxmlformats.org/officeDocument/2006/relationships/tags" Target="../tags/tag23.xml"/><Relationship Id="rId15" Type="http://schemas.openxmlformats.org/officeDocument/2006/relationships/image" Target="../media/image13.png"/><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40.xml"/><Relationship Id="rId9" Type="http://schemas.microsoft.com/office/2007/relationships/diagramDrawing" Target="../diagrams/drawing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notesSlide" Target="../notesSlides/notesSlide42.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Layout" Target="../slideLayouts/slideLayout9.xml"/><Relationship Id="rId5" Type="http://schemas.openxmlformats.org/officeDocument/2006/relationships/tags" Target="../tags/tag93.xml"/><Relationship Id="rId4" Type="http://schemas.openxmlformats.org/officeDocument/2006/relationships/tags" Target="../tags/tag92.xml"/></Relationships>
</file>

<file path=ppt/slides/_rels/slide4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notesSlide" Target="../notesSlides/notesSlide43.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9.xml"/><Relationship Id="rId5" Type="http://schemas.openxmlformats.org/officeDocument/2006/relationships/tags" Target="../tags/tag98.xml"/><Relationship Id="rId4" Type="http://schemas.openxmlformats.org/officeDocument/2006/relationships/tags" Target="../tags/tag97.xml"/></Relationships>
</file>

<file path=ppt/slides/_rels/slide4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tags" Target="../tags/tag101.xml"/><Relationship Id="rId7" Type="http://schemas.openxmlformats.org/officeDocument/2006/relationships/image" Target="../media/image69.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notesSlide" Target="../notesSlides/notesSlide44.xml"/><Relationship Id="rId5" Type="http://schemas.openxmlformats.org/officeDocument/2006/relationships/slideLayout" Target="../slideLayouts/slideLayout1.xml"/><Relationship Id="rId4" Type="http://schemas.openxmlformats.org/officeDocument/2006/relationships/tags" Target="../tags/tag10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103.xml"/><Relationship Id="rId4" Type="http://schemas.openxmlformats.org/officeDocument/2006/relationships/image" Target="../media/image17.jpeg"/></Relationships>
</file>

<file path=ppt/slides/_rels/slide47.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image" Target="../media/image72.svg"/><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image" Target="../media/image71.png"/><Relationship Id="rId17" Type="http://schemas.openxmlformats.org/officeDocument/2006/relationships/image" Target="../media/image76.svg"/><Relationship Id="rId2" Type="http://schemas.openxmlformats.org/officeDocument/2006/relationships/tags" Target="../tags/tag105.xml"/><Relationship Id="rId16" Type="http://schemas.openxmlformats.org/officeDocument/2006/relationships/image" Target="../media/image75.png"/><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notesSlide" Target="../notesSlides/notesSlide46.xml"/><Relationship Id="rId5" Type="http://schemas.openxmlformats.org/officeDocument/2006/relationships/tags" Target="../tags/tag108.xml"/><Relationship Id="rId15" Type="http://schemas.openxmlformats.org/officeDocument/2006/relationships/image" Target="../media/image74.svg"/><Relationship Id="rId10" Type="http://schemas.openxmlformats.org/officeDocument/2006/relationships/slideLayout" Target="../slideLayouts/slideLayout8.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image" Target="../media/image77.emf"/><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notesSlide" Target="../notesSlides/notesSlide47.xml"/><Relationship Id="rId5" Type="http://schemas.openxmlformats.org/officeDocument/2006/relationships/slideLayout" Target="../slideLayouts/slideLayout8.xml"/><Relationship Id="rId4" Type="http://schemas.openxmlformats.org/officeDocument/2006/relationships/tags" Target="../tags/tag11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18.xml"/><Relationship Id="rId1" Type="http://schemas.openxmlformats.org/officeDocument/2006/relationships/tags" Target="../tags/tag117.xml"/><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slideLayout" Target="../slideLayouts/slideLayout3.xml"/><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tags" Target="../tags/tag130.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5" Type="http://schemas.openxmlformats.org/officeDocument/2006/relationships/tags" Target="../tags/tag123.xml"/><Relationship Id="rId15" Type="http://schemas.openxmlformats.org/officeDocument/2006/relationships/image" Target="../media/image16.jpeg"/><Relationship Id="rId10" Type="http://schemas.openxmlformats.org/officeDocument/2006/relationships/tags" Target="../tags/tag128.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131.xml"/></Relationships>
</file>

<file path=ppt/slides/_rels/slide52.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notesSlide" Target="../notesSlides/notesSlide51.xml"/><Relationship Id="rId4"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3" Type="http://schemas.openxmlformats.org/officeDocument/2006/relationships/tags" Target="../tags/tag147.xml"/><Relationship Id="rId18" Type="http://schemas.openxmlformats.org/officeDocument/2006/relationships/notesSlide" Target="../notesSlides/notesSlide52.xml"/><Relationship Id="rId26" Type="http://schemas.openxmlformats.org/officeDocument/2006/relationships/image" Target="../media/image85.png"/><Relationship Id="rId3" Type="http://schemas.openxmlformats.org/officeDocument/2006/relationships/tags" Target="../tags/tag137.xml"/><Relationship Id="rId21" Type="http://schemas.openxmlformats.org/officeDocument/2006/relationships/image" Target="../media/image80.png"/><Relationship Id="rId7" Type="http://schemas.openxmlformats.org/officeDocument/2006/relationships/tags" Target="../tags/tag141.xml"/><Relationship Id="rId12" Type="http://schemas.openxmlformats.org/officeDocument/2006/relationships/tags" Target="../tags/tag146.xml"/><Relationship Id="rId17" Type="http://schemas.openxmlformats.org/officeDocument/2006/relationships/slideLayout" Target="../slideLayouts/slideLayout9.xml"/><Relationship Id="rId25" Type="http://schemas.openxmlformats.org/officeDocument/2006/relationships/image" Target="../media/image84.png"/><Relationship Id="rId33" Type="http://schemas.openxmlformats.org/officeDocument/2006/relationships/image" Target="../media/image92.png"/><Relationship Id="rId2" Type="http://schemas.openxmlformats.org/officeDocument/2006/relationships/tags" Target="../tags/tag136.xml"/><Relationship Id="rId16" Type="http://schemas.openxmlformats.org/officeDocument/2006/relationships/tags" Target="../tags/tag150.xml"/><Relationship Id="rId20" Type="http://schemas.openxmlformats.org/officeDocument/2006/relationships/image" Target="../media/image79.png"/><Relationship Id="rId29" Type="http://schemas.openxmlformats.org/officeDocument/2006/relationships/image" Target="../media/image88.png"/><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tags" Target="../tags/tag145.xml"/><Relationship Id="rId24" Type="http://schemas.openxmlformats.org/officeDocument/2006/relationships/image" Target="../media/image83.png"/><Relationship Id="rId32" Type="http://schemas.openxmlformats.org/officeDocument/2006/relationships/image" Target="../media/image91.png"/><Relationship Id="rId5" Type="http://schemas.openxmlformats.org/officeDocument/2006/relationships/tags" Target="../tags/tag139.xml"/><Relationship Id="rId15" Type="http://schemas.openxmlformats.org/officeDocument/2006/relationships/tags" Target="../tags/tag149.xml"/><Relationship Id="rId23" Type="http://schemas.openxmlformats.org/officeDocument/2006/relationships/image" Target="../media/image82.png"/><Relationship Id="rId28" Type="http://schemas.openxmlformats.org/officeDocument/2006/relationships/image" Target="../media/image87.png"/><Relationship Id="rId10" Type="http://schemas.openxmlformats.org/officeDocument/2006/relationships/tags" Target="../tags/tag144.xml"/><Relationship Id="rId19" Type="http://schemas.openxmlformats.org/officeDocument/2006/relationships/image" Target="../media/image78.png"/><Relationship Id="rId31" Type="http://schemas.openxmlformats.org/officeDocument/2006/relationships/image" Target="../media/image90.png"/><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tags" Target="../tags/tag148.xml"/><Relationship Id="rId22" Type="http://schemas.openxmlformats.org/officeDocument/2006/relationships/image" Target="../media/image81.png"/><Relationship Id="rId27" Type="http://schemas.openxmlformats.org/officeDocument/2006/relationships/image" Target="../media/image86.png"/><Relationship Id="rId30" Type="http://schemas.openxmlformats.org/officeDocument/2006/relationships/image" Target="../media/image89.png"/><Relationship Id="rId8" Type="http://schemas.openxmlformats.org/officeDocument/2006/relationships/tags" Target="../tags/tag14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151.xml"/></Relationships>
</file>

<file path=ppt/slides/_rels/slide55.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notesSlide" Target="../notesSlides/notesSlide54.xml"/><Relationship Id="rId4"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notesSlide" Target="../notesSlides/notesSlide55.xml"/><Relationship Id="rId4"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notesSlide" Target="../notesSlides/notesSlide56.xml"/><Relationship Id="rId4"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tags" Target="../tags/tag168.xml"/><Relationship Id="rId13" Type="http://schemas.openxmlformats.org/officeDocument/2006/relationships/tags" Target="../tags/tag173.xml"/><Relationship Id="rId18" Type="http://schemas.openxmlformats.org/officeDocument/2006/relationships/image" Target="../media/image94.png"/><Relationship Id="rId26" Type="http://schemas.openxmlformats.org/officeDocument/2006/relationships/image" Target="../media/image98.png"/><Relationship Id="rId3" Type="http://schemas.openxmlformats.org/officeDocument/2006/relationships/tags" Target="../tags/tag163.xml"/><Relationship Id="rId21" Type="http://schemas.openxmlformats.org/officeDocument/2006/relationships/image" Target="../media/image92.png"/><Relationship Id="rId7" Type="http://schemas.openxmlformats.org/officeDocument/2006/relationships/tags" Target="../tags/tag167.xml"/><Relationship Id="rId12" Type="http://schemas.openxmlformats.org/officeDocument/2006/relationships/tags" Target="../tags/tag172.xml"/><Relationship Id="rId17" Type="http://schemas.openxmlformats.org/officeDocument/2006/relationships/image" Target="../media/image93.png"/><Relationship Id="rId25" Type="http://schemas.openxmlformats.org/officeDocument/2006/relationships/image" Target="../media/image97.png"/><Relationship Id="rId2" Type="http://schemas.openxmlformats.org/officeDocument/2006/relationships/tags" Target="../tags/tag162.xml"/><Relationship Id="rId16" Type="http://schemas.openxmlformats.org/officeDocument/2006/relationships/notesSlide" Target="../notesSlides/notesSlide57.xml"/><Relationship Id="rId20" Type="http://schemas.openxmlformats.org/officeDocument/2006/relationships/image" Target="../media/image88.png"/><Relationship Id="rId29" Type="http://schemas.openxmlformats.org/officeDocument/2006/relationships/image" Target="../media/image100.png"/><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tags" Target="../tags/tag171.xml"/><Relationship Id="rId24" Type="http://schemas.openxmlformats.org/officeDocument/2006/relationships/image" Target="../media/image96.png"/><Relationship Id="rId5" Type="http://schemas.openxmlformats.org/officeDocument/2006/relationships/tags" Target="../tags/tag165.xml"/><Relationship Id="rId15" Type="http://schemas.openxmlformats.org/officeDocument/2006/relationships/slideLayout" Target="../slideLayouts/slideLayout9.xml"/><Relationship Id="rId23" Type="http://schemas.openxmlformats.org/officeDocument/2006/relationships/image" Target="../media/image95.png"/><Relationship Id="rId28" Type="http://schemas.openxmlformats.org/officeDocument/2006/relationships/image" Target="../media/image84.png"/><Relationship Id="rId10" Type="http://schemas.openxmlformats.org/officeDocument/2006/relationships/tags" Target="../tags/tag170.xml"/><Relationship Id="rId19" Type="http://schemas.openxmlformats.org/officeDocument/2006/relationships/image" Target="../media/image85.png"/><Relationship Id="rId4" Type="http://schemas.openxmlformats.org/officeDocument/2006/relationships/tags" Target="../tags/tag164.xml"/><Relationship Id="rId9" Type="http://schemas.openxmlformats.org/officeDocument/2006/relationships/tags" Target="../tags/tag169.xml"/><Relationship Id="rId14" Type="http://schemas.openxmlformats.org/officeDocument/2006/relationships/tags" Target="../tags/tag174.xml"/><Relationship Id="rId22" Type="http://schemas.openxmlformats.org/officeDocument/2006/relationships/image" Target="../media/image89.png"/><Relationship Id="rId27" Type="http://schemas.openxmlformats.org/officeDocument/2006/relationships/image" Target="../media/image99.png"/><Relationship Id="rId30" Type="http://schemas.openxmlformats.org/officeDocument/2006/relationships/image" Target="../media/image101.png"/></Relationships>
</file>

<file path=ppt/slides/_rels/slide59.xml.rels><?xml version="1.0" encoding="UTF-8" standalone="yes"?>
<Relationships xmlns="http://schemas.openxmlformats.org/package/2006/relationships"><Relationship Id="rId8" Type="http://schemas.openxmlformats.org/officeDocument/2006/relationships/tags" Target="../tags/tag182.xml"/><Relationship Id="rId13" Type="http://schemas.openxmlformats.org/officeDocument/2006/relationships/image" Target="../media/image16.jpeg"/><Relationship Id="rId3" Type="http://schemas.openxmlformats.org/officeDocument/2006/relationships/tags" Target="../tags/tag177.xml"/><Relationship Id="rId7" Type="http://schemas.openxmlformats.org/officeDocument/2006/relationships/tags" Target="../tags/tag181.xml"/><Relationship Id="rId12" Type="http://schemas.openxmlformats.org/officeDocument/2006/relationships/notesSlide" Target="../notesSlides/notesSlide58.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slideLayout" Target="../slideLayouts/slideLayout3.xml"/><Relationship Id="rId5" Type="http://schemas.openxmlformats.org/officeDocument/2006/relationships/tags" Target="../tags/tag179.xml"/><Relationship Id="rId10" Type="http://schemas.openxmlformats.org/officeDocument/2006/relationships/tags" Target="../tags/tag184.xml"/><Relationship Id="rId4" Type="http://schemas.openxmlformats.org/officeDocument/2006/relationships/tags" Target="../tags/tag178.xml"/><Relationship Id="rId9" Type="http://schemas.openxmlformats.org/officeDocument/2006/relationships/tags" Target="../tags/tag183.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10" Type="http://schemas.openxmlformats.org/officeDocument/2006/relationships/image" Target="../media/image11.jpeg"/><Relationship Id="rId4" Type="http://schemas.openxmlformats.org/officeDocument/2006/relationships/tags" Target="../tags/tag36.xml"/><Relationship Id="rId9"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tags" Target="../tags/tag192.xml"/><Relationship Id="rId13" Type="http://schemas.openxmlformats.org/officeDocument/2006/relationships/image" Target="../media/image16.jpeg"/><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notesSlide" Target="../notesSlides/notesSlide59.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slideLayout" Target="../slideLayouts/slideLayout3.xml"/><Relationship Id="rId5" Type="http://schemas.openxmlformats.org/officeDocument/2006/relationships/tags" Target="../tags/tag189.xml"/><Relationship Id="rId10" Type="http://schemas.openxmlformats.org/officeDocument/2006/relationships/tags" Target="../tags/tag194.xml"/><Relationship Id="rId4" Type="http://schemas.openxmlformats.org/officeDocument/2006/relationships/tags" Target="../tags/tag188.xml"/><Relationship Id="rId9" Type="http://schemas.openxmlformats.org/officeDocument/2006/relationships/tags" Target="../tags/tag193.xml"/></Relationships>
</file>

<file path=ppt/slides/_rels/slide61.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image" Target="../media/image16.jpeg"/><Relationship Id="rId3" Type="http://schemas.openxmlformats.org/officeDocument/2006/relationships/tags" Target="../tags/tag197.xml"/><Relationship Id="rId7" Type="http://schemas.openxmlformats.org/officeDocument/2006/relationships/tags" Target="../tags/tag201.xml"/><Relationship Id="rId12" Type="http://schemas.openxmlformats.org/officeDocument/2006/relationships/notesSlide" Target="../notesSlides/notesSlide60.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slideLayout" Target="../slideLayouts/slideLayout3.xml"/><Relationship Id="rId5" Type="http://schemas.openxmlformats.org/officeDocument/2006/relationships/tags" Target="../tags/tag199.xml"/><Relationship Id="rId10" Type="http://schemas.openxmlformats.org/officeDocument/2006/relationships/tags" Target="../tags/tag204.xml"/><Relationship Id="rId4" Type="http://schemas.openxmlformats.org/officeDocument/2006/relationships/tags" Target="../tags/tag198.xml"/><Relationship Id="rId9" Type="http://schemas.openxmlformats.org/officeDocument/2006/relationships/tags" Target="../tags/tag203.xml"/></Relationships>
</file>

<file path=ppt/slides/_rels/slide62.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image" Target="../media/image16.jpeg"/><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notesSlide" Target="../notesSlides/notesSlide61.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slideLayout" Target="../slideLayouts/slideLayout3.xml"/><Relationship Id="rId5" Type="http://schemas.openxmlformats.org/officeDocument/2006/relationships/tags" Target="../tags/tag209.xml"/><Relationship Id="rId10" Type="http://schemas.openxmlformats.org/officeDocument/2006/relationships/tags" Target="../tags/tag214.xml"/><Relationship Id="rId4" Type="http://schemas.openxmlformats.org/officeDocument/2006/relationships/tags" Target="../tags/tag208.xml"/><Relationship Id="rId9" Type="http://schemas.openxmlformats.org/officeDocument/2006/relationships/tags" Target="../tags/tag21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21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tags" Target="../tags/tag53.xml"/><Relationship Id="rId2" Type="http://schemas.openxmlformats.org/officeDocument/2006/relationships/tags" Target="../tags/tag43.xml"/><Relationship Id="rId16" Type="http://schemas.openxmlformats.org/officeDocument/2006/relationships/image" Target="../media/image15.emf"/><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5" Type="http://schemas.openxmlformats.org/officeDocument/2006/relationships/tags" Target="../tags/tag46.xml"/><Relationship Id="rId15" Type="http://schemas.openxmlformats.org/officeDocument/2006/relationships/notesSlide" Target="../notesSlides/notesSlide8.xml"/><Relationship Id="rId10" Type="http://schemas.openxmlformats.org/officeDocument/2006/relationships/tags" Target="../tags/tag51.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tags" Target="../tags/tag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24053-9228-0B84-9F6A-B95C12D9F0E4}"/>
              </a:ext>
            </a:extLst>
          </p:cNvPr>
          <p:cNvSpPr>
            <a:spLocks noGrp="1"/>
          </p:cNvSpPr>
          <p:nvPr>
            <p:ph type="ctrTitle" idx="4294967295"/>
            <p:custDataLst>
              <p:tags r:id="rId1"/>
            </p:custDataLst>
          </p:nvPr>
        </p:nvSpPr>
        <p:spPr>
          <a:xfrm>
            <a:off x="370391" y="3159214"/>
            <a:ext cx="11250110" cy="1655762"/>
          </a:xfrm>
        </p:spPr>
        <p:txBody>
          <a:bodyPr>
            <a:noAutofit/>
          </a:bodyPr>
          <a:lstStyle/>
          <a:p>
            <a:pPr algn="ctr" rtl="0"/>
            <a:r>
              <a:rPr lang="fr-FR" b="1" i="0" u="none" kern="900" baseline="0" dirty="0">
                <a:solidFill>
                  <a:schemeClr val="bg1"/>
                </a:solidFill>
                <a:cs typeface="+mn-cs"/>
                <a:sym typeface=""/>
              </a:rPr>
              <a:t>Reconstruire la confiance : </a:t>
            </a:r>
            <a:br>
              <a:rPr lang="fr-FR" b="1" i="0" u="none" kern="900" baseline="0" dirty="0">
                <a:solidFill>
                  <a:schemeClr val="bg1"/>
                </a:solidFill>
                <a:cs typeface="+mn-cs"/>
                <a:sym typeface=""/>
              </a:rPr>
            </a:br>
            <a:r>
              <a:rPr lang="fr-FR" b="1" i="0" u="none" kern="900" baseline="0" dirty="0">
                <a:solidFill>
                  <a:schemeClr val="bg1"/>
                </a:solidFill>
                <a:cs typeface="+mn-cs"/>
                <a:sym typeface=""/>
              </a:rPr>
              <a:t>une base commune pour des systèmes alimentaires résilients</a:t>
            </a:r>
            <a:endParaRPr lang="fr-ca" b="1" kern="900" dirty="0">
              <a:solidFill>
                <a:schemeClr val="bg1"/>
              </a:solidFill>
              <a:cs typeface="+mn-cs"/>
              <a:sym typeface=""/>
            </a:endParaRPr>
          </a:p>
        </p:txBody>
      </p:sp>
      <p:pic>
        <p:nvPicPr>
          <p:cNvPr id="5" name="Picture 4" descr="A logo with a fork and spoon&#10;&#10;AI-generated content may be incorrect.">
            <a:extLst>
              <a:ext uri="{FF2B5EF4-FFF2-40B4-BE49-F238E27FC236}">
                <a16:creationId xmlns:a16="http://schemas.microsoft.com/office/drawing/2014/main" id="{FA6209A0-4055-618B-9E43-CB31CB661149}"/>
              </a:ext>
            </a:extLst>
          </p:cNvPr>
          <p:cNvPicPr>
            <a:picLocks noChangeAspect="1"/>
          </p:cNvPicPr>
          <p:nvPr/>
        </p:nvPicPr>
        <p:blipFill>
          <a:blip r:embed="rId4"/>
          <a:stretch>
            <a:fillRect/>
          </a:stretch>
        </p:blipFill>
        <p:spPr>
          <a:xfrm>
            <a:off x="3371850" y="809600"/>
            <a:ext cx="5448300" cy="1330883"/>
          </a:xfrm>
          <a:prstGeom prst="rect">
            <a:avLst/>
          </a:prstGeom>
        </p:spPr>
      </p:pic>
    </p:spTree>
    <p:extLst>
      <p:ext uri="{BB962C8B-B14F-4D97-AF65-F5344CB8AC3E}">
        <p14:creationId xmlns:p14="http://schemas.microsoft.com/office/powerpoint/2010/main" val="1153990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ca"/>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grpSp>
        <p:nvGrpSpPr>
          <p:cNvPr id="13" name="Group 12">
            <a:extLst>
              <a:ext uri="{FF2B5EF4-FFF2-40B4-BE49-F238E27FC236}">
                <a16:creationId xmlns:a16="http://schemas.microsoft.com/office/drawing/2014/main" id="{B30EA158-2CF2-D549-4595-0AF35E021597}"/>
              </a:ext>
            </a:extLst>
          </p:cNvPr>
          <p:cNvGrpSpPr>
            <a:grpSpLocks noGrp="1" noUngrp="1" noRot="1" noMove="1" noResize="1"/>
          </p:cNvGrpSpPr>
          <p:nvPr>
            <p:custDataLst>
              <p:tags r:id="rId8"/>
            </p:custDataLst>
          </p:nvPr>
        </p:nvGrpSpPr>
        <p:grpSpPr>
          <a:xfrm>
            <a:off x="11814" y="8145"/>
            <a:ext cx="4037826" cy="6859993"/>
            <a:chOff x="11814" y="8145"/>
            <a:chExt cx="4037826" cy="6859993"/>
          </a:xfrm>
        </p:grpSpPr>
        <p:pic>
          <p:nvPicPr>
            <p:cNvPr id="9" name="Picture 8" descr="A red rectangle with a red border&#10;&#10;AI-generated content may be incorrect.">
              <a:extLst>
                <a:ext uri="{FF2B5EF4-FFF2-40B4-BE49-F238E27FC236}">
                  <a16:creationId xmlns:a16="http://schemas.microsoft.com/office/drawing/2014/main" id="{4F8D4EBA-32B9-793A-541B-D4537491123C}"/>
                </a:ext>
              </a:extLst>
            </p:cNvPr>
            <p:cNvPicPr>
              <a:picLocks noGrp="1" noRot="1" noChangeAspect="1" noMove="1" noResize="1" noEditPoints="1" noAdjustHandles="1" noChangeArrowheads="1" noChangeShapeType="1" noCrop="1"/>
            </p:cNvPicPr>
            <p:nvPr/>
          </p:nvPicPr>
          <p:blipFill>
            <a:blip r:embed="rId13"/>
            <a:srcRect r="81122"/>
            <a:stretch/>
          </p:blipFill>
          <p:spPr>
            <a:xfrm>
              <a:off x="11814" y="10138"/>
              <a:ext cx="2301618" cy="6858000"/>
            </a:xfrm>
            <a:prstGeom prst="rect">
              <a:avLst/>
            </a:prstGeom>
          </p:spPr>
        </p:pic>
        <p:pic>
          <p:nvPicPr>
            <p:cNvPr id="11" name="Picture 10" descr="A red rectangle with a red border&#10;&#10;AI-generated content may be incorrect.">
              <a:extLst>
                <a:ext uri="{FF2B5EF4-FFF2-40B4-BE49-F238E27FC236}">
                  <a16:creationId xmlns:a16="http://schemas.microsoft.com/office/drawing/2014/main" id="{B2644765-F0C6-7DFB-426A-333CCDA1B928}"/>
                </a:ext>
              </a:extLst>
            </p:cNvPr>
            <p:cNvPicPr>
              <a:picLocks noGrp="1" noRot="1" noChangeAspect="1" noMove="1" noResize="1" noEditPoints="1" noAdjustHandles="1" noChangeArrowheads="1" noChangeShapeType="1" noCrop="1"/>
            </p:cNvPicPr>
            <p:nvPr/>
          </p:nvPicPr>
          <p:blipFill>
            <a:blip r:embed="rId13"/>
            <a:srcRect l="83404" r="24"/>
            <a:stretch/>
          </p:blipFill>
          <p:spPr>
            <a:xfrm>
              <a:off x="2029194" y="8145"/>
              <a:ext cx="2020446" cy="6858000"/>
            </a:xfrm>
            <a:prstGeom prst="rect">
              <a:avLst/>
            </a:prstGeom>
          </p:spPr>
        </p:pic>
      </p:grpSp>
      <p:sp>
        <p:nvSpPr>
          <p:cNvPr id="2" name="object 2">
            <a:extLst>
              <a:ext uri="{FF2B5EF4-FFF2-40B4-BE49-F238E27FC236}">
                <a16:creationId xmlns:a16="http://schemas.microsoft.com/office/drawing/2014/main" id="{887AA6E6-1ACF-205B-CD33-916E870A140F}"/>
              </a:ext>
            </a:extLst>
          </p:cNvPr>
          <p:cNvSpPr txBox="1">
            <a:spLocks/>
          </p:cNvSpPr>
          <p:nvPr>
            <p:custDataLst>
              <p:tags r:id="rId9"/>
            </p:custDataLst>
          </p:nvPr>
        </p:nvSpPr>
        <p:spPr>
          <a:xfrm>
            <a:off x="393021" y="586855"/>
            <a:ext cx="3367242" cy="3748885"/>
          </a:xfrm>
          <a:prstGeom prst="rect">
            <a:avLst/>
          </a:prstGeom>
        </p:spPr>
        <p:txBody>
          <a:bodyPr vert="horz" lIns="91440" tIns="45720" rIns="91440" bIns="45720" rtlCol="0" anchor="b">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rtl="0">
              <a:lnSpc>
                <a:spcPct val="100000"/>
              </a:lnSpc>
              <a:spcAft>
                <a:spcPts val="600"/>
              </a:spcAft>
            </a:pPr>
            <a:r>
              <a:rPr lang="fr-ca" sz="3900" b="1" i="0" u="none" kern="1200" baseline="0" dirty="0">
                <a:solidFill>
                  <a:srgbClr val="FFFFFF"/>
                </a:solidFill>
                <a:latin typeface="Montserrat" panose="00000500000000000000" pitchFamily="2" charset="0"/>
                <a:cs typeface="+mn-cs"/>
                <a:sym typeface=""/>
              </a:rPr>
              <a:t>Innovation : Un message unificateur</a:t>
            </a:r>
          </a:p>
        </p:txBody>
      </p:sp>
      <p:sp>
        <p:nvSpPr>
          <p:cNvPr id="3" name="Title 1">
            <a:extLst>
              <a:ext uri="{FF2B5EF4-FFF2-40B4-BE49-F238E27FC236}">
                <a16:creationId xmlns:a16="http://schemas.microsoft.com/office/drawing/2014/main" id="{487CD301-9476-C439-5129-F73BE04F8106}"/>
              </a:ext>
            </a:extLst>
          </p:cNvPr>
          <p:cNvSpPr txBox="1">
            <a:spLocks/>
          </p:cNvSpPr>
          <p:nvPr>
            <p:custDataLst>
              <p:tags r:id="rId10"/>
            </p:custDataLst>
          </p:nvPr>
        </p:nvSpPr>
        <p:spPr>
          <a:xfrm>
            <a:off x="4542895" y="511388"/>
            <a:ext cx="7060526" cy="5960042"/>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20000"/>
              </a:lnSpc>
              <a:spcBef>
                <a:spcPts val="1000"/>
              </a:spcBef>
            </a:pPr>
            <a:r>
              <a:rPr lang="fr-ca" sz="2000" b="0" i="0" u="none" baseline="0" dirty="0">
                <a:latin typeface="Montserrat" panose="00000500000000000000" pitchFamily="2" charset="0"/>
                <a:ea typeface="+mn-ea"/>
                <a:cs typeface="+mn-cs"/>
                <a:sym typeface=""/>
              </a:rPr>
              <a:t>Rassemble le secteur</a:t>
            </a:r>
          </a:p>
          <a:p>
            <a:pPr algn="l" rtl="0">
              <a:lnSpc>
                <a:spcPct val="120000"/>
              </a:lnSpc>
              <a:spcBef>
                <a:spcPts val="1000"/>
              </a:spcBef>
            </a:pPr>
            <a:r>
              <a:rPr lang="fr-ca" sz="2000" b="0" i="0" u="none" baseline="0" dirty="0">
                <a:latin typeface="Montserrat" panose="00000500000000000000" pitchFamily="2" charset="0"/>
                <a:ea typeface="+mn-ea"/>
                <a:cs typeface="+mn-cs"/>
                <a:sym typeface=""/>
              </a:rPr>
              <a:t>Fondamental au système alimentaire canadien : engendre la résilience, l’adaptabilité et la prospérité</a:t>
            </a:r>
          </a:p>
          <a:p>
            <a:pPr algn="l" rtl="0">
              <a:lnSpc>
                <a:spcPct val="120000"/>
              </a:lnSpc>
              <a:spcBef>
                <a:spcPts val="1000"/>
              </a:spcBef>
            </a:pPr>
            <a:r>
              <a:rPr lang="fr-ca" sz="2000" b="0" i="0" u="none" baseline="0" dirty="0">
                <a:latin typeface="Montserrat" panose="00000500000000000000" pitchFamily="2" charset="0"/>
                <a:ea typeface="+mn-ea"/>
                <a:cs typeface="+mn-cs"/>
                <a:sym typeface=""/>
              </a:rPr>
              <a:t>Les Canadiens soutiennent un message unificateur et tourné vers l’avenir – qui propose des solutions concrètes, est durable et génère des emplois</a:t>
            </a:r>
          </a:p>
          <a:p>
            <a:pPr algn="l" rtl="0">
              <a:lnSpc>
                <a:spcPct val="120000"/>
              </a:lnSpc>
              <a:spcBef>
                <a:spcPts val="1000"/>
              </a:spcBef>
            </a:pPr>
            <a:r>
              <a:rPr lang="fr-ca" sz="2000" b="0" i="0" u="none" baseline="0" dirty="0">
                <a:latin typeface="Montserrat" panose="00000500000000000000" pitchFamily="2" charset="0"/>
                <a:ea typeface="+mn-ea"/>
                <a:cs typeface="+mn-cs"/>
                <a:sym typeface=""/>
              </a:rPr>
              <a:t>Mais : Seule, l’« innovation » est un concept qui peut sembler abstrait ou risqué pour les consommateurs. C’est pourquoi nous devons nous concentrer sur les résultats : en quoi notre capacité à innover bénéficie-t-elle aux Canadiens?</a:t>
            </a:r>
          </a:p>
          <a:p>
            <a:pPr algn="l" rtl="0">
              <a:lnSpc>
                <a:spcPct val="120000"/>
              </a:lnSpc>
              <a:spcBef>
                <a:spcPts val="1000"/>
              </a:spcBef>
            </a:pPr>
            <a:endParaRPr lang="fr-ca" sz="2000" dirty="0">
              <a:latin typeface="Montserrat" panose="00000500000000000000" pitchFamily="2" charset="0"/>
              <a:ea typeface="+mn-ea"/>
              <a:cs typeface="+mn-cs"/>
              <a:sym typeface=""/>
            </a:endParaRPr>
          </a:p>
          <a:p>
            <a:pPr algn="l" rtl="0">
              <a:lnSpc>
                <a:spcPct val="120000"/>
              </a:lnSpc>
              <a:spcBef>
                <a:spcPts val="1000"/>
              </a:spcBef>
            </a:pPr>
            <a:r>
              <a:rPr lang="fr-ca" sz="2000" b="1" i="0" u="none" kern="0" baseline="0" dirty="0">
                <a:solidFill>
                  <a:schemeClr val="tx1">
                    <a:lumMod val="100000"/>
                  </a:schemeClr>
                </a:solidFill>
                <a:latin typeface="Montserrat" panose="00000500000000000000" pitchFamily="2" charset="0"/>
                <a:ea typeface="+mn-ea"/>
                <a:cs typeface="+mn-cs"/>
                <a:sym typeface=""/>
              </a:rPr>
              <a:t>Stratégie derrière le message :</a:t>
            </a:r>
          </a:p>
          <a:p>
            <a:pPr marL="0" lvl="1" indent="-228600" algn="l" rtl="0">
              <a:lnSpc>
                <a:spcPct val="120000"/>
              </a:lnSpc>
              <a:spcBef>
                <a:spcPts val="1000"/>
              </a:spcBef>
              <a:buFont typeface="Arial" panose="020B0604020202020204" pitchFamily="34" charset="0"/>
              <a:buChar char="•"/>
            </a:pPr>
            <a:r>
              <a:rPr lang="fr-ca" sz="2000" b="0" i="0" u="none" baseline="0" dirty="0">
                <a:latin typeface="Montserrat" panose="00000500000000000000" pitchFamily="2" charset="0"/>
                <a:ea typeface="Open Sans" pitchFamily="2" charset="0"/>
                <a:cs typeface="Open Sans" pitchFamily="2" charset="0"/>
                <a:sym typeface=""/>
              </a:rPr>
              <a:t>L’innovation, c’est le moyen, et non le message</a:t>
            </a:r>
          </a:p>
          <a:p>
            <a:pPr marL="0" lvl="1" indent="-228600" algn="l" rtl="0">
              <a:lnSpc>
                <a:spcPct val="120000"/>
              </a:lnSpc>
              <a:spcBef>
                <a:spcPts val="1000"/>
              </a:spcBef>
              <a:buFont typeface="Arial" panose="020B0604020202020204" pitchFamily="34" charset="0"/>
              <a:buChar char="•"/>
            </a:pPr>
            <a:r>
              <a:rPr lang="fr-ca" sz="2000" b="0" i="0" u="none" baseline="0" dirty="0">
                <a:latin typeface="Montserrat" panose="00000500000000000000" pitchFamily="2" charset="0"/>
                <a:ea typeface="Open Sans" pitchFamily="2" charset="0"/>
                <a:cs typeface="Open Sans" pitchFamily="2" charset="0"/>
                <a:sym typeface=""/>
              </a:rPr>
              <a:t>Elle doit s’appuyer sur des exemples concrets</a:t>
            </a:r>
          </a:p>
          <a:p>
            <a:pPr marL="228600" lvl="1" indent="-228600" algn="l" rtl="0">
              <a:lnSpc>
                <a:spcPct val="120000"/>
              </a:lnSpc>
              <a:spcBef>
                <a:spcPts val="1000"/>
              </a:spcBef>
              <a:buFont typeface="Arial" panose="020B0604020202020204" pitchFamily="34" charset="0"/>
              <a:buChar char="•"/>
            </a:pPr>
            <a:r>
              <a:rPr lang="fr-ca" sz="2000" b="0" i="0" u="none" baseline="0" dirty="0">
                <a:latin typeface="Montserrat" panose="00000500000000000000" pitchFamily="2" charset="0"/>
                <a:ea typeface="Open Sans" pitchFamily="2" charset="0"/>
                <a:cs typeface="Open Sans" pitchFamily="2" charset="0"/>
                <a:sym typeface=""/>
              </a:rPr>
              <a:t>Le fait de mettre en évidence les avantages permet de gagner la confiance</a:t>
            </a:r>
          </a:p>
          <a:p>
            <a:pPr indent="-228600" algn="l" rtl="0">
              <a:lnSpc>
                <a:spcPct val="120000"/>
              </a:lnSpc>
              <a:spcBef>
                <a:spcPts val="1000"/>
              </a:spcBef>
              <a:buFont typeface="Arial" panose="020B0604020202020204" pitchFamily="34" charset="0"/>
              <a:buChar char="•"/>
            </a:pPr>
            <a:endParaRPr lang="fr-ca" sz="2000" dirty="0">
              <a:latin typeface="Montserrat" panose="00000500000000000000" pitchFamily="2" charset="0"/>
              <a:ea typeface="+mn-ea"/>
              <a:cs typeface="+mn-cs"/>
              <a:sym typeface=""/>
            </a:endParaRPr>
          </a:p>
          <a:p>
            <a:pPr algn="l" rtl="0">
              <a:lnSpc>
                <a:spcPct val="120000"/>
              </a:lnSpc>
              <a:spcBef>
                <a:spcPts val="1000"/>
              </a:spcBef>
            </a:pPr>
            <a:r>
              <a:rPr lang="fr-ca" sz="2600" b="1" i="0" u="none" baseline="0" dirty="0">
                <a:latin typeface="Montserrat" panose="00000500000000000000" pitchFamily="2" charset="0"/>
                <a:cs typeface="+mn-cs"/>
                <a:sym typeface=""/>
              </a:rPr>
              <a:t>Dernier point à retenir : </a:t>
            </a:r>
          </a:p>
          <a:p>
            <a:pPr algn="l" rtl="0">
              <a:lnSpc>
                <a:spcPct val="120000"/>
              </a:lnSpc>
              <a:spcBef>
                <a:spcPts val="1000"/>
              </a:spcBef>
            </a:pPr>
            <a:r>
              <a:rPr lang="fr-ca" sz="2600" b="1" i="0" u="none" baseline="0" dirty="0">
                <a:latin typeface="Montserrat" panose="00000500000000000000" pitchFamily="2" charset="0"/>
                <a:cs typeface="+mn-cs"/>
                <a:sym typeface=""/>
              </a:rPr>
              <a:t>Les résultats attirent l’attention, mais l’objectif est de susciter la confiance </a:t>
            </a:r>
            <a:endParaRPr lang="fr-ca" sz="5200" dirty="0">
              <a:latin typeface="Montserrat" panose="00000500000000000000" pitchFamily="2" charset="0"/>
              <a:cs typeface="+mn-cs"/>
              <a:sym typeface=""/>
            </a:endParaRPr>
          </a:p>
        </p:txBody>
      </p:sp>
    </p:spTree>
    <p:extLst>
      <p:ext uri="{BB962C8B-B14F-4D97-AF65-F5344CB8AC3E}">
        <p14:creationId xmlns:p14="http://schemas.microsoft.com/office/powerpoint/2010/main" val="32036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40D06D1E-B5A8-7C5B-D4B6-581482EC6F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6237F33-B5C7-1B4F-6485-92C8F49D14F3}"/>
              </a:ext>
            </a:extLst>
          </p:cNvPr>
          <p:cNvSpPr txBox="1"/>
          <p:nvPr>
            <p:custDataLst>
              <p:tags r:id="rId1"/>
            </p:custDataLst>
          </p:nvPr>
        </p:nvSpPr>
        <p:spPr>
          <a:xfrm>
            <a:off x="2022021" y="4358870"/>
            <a:ext cx="8147957" cy="630942"/>
          </a:xfrm>
          <a:prstGeom prst="rect">
            <a:avLst/>
          </a:prstGeom>
          <a:noFill/>
        </p:spPr>
        <p:txBody>
          <a:bodyPr wrap="square" rtlCol="0">
            <a:spAutoFit/>
          </a:bodyPr>
          <a:lstStyle/>
          <a:p>
            <a:pPr algn="ctr"/>
            <a:r>
              <a:rPr lang="en-US" sz="3500" b="1" dirty="0">
                <a:solidFill>
                  <a:schemeClr val="bg1"/>
                </a:solidFill>
                <a:latin typeface="Montserrat" panose="00000500000000000000" pitchFamily="2" charset="0"/>
                <a:sym typeface=""/>
              </a:rPr>
              <a:t>Notre alimentation. Notre avenir.</a:t>
            </a:r>
            <a:endParaRPr lang="en-US" sz="3500" b="1" dirty="0">
              <a:latin typeface="Montserrat" panose="00000500000000000000" pitchFamily="2" charset="0"/>
              <a:sym typeface=""/>
            </a:endParaRPr>
          </a:p>
        </p:txBody>
      </p:sp>
      <p:sp>
        <p:nvSpPr>
          <p:cNvPr id="3" name="TextBox 2">
            <a:extLst>
              <a:ext uri="{FF2B5EF4-FFF2-40B4-BE49-F238E27FC236}">
                <a16:creationId xmlns:a16="http://schemas.microsoft.com/office/drawing/2014/main" id="{B80FFB3D-A773-19F0-74B2-C8B28E6635BE}"/>
              </a:ext>
            </a:extLst>
          </p:cNvPr>
          <p:cNvSpPr txBox="1"/>
          <p:nvPr>
            <p:custDataLst>
              <p:tags r:id="rId2"/>
            </p:custDataLst>
          </p:nvPr>
        </p:nvSpPr>
        <p:spPr>
          <a:xfrm>
            <a:off x="2541812" y="1331660"/>
            <a:ext cx="7108371" cy="477054"/>
          </a:xfrm>
          <a:prstGeom prst="rect">
            <a:avLst/>
          </a:prstGeom>
          <a:noFill/>
        </p:spPr>
        <p:txBody>
          <a:bodyPr wrap="square" rtlCol="0">
            <a:spAutoFit/>
          </a:bodyPr>
          <a:lstStyle/>
          <a:p>
            <a:pPr algn="ctr"/>
            <a:r>
              <a:rPr lang="en-US" sz="2500" b="1" dirty="0" err="1">
                <a:solidFill>
                  <a:schemeClr val="bg1"/>
                </a:solidFill>
                <a:latin typeface="Montserrat" panose="00000500000000000000" pitchFamily="2" charset="0"/>
                <a:sym typeface=""/>
              </a:rPr>
              <a:t>Introduisons</a:t>
            </a:r>
            <a:endParaRPr lang="en-US" sz="2500" b="1" dirty="0">
              <a:latin typeface="Montserrat" panose="00000500000000000000" pitchFamily="2" charset="0"/>
              <a:sym typeface=""/>
            </a:endParaRPr>
          </a:p>
        </p:txBody>
      </p:sp>
      <p:pic>
        <p:nvPicPr>
          <p:cNvPr id="4" name="Graphic 3">
            <a:extLst>
              <a:ext uri="{FF2B5EF4-FFF2-40B4-BE49-F238E27FC236}">
                <a16:creationId xmlns:a16="http://schemas.microsoft.com/office/drawing/2014/main" id="{EF1FCF6D-DEF7-5AC7-3E3A-8A0C8189C4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89210" y="2201129"/>
            <a:ext cx="5178577" cy="2157741"/>
          </a:xfrm>
          <a:prstGeom prst="rect">
            <a:avLst/>
          </a:prstGeom>
        </p:spPr>
      </p:pic>
    </p:spTree>
    <p:extLst>
      <p:ext uri="{BB962C8B-B14F-4D97-AF65-F5344CB8AC3E}">
        <p14:creationId xmlns:p14="http://schemas.microsoft.com/office/powerpoint/2010/main" val="2230996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4C269-B7D6-A468-F7CA-522A3AEB120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651823F-4A5D-5B83-4C9D-A31C0725C720}"/>
              </a:ext>
            </a:extLst>
          </p:cNvPr>
          <p:cNvSpPr txBox="1"/>
          <p:nvPr>
            <p:custDataLst>
              <p:tags r:id="rId1"/>
            </p:custDataLst>
          </p:nvPr>
        </p:nvSpPr>
        <p:spPr>
          <a:xfrm>
            <a:off x="534390" y="2269826"/>
            <a:ext cx="7479310" cy="355481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tabLst/>
            </a:pPr>
            <a:r>
              <a:rPr kumimoji="0" lang="fr-FR" altLang="en-US" sz="1500" b="1" i="0" u="none" strike="noStrike" kern="0" cap="none" normalizeH="0" baseline="0" dirty="0">
                <a:ln>
                  <a:noFill/>
                </a:ln>
                <a:solidFill>
                  <a:schemeClr val="tx1">
                    <a:lumMod val="100000"/>
                  </a:schemeClr>
                </a:solidFill>
                <a:effectLst/>
                <a:latin typeface="Montserrat" panose="00000500000000000000" pitchFamily="2" charset="0"/>
                <a:sym typeface=""/>
              </a:rPr>
              <a:t>Ancré dans les tests de messages : </a:t>
            </a:r>
            <a:r>
              <a:rPr kumimoji="0" lang="fr-FR" altLang="en-US" sz="1500" i="0" u="none" strike="noStrike" kern="0" cap="none" normalizeH="0" baseline="0" dirty="0">
                <a:ln>
                  <a:noFill/>
                </a:ln>
                <a:solidFill>
                  <a:schemeClr val="tx1">
                    <a:lumMod val="100000"/>
                  </a:schemeClr>
                </a:solidFill>
                <a:effectLst/>
                <a:latin typeface="Montserrat" panose="00000500000000000000" pitchFamily="2" charset="0"/>
                <a:sym typeface=""/>
              </a:rPr>
              <a:t>Surpasse les autres termes dans les études d'opinion</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500" b="1" i="0" u="none" strike="noStrike" cap="none" normalizeH="0" baseline="0" dirty="0">
              <a:ln>
                <a:noFill/>
              </a:ln>
              <a:effectLst/>
              <a:latin typeface="Montserrat" panose="00000500000000000000" pitchFamily="2" charset="0"/>
              <a:sym typeface=""/>
            </a:endParaRPr>
          </a:p>
          <a:p>
            <a:pPr marL="0" marR="0" lvl="0" indent="0" algn="l" defTabSz="914400" rtl="0" eaLnBrk="0" fontAlgn="base" latinLnBrk="0" hangingPunct="0">
              <a:lnSpc>
                <a:spcPct val="100000"/>
              </a:lnSpc>
              <a:spcBef>
                <a:spcPct val="0"/>
              </a:spcBef>
              <a:spcAft>
                <a:spcPct val="0"/>
              </a:spcAft>
              <a:buClrTx/>
              <a:buSzTx/>
              <a:tabLst/>
            </a:pPr>
            <a:r>
              <a:rPr kumimoji="0" lang="fr-FR" altLang="en-US" sz="1500" b="1" i="0" u="none" strike="noStrike" kern="0" cap="none" normalizeH="0" baseline="0" dirty="0">
                <a:ln>
                  <a:noFill/>
                </a:ln>
                <a:solidFill>
                  <a:schemeClr val="tx1">
                    <a:lumMod val="100000"/>
                  </a:schemeClr>
                </a:solidFill>
                <a:effectLst/>
                <a:latin typeface="Montserrat" panose="00000500000000000000" pitchFamily="2" charset="0"/>
                <a:sym typeface=""/>
              </a:rPr>
              <a:t>Large et inclusif : </a:t>
            </a:r>
            <a:r>
              <a:rPr kumimoji="0" lang="fr-FR" altLang="en-US" sz="1500" i="0" u="none" strike="noStrike" kern="0" cap="none" normalizeH="0" baseline="0" dirty="0">
                <a:ln>
                  <a:noFill/>
                </a:ln>
                <a:solidFill>
                  <a:schemeClr val="tx1">
                    <a:lumMod val="100000"/>
                  </a:schemeClr>
                </a:solidFill>
                <a:effectLst/>
                <a:latin typeface="Montserrat" panose="00000500000000000000" pitchFamily="2" charset="0"/>
                <a:sym typeface=""/>
              </a:rPr>
              <a:t>Couvre l'ensemble de la chaîne de valeur, de la ferme à la table</a:t>
            </a:r>
          </a:p>
          <a:p>
            <a:pPr marL="0" marR="0" lvl="0" indent="0" algn="l" defTabSz="914400" rtl="0" eaLnBrk="0" fontAlgn="base" latinLnBrk="0" hangingPunct="0">
              <a:lnSpc>
                <a:spcPct val="100000"/>
              </a:lnSpc>
              <a:spcBef>
                <a:spcPct val="0"/>
              </a:spcBef>
              <a:spcAft>
                <a:spcPct val="0"/>
              </a:spcAft>
              <a:buClrTx/>
              <a:buSzTx/>
              <a:tabLst/>
            </a:pPr>
            <a:endParaRPr lang="en-US" altLang="en-US" sz="1500" b="1" dirty="0">
              <a:latin typeface="Montserrat" panose="00000500000000000000" pitchFamily="2" charset="0"/>
              <a:sym typeface=""/>
            </a:endParaRPr>
          </a:p>
          <a:p>
            <a:pPr marL="0" marR="0" lvl="0" indent="0" algn="l" defTabSz="914400" rtl="0" eaLnBrk="0" fontAlgn="base" latinLnBrk="0" hangingPunct="0">
              <a:lnSpc>
                <a:spcPct val="100000"/>
              </a:lnSpc>
              <a:spcBef>
                <a:spcPct val="0"/>
              </a:spcBef>
              <a:spcAft>
                <a:spcPct val="0"/>
              </a:spcAft>
              <a:buClrTx/>
              <a:buSzTx/>
              <a:tabLst/>
            </a:pPr>
            <a:r>
              <a:rPr kumimoji="0" lang="fr-FR" altLang="en-US" sz="1500" b="1" i="0" u="none" strike="noStrike" kern="0" cap="none" normalizeH="0" baseline="0" dirty="0">
                <a:ln>
                  <a:noFill/>
                </a:ln>
                <a:solidFill>
                  <a:schemeClr val="tx1">
                    <a:lumMod val="100000"/>
                  </a:schemeClr>
                </a:solidFill>
                <a:effectLst/>
                <a:latin typeface="Montserrat" panose="00000500000000000000" pitchFamily="2" charset="0"/>
                <a:sym typeface=""/>
              </a:rPr>
              <a:t>Résonne émotionnellement : </a:t>
            </a:r>
            <a:r>
              <a:rPr kumimoji="0" lang="fr-FR" altLang="en-US" sz="1500" i="0" u="none" strike="noStrike" kern="0" cap="none" normalizeH="0" baseline="0" dirty="0">
                <a:ln>
                  <a:noFill/>
                </a:ln>
                <a:solidFill>
                  <a:schemeClr val="tx1">
                    <a:lumMod val="100000"/>
                  </a:schemeClr>
                </a:solidFill>
                <a:effectLst/>
                <a:latin typeface="Montserrat" panose="00000500000000000000" pitchFamily="2" charset="0"/>
                <a:sym typeface=""/>
              </a:rPr>
              <a:t>Il fait appel à la fierté nationale et au partage des responsabilités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500" b="1" i="0" u="none" strike="noStrike" cap="none" normalizeH="0" baseline="0" dirty="0">
              <a:ln>
                <a:noFill/>
              </a:ln>
              <a:effectLst/>
              <a:latin typeface="Montserrat" panose="00000500000000000000" pitchFamily="2" charset="0"/>
              <a:sym typeface=""/>
            </a:endParaRPr>
          </a:p>
          <a:p>
            <a:pPr marL="0" marR="0" lvl="0" indent="0" algn="l" defTabSz="914400" rtl="0" eaLnBrk="0" fontAlgn="base" latinLnBrk="0" hangingPunct="0">
              <a:lnSpc>
                <a:spcPct val="100000"/>
              </a:lnSpc>
              <a:spcBef>
                <a:spcPct val="0"/>
              </a:spcBef>
              <a:spcAft>
                <a:spcPct val="0"/>
              </a:spcAft>
              <a:buClrTx/>
              <a:buSzTx/>
              <a:tabLst/>
            </a:pPr>
            <a:r>
              <a:rPr kumimoji="0" lang="fr-FR" altLang="en-US" sz="1500" b="1" i="0" u="none" strike="noStrike" kern="0" cap="none" normalizeH="0" baseline="0" dirty="0">
                <a:ln>
                  <a:noFill/>
                </a:ln>
                <a:solidFill>
                  <a:schemeClr val="tx1">
                    <a:lumMod val="100000"/>
                  </a:schemeClr>
                </a:solidFill>
                <a:effectLst/>
                <a:latin typeface="Montserrat" panose="00000500000000000000" pitchFamily="2" charset="0"/>
                <a:sym typeface=""/>
              </a:rPr>
              <a:t>Appuyé par des études : </a:t>
            </a:r>
            <a:r>
              <a:rPr kumimoji="0" lang="fr-FR" altLang="en-US" sz="1500" i="0" u="none" strike="noStrike" kern="0" cap="none" normalizeH="0" baseline="0" dirty="0">
                <a:ln>
                  <a:noFill/>
                </a:ln>
                <a:solidFill>
                  <a:schemeClr val="tx1">
                    <a:lumMod val="100000"/>
                  </a:schemeClr>
                </a:solidFill>
                <a:effectLst/>
                <a:latin typeface="Montserrat" panose="00000500000000000000" pitchFamily="2" charset="0"/>
                <a:sym typeface=""/>
              </a:rPr>
              <a:t>Les Canadiens préfèrent un langage collectif et pro-Canada, surtout en période d'incertitude économique.</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500" b="1" i="0" u="none" strike="noStrike" cap="none" normalizeH="0" baseline="0" dirty="0">
              <a:ln>
                <a:noFill/>
              </a:ln>
              <a:effectLst/>
              <a:latin typeface="Montserrat" panose="00000500000000000000" pitchFamily="2" charset="0"/>
              <a:sym typeface=""/>
            </a:endParaRPr>
          </a:p>
          <a:p>
            <a:pPr marL="0" marR="0" lvl="0" indent="0" algn="l" defTabSz="914400" rtl="0" eaLnBrk="0" fontAlgn="base" latinLnBrk="0" hangingPunct="0">
              <a:lnSpc>
                <a:spcPct val="100000"/>
              </a:lnSpc>
              <a:spcBef>
                <a:spcPct val="0"/>
              </a:spcBef>
              <a:spcAft>
                <a:spcPct val="0"/>
              </a:spcAft>
              <a:buClrTx/>
              <a:buSzTx/>
              <a:tabLst/>
            </a:pPr>
            <a:r>
              <a:rPr kumimoji="0" lang="fr-FR" altLang="en-US" sz="1500" b="1" i="0" u="none" strike="noStrike" kern="0" cap="none" normalizeH="0" baseline="0" dirty="0">
                <a:ln>
                  <a:noFill/>
                </a:ln>
                <a:solidFill>
                  <a:schemeClr val="tx1">
                    <a:lumMod val="100000"/>
                  </a:schemeClr>
                </a:solidFill>
                <a:effectLst/>
                <a:latin typeface="Montserrat" panose="00000500000000000000" pitchFamily="2" charset="0"/>
                <a:sym typeface=""/>
              </a:rPr>
              <a:t>Construit une reconnaissance à long terme :</a:t>
            </a:r>
            <a:r>
              <a:rPr kumimoji="0" lang="fr-FR" altLang="en-US" sz="1500" i="0" u="none" strike="noStrike" kern="0" cap="none" normalizeH="0" baseline="0" dirty="0">
                <a:ln>
                  <a:noFill/>
                </a:ln>
                <a:solidFill>
                  <a:schemeClr val="tx1">
                    <a:lumMod val="100000"/>
                  </a:schemeClr>
                </a:solidFill>
                <a:effectLst/>
                <a:latin typeface="Montserrat" panose="00000500000000000000" pitchFamily="2" charset="0"/>
                <a:sym typeface=""/>
              </a:rPr>
              <a:t> Une utilisation cohérente permet de positionner le système alimentaire, au même titre que les soins de santé et l'éducation, comme un pilier essentiel de la vie canadienne.</a:t>
            </a:r>
            <a:endParaRPr lang="en-US" dirty="0"/>
          </a:p>
        </p:txBody>
      </p:sp>
      <p:sp>
        <p:nvSpPr>
          <p:cNvPr id="9" name="Title 1">
            <a:extLst>
              <a:ext uri="{FF2B5EF4-FFF2-40B4-BE49-F238E27FC236}">
                <a16:creationId xmlns:a16="http://schemas.microsoft.com/office/drawing/2014/main" id="{9AAFA2AF-DB96-E077-B1F7-1F53B748150B}"/>
              </a:ext>
            </a:extLst>
          </p:cNvPr>
          <p:cNvSpPr txBox="1">
            <a:spLocks/>
          </p:cNvSpPr>
          <p:nvPr>
            <p:custDataLst>
              <p:tags r:id="rId2"/>
            </p:custDataLst>
          </p:nvPr>
        </p:nvSpPr>
        <p:spPr>
          <a:xfrm>
            <a:off x="534390" y="297183"/>
            <a:ext cx="11643324" cy="1608340"/>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spcAft>
                <a:spcPts val="600"/>
              </a:spcAft>
            </a:pPr>
            <a:r>
              <a:rPr lang="en-US" sz="4000" dirty="0">
                <a:solidFill>
                  <a:srgbClr val="421F21"/>
                </a:solidFill>
                <a:latin typeface="Montserrat" panose="00000500000000000000" pitchFamily="2" charset="0"/>
                <a:cs typeface="+mn-cs"/>
                <a:sym typeface=""/>
              </a:rPr>
              <a:t>Le </a:t>
            </a:r>
            <a:r>
              <a:rPr lang="en-US" sz="4000" dirty="0" err="1">
                <a:solidFill>
                  <a:srgbClr val="421F21"/>
                </a:solidFill>
                <a:latin typeface="Montserrat" panose="00000500000000000000" pitchFamily="2" charset="0"/>
                <a:cs typeface="+mn-cs"/>
                <a:sym typeface=""/>
              </a:rPr>
              <a:t>système</a:t>
            </a:r>
            <a:r>
              <a:rPr lang="en-US" sz="4000" dirty="0">
                <a:solidFill>
                  <a:srgbClr val="421F21"/>
                </a:solidFill>
                <a:latin typeface="Montserrat" panose="00000500000000000000" pitchFamily="2" charset="0"/>
                <a:cs typeface="+mn-cs"/>
                <a:sym typeface=""/>
              </a:rPr>
              <a:t> </a:t>
            </a:r>
            <a:r>
              <a:rPr lang="en-US" sz="4000" dirty="0" err="1">
                <a:solidFill>
                  <a:srgbClr val="421F21"/>
                </a:solidFill>
                <a:latin typeface="Montserrat" panose="00000500000000000000" pitchFamily="2" charset="0"/>
                <a:cs typeface="+mn-cs"/>
                <a:sym typeface=""/>
              </a:rPr>
              <a:t>alimentaire</a:t>
            </a:r>
            <a:r>
              <a:rPr lang="en-US" sz="4000" dirty="0">
                <a:solidFill>
                  <a:srgbClr val="421F21"/>
                </a:solidFill>
                <a:latin typeface="Montserrat" panose="00000500000000000000" pitchFamily="2" charset="0"/>
                <a:cs typeface="+mn-cs"/>
                <a:sym typeface=""/>
              </a:rPr>
              <a:t> du Canada – </a:t>
            </a:r>
            <a:br>
              <a:rPr lang="en-US" sz="4000" dirty="0">
                <a:solidFill>
                  <a:srgbClr val="421F21"/>
                </a:solidFill>
                <a:latin typeface="Montserrat" panose="00000500000000000000" pitchFamily="2" charset="0"/>
                <a:cs typeface="+mn-cs"/>
                <a:sym typeface=""/>
              </a:rPr>
            </a:br>
            <a:r>
              <a:rPr lang="en-US" sz="4000" dirty="0" err="1">
                <a:solidFill>
                  <a:srgbClr val="421F21"/>
                </a:solidFill>
                <a:latin typeface="Montserrat" panose="00000500000000000000" pitchFamily="2" charset="0"/>
                <a:cs typeface="+mn-cs"/>
                <a:sym typeface=""/>
              </a:rPr>
              <a:t>Testé</a:t>
            </a:r>
            <a:r>
              <a:rPr lang="en-US" sz="4000" dirty="0">
                <a:solidFill>
                  <a:srgbClr val="421F21"/>
                </a:solidFill>
                <a:latin typeface="Montserrat" panose="00000500000000000000" pitchFamily="2" charset="0"/>
                <a:cs typeface="+mn-cs"/>
                <a:sym typeface=""/>
              </a:rPr>
              <a:t> et </a:t>
            </a:r>
            <a:r>
              <a:rPr lang="en-US" sz="4000" dirty="0" err="1">
                <a:solidFill>
                  <a:srgbClr val="421F21"/>
                </a:solidFill>
                <a:latin typeface="Montserrat" panose="00000500000000000000" pitchFamily="2" charset="0"/>
                <a:cs typeface="+mn-cs"/>
                <a:sym typeface=""/>
              </a:rPr>
              <a:t>en</a:t>
            </a:r>
            <a:r>
              <a:rPr lang="en-US" sz="4000" dirty="0">
                <a:solidFill>
                  <a:srgbClr val="421F21"/>
                </a:solidFill>
                <a:latin typeface="Montserrat" panose="00000500000000000000" pitchFamily="2" charset="0"/>
                <a:cs typeface="+mn-cs"/>
                <a:sym typeface=""/>
              </a:rPr>
              <a:t> </a:t>
            </a:r>
            <a:r>
              <a:rPr lang="en-US" sz="4000" dirty="0" err="1">
                <a:solidFill>
                  <a:srgbClr val="421F21"/>
                </a:solidFill>
                <a:latin typeface="Montserrat" panose="00000500000000000000" pitchFamily="2" charset="0"/>
                <a:cs typeface="+mn-cs"/>
                <a:sym typeface=""/>
              </a:rPr>
              <a:t>résonance</a:t>
            </a:r>
            <a:endParaRPr lang="en-US" sz="4000" dirty="0">
              <a:solidFill>
                <a:srgbClr val="421F21"/>
              </a:solidFill>
              <a:latin typeface="Montserrat" panose="00000500000000000000" pitchFamily="2" charset="0"/>
              <a:cs typeface="+mn-cs"/>
              <a:sym typeface=""/>
            </a:endParaRPr>
          </a:p>
        </p:txBody>
      </p:sp>
    </p:spTree>
    <p:extLst>
      <p:ext uri="{BB962C8B-B14F-4D97-AF65-F5344CB8AC3E}">
        <p14:creationId xmlns:p14="http://schemas.microsoft.com/office/powerpoint/2010/main" val="801394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9152D-9311-AF71-DCB0-C9BDEC3A408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C2FAE86-D620-8082-32AA-60B8F139B1D2}"/>
              </a:ext>
            </a:extLst>
          </p:cNvPr>
          <p:cNvSpPr txBox="1"/>
          <p:nvPr>
            <p:custDataLst>
              <p:tags r:id="rId1"/>
            </p:custDataLst>
          </p:nvPr>
        </p:nvSpPr>
        <p:spPr>
          <a:xfrm>
            <a:off x="534390" y="1905523"/>
            <a:ext cx="10425710" cy="4985980"/>
          </a:xfrm>
          <a:prstGeom prst="rect">
            <a:avLst/>
          </a:prstGeom>
          <a:noFill/>
        </p:spPr>
        <p:txBody>
          <a:bodyPr wrap="square" rtlCol="0">
            <a:spAutoFit/>
          </a:bodyPr>
          <a:lstStyle/>
          <a:p>
            <a:pPr marL="0" marR="0">
              <a:buNone/>
            </a:pPr>
            <a:r>
              <a:rPr lang="en-US" sz="1500" b="1" kern="0" dirty="0">
                <a:solidFill>
                  <a:schemeClr val="tx1">
                    <a:lumMod val="100000"/>
                  </a:schemeClr>
                </a:solidFill>
                <a:effectLst/>
                <a:latin typeface="Montserrat" panose="00000500000000000000" pitchFamily="2" charset="0"/>
                <a:ea typeface="Aptos" panose="020B0004020202020204" pitchFamily="34" charset="0"/>
                <a:sym typeface=""/>
              </a:rPr>
              <a:t>Slogans </a:t>
            </a:r>
            <a:r>
              <a:rPr lang="en-US" sz="1500" b="1" kern="0" dirty="0" err="1">
                <a:solidFill>
                  <a:schemeClr val="tx1">
                    <a:lumMod val="100000"/>
                  </a:schemeClr>
                </a:solidFill>
                <a:effectLst/>
                <a:latin typeface="Montserrat" panose="00000500000000000000" pitchFamily="2" charset="0"/>
                <a:ea typeface="Aptos" panose="020B0004020202020204" pitchFamily="34" charset="0"/>
                <a:sym typeface=""/>
              </a:rPr>
              <a:t>testés</a:t>
            </a:r>
            <a:r>
              <a:rPr lang="en-US" sz="1500" b="1" kern="0" dirty="0">
                <a:solidFill>
                  <a:schemeClr val="tx1">
                    <a:lumMod val="100000"/>
                  </a:schemeClr>
                </a:solidFill>
                <a:effectLst/>
                <a:latin typeface="Montserrat" panose="00000500000000000000" pitchFamily="2" charset="0"/>
                <a:ea typeface="Aptos" panose="020B0004020202020204" pitchFamily="34" charset="0"/>
                <a:sym typeface=""/>
              </a:rPr>
              <a:t>:</a:t>
            </a:r>
          </a:p>
          <a:p>
            <a:pPr marL="342900" marR="0" lvl="0" indent="-342900">
              <a:buSzPts val="1000"/>
              <a:buFont typeface="Symbol" panose="05050102010706020507" pitchFamily="18" charset="2"/>
              <a:buChar char=""/>
              <a:tabLst>
                <a:tab pos="457200" algn="l"/>
              </a:tabLst>
            </a:pPr>
            <a:r>
              <a:rPr lang="fr-FR" sz="1500" kern="0" dirty="0">
                <a:solidFill>
                  <a:schemeClr val="tx1">
                    <a:lumMod val="100000"/>
                  </a:schemeClr>
                </a:solidFill>
                <a:effectLst/>
                <a:latin typeface="Montserrat" panose="00000500000000000000" pitchFamily="2" charset="0"/>
                <a:ea typeface="Times New Roman" panose="02020603050405020304" pitchFamily="18" charset="0"/>
                <a:sym typeface=""/>
              </a:rPr>
              <a:t>Le système alimentaire du Canada : Une promesse dans chaque assiette</a:t>
            </a:r>
          </a:p>
          <a:p>
            <a:pPr marL="342900" marR="0" lvl="0" indent="-342900">
              <a:buSzPts val="1000"/>
              <a:buFont typeface="Symbol" panose="05050102010706020507" pitchFamily="18" charset="2"/>
              <a:buChar char=""/>
              <a:tabLst>
                <a:tab pos="457200" algn="l"/>
              </a:tabLst>
            </a:pPr>
            <a:r>
              <a:rPr lang="fr-FR" sz="1500" kern="0" dirty="0">
                <a:solidFill>
                  <a:schemeClr val="tx1">
                    <a:lumMod val="100000"/>
                  </a:schemeClr>
                </a:solidFill>
                <a:effectLst/>
                <a:latin typeface="Montserrat" panose="00000500000000000000" pitchFamily="2" charset="0"/>
                <a:ea typeface="Times New Roman" panose="02020603050405020304" pitchFamily="18" charset="0"/>
                <a:sym typeface=""/>
              </a:rPr>
              <a:t>Le système alimentaire du Canada : Votre nourriture. La promesse du Canada</a:t>
            </a:r>
          </a:p>
          <a:p>
            <a:pPr marL="342900" marR="0" lvl="0" indent="-342900">
              <a:buSzPts val="1000"/>
              <a:buFont typeface="Symbol" panose="05050102010706020507" pitchFamily="18" charset="2"/>
              <a:buChar char=""/>
              <a:tabLst>
                <a:tab pos="457200" algn="l"/>
              </a:tabLst>
            </a:pPr>
            <a:r>
              <a:rPr lang="fr-FR" sz="1500" kern="0" dirty="0">
                <a:solidFill>
                  <a:schemeClr val="tx1">
                    <a:lumMod val="100000"/>
                  </a:schemeClr>
                </a:solidFill>
                <a:effectLst/>
                <a:latin typeface="Montserrat" panose="00000500000000000000" pitchFamily="2" charset="0"/>
                <a:ea typeface="Times New Roman" panose="02020603050405020304" pitchFamily="18" charset="0"/>
                <a:sym typeface=""/>
              </a:rPr>
              <a:t>Le système alimentaire du Canada : Votre alimentation. Notre promesse.</a:t>
            </a:r>
          </a:p>
          <a:p>
            <a:pPr marL="342900" marR="0" lvl="0" indent="-342900">
              <a:buSzPts val="1000"/>
              <a:buFont typeface="Symbol" panose="05050102010706020507" pitchFamily="18" charset="2"/>
              <a:buChar char=""/>
              <a:tabLst>
                <a:tab pos="457200" algn="l"/>
              </a:tabLst>
            </a:pPr>
            <a:r>
              <a:rPr lang="fr-FR" sz="1500" kern="0" dirty="0">
                <a:solidFill>
                  <a:schemeClr val="tx1">
                    <a:lumMod val="100000"/>
                  </a:schemeClr>
                </a:solidFill>
                <a:effectLst/>
                <a:latin typeface="Montserrat" panose="00000500000000000000" pitchFamily="2" charset="0"/>
                <a:ea typeface="Times New Roman" panose="02020603050405020304" pitchFamily="18" charset="0"/>
                <a:sym typeface=""/>
              </a:rPr>
              <a:t>Le système alimentaire du Canada : Notre alimentation. Notre Canada.</a:t>
            </a:r>
          </a:p>
          <a:p>
            <a:pPr marL="342900" marR="0" lvl="0" indent="-342900">
              <a:buSzPts val="1000"/>
              <a:buFont typeface="Symbol" panose="05050102010706020507" pitchFamily="18" charset="2"/>
              <a:buChar char=""/>
              <a:tabLst>
                <a:tab pos="457200" algn="l"/>
              </a:tabLst>
            </a:pPr>
            <a:r>
              <a:rPr lang="fr-FR" sz="1500" kern="0" dirty="0">
                <a:solidFill>
                  <a:schemeClr val="tx1">
                    <a:lumMod val="100000"/>
                  </a:schemeClr>
                </a:solidFill>
                <a:effectLst/>
                <a:latin typeface="Montserrat" panose="00000500000000000000" pitchFamily="2" charset="0"/>
                <a:ea typeface="Times New Roman" panose="02020603050405020304" pitchFamily="18" charset="0"/>
                <a:sym typeface=""/>
              </a:rPr>
              <a:t>Le système alimentaire du Canada : Notre alimentation. Notre avenir.</a:t>
            </a:r>
          </a:p>
          <a:p>
            <a:pPr marL="342900" marR="0" lvl="0" indent="-342900">
              <a:buSzPts val="1000"/>
              <a:buFont typeface="Symbol" panose="05050102010706020507" pitchFamily="18" charset="2"/>
              <a:buChar char=""/>
              <a:tabLst>
                <a:tab pos="457200" algn="l"/>
              </a:tabLst>
            </a:pPr>
            <a:endParaRPr lang="fr-FR" sz="1500" kern="0" dirty="0">
              <a:solidFill>
                <a:schemeClr val="tx1">
                  <a:lumMod val="100000"/>
                </a:schemeClr>
              </a:solidFill>
              <a:latin typeface="Montserrat" panose="00000500000000000000" pitchFamily="2" charset="0"/>
              <a:ea typeface="Aptos" panose="020B0004020202020204" pitchFamily="34" charset="0"/>
              <a:sym typeface=""/>
            </a:endParaRPr>
          </a:p>
          <a:p>
            <a:pPr marL="342900" marR="0" lvl="0" indent="-342900">
              <a:buSzPts val="1000"/>
              <a:buFont typeface="Symbol" panose="05050102010706020507" pitchFamily="18" charset="2"/>
              <a:buChar char=""/>
              <a:tabLst>
                <a:tab pos="457200" algn="l"/>
              </a:tabLst>
            </a:pPr>
            <a:endParaRPr lang="en-US" sz="1500" dirty="0">
              <a:effectLst/>
              <a:latin typeface="Montserrat" panose="00000500000000000000" pitchFamily="2" charset="0"/>
              <a:ea typeface="Aptos" panose="020B0004020202020204" pitchFamily="34" charset="0"/>
              <a:sym typeface=""/>
            </a:endParaRPr>
          </a:p>
          <a:p>
            <a:pPr marL="0" marR="0"/>
            <a:r>
              <a:rPr lang="en-US" sz="1500" b="1" kern="0" dirty="0">
                <a:solidFill>
                  <a:schemeClr val="tx1">
                    <a:lumMod val="100000"/>
                  </a:schemeClr>
                </a:solidFill>
                <a:effectLst/>
                <a:latin typeface="Montserrat" panose="00000500000000000000" pitchFamily="2" charset="0"/>
                <a:ea typeface="Aptos" panose="020B0004020202020204" pitchFamily="34" charset="0"/>
                <a:sym typeface=""/>
              </a:rPr>
              <a:t>“Notre alimentation. Notre avenir.”</a:t>
            </a:r>
            <a:r>
              <a:rPr lang="en-US" sz="1500" kern="0" dirty="0">
                <a:solidFill>
                  <a:schemeClr val="tx1">
                    <a:lumMod val="100000"/>
                  </a:schemeClr>
                </a:solidFill>
                <a:effectLst/>
                <a:latin typeface="Montserrat" panose="00000500000000000000" pitchFamily="2" charset="0"/>
                <a:ea typeface="Aptos" panose="020B0004020202020204" pitchFamily="34" charset="0"/>
                <a:sym typeface=""/>
              </a:rPr>
              <a:t> </a:t>
            </a:r>
            <a:r>
              <a:rPr lang="fr-FR" sz="1500" kern="0" dirty="0">
                <a:solidFill>
                  <a:schemeClr val="tx1">
                    <a:lumMod val="100000"/>
                  </a:schemeClr>
                </a:solidFill>
                <a:effectLst/>
                <a:latin typeface="Montserrat" panose="00000500000000000000" pitchFamily="2" charset="0"/>
                <a:ea typeface="Aptos" panose="020B0004020202020204" pitchFamily="34" charset="0"/>
                <a:sym typeface=""/>
              </a:rPr>
              <a:t>a un léger avantage global en termes de sympathie et de pertinence</a:t>
            </a:r>
            <a:r>
              <a:rPr lang="en-US" sz="1500" kern="0" dirty="0">
                <a:solidFill>
                  <a:schemeClr val="tx1">
                    <a:lumMod val="100000"/>
                  </a:schemeClr>
                </a:solidFill>
                <a:effectLst/>
                <a:latin typeface="Montserrat" panose="00000500000000000000" pitchFamily="2" charset="0"/>
                <a:ea typeface="Aptos" panose="020B0004020202020204" pitchFamily="34" charset="0"/>
                <a:sym typeface=""/>
              </a:rPr>
              <a:t>.</a:t>
            </a:r>
            <a:endParaRPr lang="en-US" sz="1500" kern="0" dirty="0">
              <a:solidFill>
                <a:schemeClr val="tx1">
                  <a:lumMod val="100000"/>
                </a:schemeClr>
              </a:solidFill>
              <a:latin typeface="Montserrat" panose="00000500000000000000" pitchFamily="2" charset="0"/>
              <a:ea typeface="Aptos" panose="020B0004020202020204" pitchFamily="34" charset="0"/>
              <a:sym typeface=""/>
            </a:endParaRPr>
          </a:p>
          <a:p>
            <a:pPr marL="0" marR="0"/>
            <a:endParaRPr lang="en-US" sz="1500" kern="0" dirty="0">
              <a:solidFill>
                <a:schemeClr val="tx1">
                  <a:lumMod val="100000"/>
                </a:schemeClr>
              </a:solidFill>
              <a:effectLst/>
              <a:latin typeface="Montserrat" panose="00000500000000000000" pitchFamily="2" charset="0"/>
              <a:ea typeface="Times New Roman" panose="02020603050405020304" pitchFamily="18" charset="0"/>
              <a:sym typeface=""/>
            </a:endParaRPr>
          </a:p>
          <a:p>
            <a:pPr marL="0" marR="0"/>
            <a:r>
              <a:rPr lang="fr-FR" sz="1500" kern="0" dirty="0">
                <a:solidFill>
                  <a:schemeClr val="tx1">
                    <a:lumMod val="100000"/>
                  </a:schemeClr>
                </a:solidFill>
                <a:effectLst/>
                <a:latin typeface="Montserrat" panose="00000500000000000000" pitchFamily="2" charset="0"/>
                <a:ea typeface="Times New Roman" panose="02020603050405020304" pitchFamily="18" charset="0"/>
                <a:sym typeface=""/>
              </a:rPr>
              <a:t>Il a été le mieux noté dans la plupart des catégories démographiques.</a:t>
            </a:r>
          </a:p>
          <a:p>
            <a:pPr marL="0" marR="0"/>
            <a:endParaRPr lang="fr-FR" sz="1500" kern="0" dirty="0">
              <a:solidFill>
                <a:schemeClr val="tx1">
                  <a:lumMod val="100000"/>
                </a:schemeClr>
              </a:solidFill>
              <a:latin typeface="Montserrat" panose="00000500000000000000" pitchFamily="2" charset="0"/>
              <a:ea typeface="Times New Roman" panose="02020603050405020304" pitchFamily="18" charset="0"/>
              <a:sym typeface=""/>
            </a:endParaRPr>
          </a:p>
          <a:p>
            <a:pPr marL="0" marR="0"/>
            <a:r>
              <a:rPr lang="fr-FR" sz="1500" kern="0" dirty="0">
                <a:solidFill>
                  <a:schemeClr val="tx1">
                    <a:lumMod val="100000"/>
                  </a:schemeClr>
                </a:solidFill>
                <a:effectLst/>
                <a:latin typeface="Montserrat" panose="00000500000000000000" pitchFamily="2" charset="0"/>
                <a:ea typeface="Times New Roman" panose="02020603050405020304" pitchFamily="18" charset="0"/>
                <a:sym typeface=""/>
              </a:rPr>
              <a:t>Met l'accent sur un message tourné vers l'avenir qui trouve un écho important auprès des Canadiens. </a:t>
            </a:r>
          </a:p>
          <a:p>
            <a:pPr marL="0" marR="0"/>
            <a:endParaRPr lang="fr-FR" sz="1500" kern="0" dirty="0">
              <a:solidFill>
                <a:schemeClr val="tx1">
                  <a:lumMod val="100000"/>
                </a:schemeClr>
              </a:solidFill>
              <a:effectLst/>
              <a:latin typeface="Montserrat" panose="00000500000000000000" pitchFamily="2" charset="0"/>
              <a:ea typeface="Times New Roman" panose="02020603050405020304" pitchFamily="18" charset="0"/>
              <a:sym typeface=""/>
            </a:endParaRPr>
          </a:p>
          <a:p>
            <a:pPr marL="0" marR="0"/>
            <a:r>
              <a:rPr lang="fr-FR" sz="1500" kern="0" dirty="0">
                <a:solidFill>
                  <a:schemeClr val="tx1">
                    <a:lumMod val="100000"/>
                  </a:schemeClr>
                </a:solidFill>
                <a:effectLst/>
                <a:latin typeface="Montserrat" panose="00000500000000000000" pitchFamily="2" charset="0"/>
                <a:ea typeface="Times New Roman" panose="02020603050405020304" pitchFamily="18" charset="0"/>
                <a:sym typeface=""/>
              </a:rPr>
              <a:t>S'adresse à un large public tout en soulignant l'importance du système alimentaire pour façonner l'avenir.</a:t>
            </a:r>
          </a:p>
          <a:p>
            <a:pPr marL="0" marR="0"/>
            <a:endParaRPr lang="fr-FR" sz="1500" kern="0" dirty="0">
              <a:solidFill>
                <a:schemeClr val="tx1">
                  <a:lumMod val="100000"/>
                </a:schemeClr>
              </a:solidFill>
              <a:effectLst/>
              <a:latin typeface="Montserrat" panose="00000500000000000000" pitchFamily="2" charset="0"/>
              <a:ea typeface="Times New Roman" panose="02020603050405020304" pitchFamily="18" charset="0"/>
              <a:sym typeface=""/>
            </a:endParaRPr>
          </a:p>
          <a:p>
            <a:pPr marL="0" marR="0"/>
            <a:r>
              <a:rPr lang="fr-FR" sz="1500" kern="0" dirty="0">
                <a:solidFill>
                  <a:schemeClr val="tx1">
                    <a:lumMod val="100000"/>
                  </a:schemeClr>
                </a:solidFill>
                <a:effectLst/>
                <a:latin typeface="Montserrat" panose="00000500000000000000" pitchFamily="2" charset="0"/>
                <a:ea typeface="Times New Roman" panose="02020603050405020304" pitchFamily="18" charset="0"/>
                <a:sym typeface=""/>
              </a:rPr>
              <a:t>S'aligne sur l'objectif de la campagne qui est de renforcer la confiance du public à long terme.</a:t>
            </a:r>
          </a:p>
          <a:p>
            <a:pPr marL="0" marR="0"/>
            <a:endParaRPr lang="en-US" sz="1500" dirty="0">
              <a:effectLst/>
              <a:latin typeface="Montserrat" panose="00000500000000000000" pitchFamily="2" charset="0"/>
              <a:ea typeface="Aptos" panose="020B0004020202020204" pitchFamily="34" charset="0"/>
              <a:sym typeface=""/>
            </a:endParaRPr>
          </a:p>
          <a:p>
            <a:pPr marL="0" marR="0"/>
            <a:r>
              <a:rPr lang="fr-FR" sz="1500" dirty="0">
                <a:effectLst/>
                <a:latin typeface="Montserrat" panose="00000500000000000000" pitchFamily="2" charset="0"/>
                <a:ea typeface="Aptos" panose="020B0004020202020204" pitchFamily="34" charset="0"/>
                <a:sym typeface=""/>
              </a:rPr>
              <a:t>L'avantage statistique, la viabilité à long terme et la résonance émotionnelle de "Notre alimentation. Notre avenir" en font le meilleur choix pour un déploiement national.</a:t>
            </a:r>
            <a:endParaRPr kumimoji="0" lang="en-US" altLang="en-US" sz="1800" b="0" i="0" u="none" strike="noStrike" cap="none" normalizeH="0" baseline="0" dirty="0">
              <a:ln>
                <a:noFill/>
              </a:ln>
              <a:effectLst/>
              <a:latin typeface="Montserrat" panose="00000500000000000000" pitchFamily="2" charset="0"/>
              <a:sym typeface=""/>
            </a:endParaRPr>
          </a:p>
          <a:p>
            <a:endParaRPr lang="en-US" dirty="0">
              <a:latin typeface="Montserrat" panose="00000500000000000000" pitchFamily="2" charset="0"/>
            </a:endParaRPr>
          </a:p>
        </p:txBody>
      </p:sp>
      <p:sp>
        <p:nvSpPr>
          <p:cNvPr id="8" name="Title 1">
            <a:extLst>
              <a:ext uri="{FF2B5EF4-FFF2-40B4-BE49-F238E27FC236}">
                <a16:creationId xmlns:a16="http://schemas.microsoft.com/office/drawing/2014/main" id="{3C1BD4F4-0134-D0D0-E18B-64E1C4348642}"/>
              </a:ext>
            </a:extLst>
          </p:cNvPr>
          <p:cNvSpPr txBox="1">
            <a:spLocks/>
          </p:cNvSpPr>
          <p:nvPr>
            <p:custDataLst>
              <p:tags r:id="rId2"/>
            </p:custDataLst>
          </p:nvPr>
        </p:nvSpPr>
        <p:spPr>
          <a:xfrm>
            <a:off x="534390" y="297183"/>
            <a:ext cx="11643324" cy="1608340"/>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spcAft>
                <a:spcPts val="600"/>
              </a:spcAft>
            </a:pPr>
            <a:r>
              <a:rPr lang="en-US" sz="4000" dirty="0">
                <a:solidFill>
                  <a:srgbClr val="421F21"/>
                </a:solidFill>
                <a:latin typeface="Montserrat" panose="00000500000000000000" pitchFamily="2" charset="0"/>
                <a:cs typeface="+mn-cs"/>
                <a:sym typeface=""/>
              </a:rPr>
              <a:t>Notre alimentation. Notre avenir – </a:t>
            </a:r>
            <a:br>
              <a:rPr lang="en-US" sz="4000" dirty="0">
                <a:solidFill>
                  <a:srgbClr val="421F21"/>
                </a:solidFill>
                <a:latin typeface="Montserrat" panose="00000500000000000000" pitchFamily="2" charset="0"/>
                <a:cs typeface="+mn-cs"/>
                <a:sym typeface=""/>
              </a:rPr>
            </a:br>
            <a:r>
              <a:rPr lang="en-US" sz="4000" dirty="0" err="1">
                <a:solidFill>
                  <a:srgbClr val="421F21"/>
                </a:solidFill>
                <a:latin typeface="Montserrat" panose="00000500000000000000" pitchFamily="2" charset="0"/>
                <a:cs typeface="+mn-cs"/>
                <a:sym typeface=""/>
              </a:rPr>
              <a:t>Également</a:t>
            </a:r>
            <a:r>
              <a:rPr lang="en-US" sz="4000" dirty="0">
                <a:solidFill>
                  <a:srgbClr val="421F21"/>
                </a:solidFill>
                <a:latin typeface="Montserrat" panose="00000500000000000000" pitchFamily="2" charset="0"/>
                <a:cs typeface="+mn-cs"/>
                <a:sym typeface=""/>
              </a:rPr>
              <a:t> </a:t>
            </a:r>
            <a:r>
              <a:rPr lang="en-US" sz="4000" dirty="0" err="1">
                <a:solidFill>
                  <a:srgbClr val="421F21"/>
                </a:solidFill>
                <a:latin typeface="Montserrat" panose="00000500000000000000" pitchFamily="2" charset="0"/>
                <a:cs typeface="+mn-cs"/>
                <a:sym typeface=""/>
              </a:rPr>
              <a:t>testé</a:t>
            </a:r>
            <a:r>
              <a:rPr lang="en-US" sz="4000" dirty="0">
                <a:solidFill>
                  <a:srgbClr val="421F21"/>
                </a:solidFill>
                <a:latin typeface="Montserrat" panose="00000500000000000000" pitchFamily="2" charset="0"/>
                <a:cs typeface="+mn-cs"/>
                <a:sym typeface=""/>
              </a:rPr>
              <a:t> et </a:t>
            </a:r>
            <a:r>
              <a:rPr lang="en-US" sz="4000" dirty="0" err="1">
                <a:solidFill>
                  <a:srgbClr val="421F21"/>
                </a:solidFill>
                <a:latin typeface="Montserrat" panose="00000500000000000000" pitchFamily="2" charset="0"/>
                <a:cs typeface="+mn-cs"/>
                <a:sym typeface=""/>
              </a:rPr>
              <a:t>en</a:t>
            </a:r>
            <a:r>
              <a:rPr lang="en-US" sz="4000" dirty="0">
                <a:solidFill>
                  <a:srgbClr val="421F21"/>
                </a:solidFill>
                <a:latin typeface="Montserrat" panose="00000500000000000000" pitchFamily="2" charset="0"/>
                <a:cs typeface="+mn-cs"/>
                <a:sym typeface=""/>
              </a:rPr>
              <a:t> </a:t>
            </a:r>
            <a:r>
              <a:rPr lang="en-US" sz="4000" dirty="0" err="1">
                <a:solidFill>
                  <a:srgbClr val="421F21"/>
                </a:solidFill>
                <a:latin typeface="Montserrat" panose="00000500000000000000" pitchFamily="2" charset="0"/>
                <a:cs typeface="+mn-cs"/>
                <a:sym typeface=""/>
              </a:rPr>
              <a:t>résonance</a:t>
            </a:r>
            <a:endParaRPr lang="en-US" sz="4000" dirty="0">
              <a:solidFill>
                <a:srgbClr val="421F21"/>
              </a:solidFill>
              <a:latin typeface="Montserrat" panose="00000500000000000000" pitchFamily="2" charset="0"/>
              <a:cs typeface="+mn-cs"/>
              <a:sym typeface=""/>
            </a:endParaRPr>
          </a:p>
        </p:txBody>
      </p:sp>
    </p:spTree>
    <p:extLst>
      <p:ext uri="{BB962C8B-B14F-4D97-AF65-F5344CB8AC3E}">
        <p14:creationId xmlns:p14="http://schemas.microsoft.com/office/powerpoint/2010/main" val="222940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D0BD7D-AE55-0D34-ABCE-FE612DA46412}"/>
              </a:ext>
            </a:extLst>
          </p:cNvPr>
          <p:cNvSpPr txBox="1"/>
          <p:nvPr>
            <p:custDataLst>
              <p:tags r:id="rId1"/>
            </p:custDataLst>
          </p:nvPr>
        </p:nvSpPr>
        <p:spPr>
          <a:xfrm>
            <a:off x="534390" y="1905523"/>
            <a:ext cx="9943110" cy="4401205"/>
          </a:xfrm>
          <a:prstGeom prst="rect">
            <a:avLst/>
          </a:prstGeom>
          <a:noFill/>
        </p:spPr>
        <p:txBody>
          <a:bodyPr wrap="square" rtlCol="0">
            <a:spAutoFit/>
          </a:bodyPr>
          <a:lstStyle/>
          <a:p>
            <a:r>
              <a:rPr lang="fr-FR" sz="2000" dirty="0">
                <a:latin typeface="Montserrat" panose="00000500000000000000" pitchFamily="2" charset="0"/>
                <a:sym typeface=""/>
              </a:rPr>
              <a:t>Comme les derniers mois nous l'ont montré, les événements mondiaux et nationaux peuvent modifier le paysage public. Cela peut nous amener à réorienter notre stratégie, mais notre objectif d'élever le système alimentaire canadien reste le même.</a:t>
            </a:r>
          </a:p>
          <a:p>
            <a:endParaRPr lang="fr-FR" sz="2000" dirty="0">
              <a:latin typeface="Montserrat" panose="00000500000000000000" pitchFamily="2" charset="0"/>
              <a:sym typeface=""/>
            </a:endParaRPr>
          </a:p>
          <a:p>
            <a:r>
              <a:rPr lang="fr-FR" sz="2000" dirty="0">
                <a:latin typeface="Montserrat" panose="00000500000000000000" pitchFamily="2" charset="0"/>
                <a:sym typeface=""/>
              </a:rPr>
              <a:t>Cette initiative est flexible et s'adapte aux changements de l'environnement. Nous testons, réagissons et nous adaptons en permanence :</a:t>
            </a:r>
            <a:endParaRPr lang="en-US" sz="2000" dirty="0">
              <a:latin typeface="Montserrat" panose="00000500000000000000" pitchFamily="2" charset="0"/>
              <a:sym typeface=""/>
            </a:endParaRPr>
          </a:p>
          <a:p>
            <a:pPr marL="285750" indent="-285750">
              <a:buFont typeface="Arial" panose="020B0604020202020204" pitchFamily="34" charset="0"/>
              <a:buChar char="•"/>
            </a:pPr>
            <a:r>
              <a:rPr lang="fr-FR" sz="2000" b="1" dirty="0">
                <a:solidFill>
                  <a:schemeClr val="tx2"/>
                </a:solidFill>
                <a:latin typeface="Montserrat" panose="00000500000000000000" pitchFamily="2" charset="0"/>
                <a:sym typeface=""/>
              </a:rPr>
              <a:t>Test de slogan</a:t>
            </a:r>
          </a:p>
          <a:p>
            <a:pPr marL="285750" indent="-285750">
              <a:buFont typeface="Arial" panose="020B0604020202020204" pitchFamily="34" charset="0"/>
              <a:buChar char="•"/>
            </a:pPr>
            <a:r>
              <a:rPr lang="fr-FR" sz="2000" b="1" dirty="0">
                <a:solidFill>
                  <a:schemeClr val="tx2"/>
                </a:solidFill>
                <a:latin typeface="Montserrat" panose="00000500000000000000" pitchFamily="2" charset="0"/>
                <a:sym typeface=""/>
              </a:rPr>
              <a:t>Test de messages clés</a:t>
            </a:r>
          </a:p>
          <a:p>
            <a:pPr marL="285750" indent="-285750">
              <a:buFont typeface="Arial" panose="020B0604020202020204" pitchFamily="34" charset="0"/>
              <a:buChar char="•"/>
            </a:pPr>
            <a:r>
              <a:rPr lang="fr-FR" sz="2000" b="1" dirty="0">
                <a:solidFill>
                  <a:schemeClr val="tx2"/>
                </a:solidFill>
                <a:latin typeface="Montserrat" panose="00000500000000000000" pitchFamily="2" charset="0"/>
                <a:sym typeface=""/>
              </a:rPr>
              <a:t>Sondage Ipsos</a:t>
            </a:r>
          </a:p>
          <a:p>
            <a:pPr marL="285750" indent="-285750">
              <a:buFont typeface="Arial" panose="020B0604020202020204" pitchFamily="34" charset="0"/>
              <a:buChar char="•"/>
            </a:pPr>
            <a:r>
              <a:rPr lang="fr-FR" sz="2000" b="1" dirty="0">
                <a:solidFill>
                  <a:schemeClr val="tx2"/>
                </a:solidFill>
                <a:latin typeface="Montserrat" panose="00000500000000000000" pitchFamily="2" charset="0"/>
                <a:sym typeface=""/>
              </a:rPr>
              <a:t>Recherche du CCIA</a:t>
            </a:r>
          </a:p>
          <a:p>
            <a:pPr marL="285750" indent="-285750">
              <a:buFont typeface="Arial" panose="020B0604020202020204" pitchFamily="34" charset="0"/>
              <a:buChar char="•"/>
            </a:pPr>
            <a:r>
              <a:rPr lang="fr-FR" sz="2000" b="1" dirty="0">
                <a:solidFill>
                  <a:schemeClr val="tx2"/>
                </a:solidFill>
                <a:latin typeface="Montserrat" panose="00000500000000000000" pitchFamily="2" charset="0"/>
                <a:sym typeface=""/>
              </a:rPr>
              <a:t>Suivi de l'actualité</a:t>
            </a:r>
          </a:p>
          <a:p>
            <a:pPr marL="285750" indent="-285750">
              <a:buFont typeface="Arial" panose="020B0604020202020204" pitchFamily="34" charset="0"/>
              <a:buChar char="•"/>
            </a:pPr>
            <a:r>
              <a:rPr lang="fr-FR" sz="2000" b="1" dirty="0">
                <a:solidFill>
                  <a:schemeClr val="tx2"/>
                </a:solidFill>
                <a:latin typeface="Montserrat" panose="00000500000000000000" pitchFamily="2" charset="0"/>
                <a:sym typeface=""/>
              </a:rPr>
              <a:t>Écoute des médias sociaux</a:t>
            </a:r>
          </a:p>
          <a:p>
            <a:pPr marL="285750" indent="-285750">
              <a:buFont typeface="Arial" panose="020B0604020202020204" pitchFamily="34" charset="0"/>
              <a:buChar char="•"/>
            </a:pPr>
            <a:r>
              <a:rPr lang="fr-FR" sz="2000" b="1" dirty="0">
                <a:solidFill>
                  <a:schemeClr val="tx2"/>
                </a:solidFill>
                <a:latin typeface="Montserrat" panose="00000500000000000000" pitchFamily="2" charset="0"/>
                <a:sym typeface=""/>
              </a:rPr>
              <a:t>Mesurer les résultats et ajuster les tactiques de campagne</a:t>
            </a:r>
            <a:endParaRPr lang="en-US" sz="2000" dirty="0">
              <a:latin typeface="Montserrat" panose="00000500000000000000" pitchFamily="2" charset="0"/>
            </a:endParaRPr>
          </a:p>
        </p:txBody>
      </p:sp>
      <p:sp>
        <p:nvSpPr>
          <p:cNvPr id="4" name="Title 1">
            <a:extLst>
              <a:ext uri="{FF2B5EF4-FFF2-40B4-BE49-F238E27FC236}">
                <a16:creationId xmlns:a16="http://schemas.microsoft.com/office/drawing/2014/main" id="{1E0AE520-1A92-F75B-D77B-74F743D873D4}"/>
              </a:ext>
            </a:extLst>
          </p:cNvPr>
          <p:cNvSpPr txBox="1">
            <a:spLocks/>
          </p:cNvSpPr>
          <p:nvPr>
            <p:custDataLst>
              <p:tags r:id="rId2"/>
            </p:custDataLst>
          </p:nvPr>
        </p:nvSpPr>
        <p:spPr>
          <a:xfrm>
            <a:off x="534390" y="297183"/>
            <a:ext cx="11643324" cy="1608340"/>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spcAft>
                <a:spcPts val="600"/>
              </a:spcAft>
            </a:pPr>
            <a:r>
              <a:rPr lang="en-US" sz="4000" dirty="0">
                <a:solidFill>
                  <a:srgbClr val="421F21"/>
                </a:solidFill>
                <a:latin typeface="Montserrat" panose="00000500000000000000" pitchFamily="2" charset="0"/>
                <a:cs typeface="+mn-cs"/>
                <a:sym typeface=""/>
              </a:rPr>
              <a:t>Recherche et tests – </a:t>
            </a:r>
            <a:br>
              <a:rPr lang="en-US" sz="4000" dirty="0">
                <a:solidFill>
                  <a:srgbClr val="421F21"/>
                </a:solidFill>
                <a:latin typeface="Montserrat" panose="00000500000000000000" pitchFamily="2" charset="0"/>
                <a:cs typeface="+mn-cs"/>
                <a:sym typeface=""/>
              </a:rPr>
            </a:br>
            <a:r>
              <a:rPr lang="en-US" sz="4000" dirty="0">
                <a:solidFill>
                  <a:srgbClr val="421F21"/>
                </a:solidFill>
                <a:latin typeface="Montserrat" panose="00000500000000000000" pitchFamily="2" charset="0"/>
                <a:cs typeface="+mn-cs"/>
                <a:sym typeface=""/>
              </a:rPr>
              <a:t>Au </a:t>
            </a:r>
            <a:r>
              <a:rPr lang="en-US" sz="4000" dirty="0" err="1">
                <a:solidFill>
                  <a:srgbClr val="421F21"/>
                </a:solidFill>
                <a:latin typeface="Montserrat" panose="00000500000000000000" pitchFamily="2" charset="0"/>
                <a:cs typeface="+mn-cs"/>
                <a:sym typeface=""/>
              </a:rPr>
              <a:t>coeur</a:t>
            </a:r>
            <a:r>
              <a:rPr lang="en-US" sz="4000" dirty="0">
                <a:solidFill>
                  <a:srgbClr val="421F21"/>
                </a:solidFill>
                <a:latin typeface="Montserrat" panose="00000500000000000000" pitchFamily="2" charset="0"/>
                <a:cs typeface="+mn-cs"/>
                <a:sym typeface=""/>
              </a:rPr>
              <a:t> de </a:t>
            </a:r>
            <a:r>
              <a:rPr lang="en-US" sz="4000" dirty="0" err="1">
                <a:solidFill>
                  <a:srgbClr val="421F21"/>
                </a:solidFill>
                <a:latin typeface="Montserrat" panose="00000500000000000000" pitchFamily="2" charset="0"/>
                <a:cs typeface="+mn-cs"/>
                <a:sym typeface=""/>
              </a:rPr>
              <a:t>cette</a:t>
            </a:r>
            <a:r>
              <a:rPr lang="en-US" sz="4000" dirty="0">
                <a:solidFill>
                  <a:srgbClr val="421F21"/>
                </a:solidFill>
                <a:latin typeface="Montserrat" panose="00000500000000000000" pitchFamily="2" charset="0"/>
                <a:cs typeface="+mn-cs"/>
                <a:sym typeface=""/>
              </a:rPr>
              <a:t> </a:t>
            </a:r>
            <a:r>
              <a:rPr lang="en-US" sz="4000" dirty="0" err="1">
                <a:solidFill>
                  <a:srgbClr val="421F21"/>
                </a:solidFill>
                <a:latin typeface="Montserrat" panose="00000500000000000000" pitchFamily="2" charset="0"/>
                <a:cs typeface="+mn-cs"/>
                <a:sym typeface=""/>
              </a:rPr>
              <a:t>campagne</a:t>
            </a:r>
            <a:endParaRPr lang="en-US" sz="4000" dirty="0">
              <a:solidFill>
                <a:srgbClr val="421F21"/>
              </a:solidFill>
              <a:latin typeface="Montserrat" panose="00000500000000000000" pitchFamily="2" charset="0"/>
              <a:cs typeface="+mn-cs"/>
              <a:sym typeface=""/>
            </a:endParaRPr>
          </a:p>
        </p:txBody>
      </p:sp>
    </p:spTree>
    <p:extLst>
      <p:ext uri="{BB962C8B-B14F-4D97-AF65-F5344CB8AC3E}">
        <p14:creationId xmlns:p14="http://schemas.microsoft.com/office/powerpoint/2010/main" val="968501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247DAB60-35CE-2F3A-581D-A1A5C39FE48E}"/>
              </a:ext>
            </a:extLst>
          </p:cNvPr>
          <p:cNvSpPr txBox="1"/>
          <p:nvPr>
            <p:custDataLst>
              <p:tags r:id="rId1"/>
            </p:custDataLst>
          </p:nvPr>
        </p:nvSpPr>
        <p:spPr>
          <a:xfrm>
            <a:off x="675861" y="1801740"/>
            <a:ext cx="5050973" cy="4437589"/>
          </a:xfrm>
          <a:prstGeom prst="rect">
            <a:avLst/>
          </a:prstGeom>
        </p:spPr>
        <p:txBody>
          <a:bodyPr vert="horz" lIns="0" tIns="12700" rIns="0" bIns="0" rtlCol="0" anchor="t">
            <a:noAutofit/>
          </a:bodyPr>
          <a:lstStyle/>
          <a:p>
            <a:pPr>
              <a:spcBef>
                <a:spcPts val="100"/>
              </a:spcBef>
            </a:pPr>
            <a:r>
              <a:rPr lang="en-US" sz="1600" b="1" kern="0" dirty="0">
                <a:solidFill>
                  <a:schemeClr val="bg1">
                    <a:lumMod val="100000"/>
                  </a:schemeClr>
                </a:solidFill>
                <a:latin typeface="Montserrat" panose="00000500000000000000" pitchFamily="2" charset="0"/>
                <a:sym typeface=""/>
              </a:rPr>
              <a:t>PHASE 1: Les 100 premiers </a:t>
            </a:r>
            <a:r>
              <a:rPr lang="en-US" sz="1600" b="1" kern="0" dirty="0" err="1">
                <a:solidFill>
                  <a:schemeClr val="bg1">
                    <a:lumMod val="100000"/>
                  </a:schemeClr>
                </a:solidFill>
                <a:latin typeface="Montserrat" panose="00000500000000000000" pitchFamily="2" charset="0"/>
                <a:sym typeface=""/>
              </a:rPr>
              <a:t>jours</a:t>
            </a:r>
            <a:r>
              <a:rPr lang="en-US" sz="1600" b="1" kern="0" dirty="0">
                <a:solidFill>
                  <a:schemeClr val="bg1">
                    <a:lumMod val="100000"/>
                  </a:schemeClr>
                </a:solidFill>
                <a:latin typeface="Montserrat" panose="00000500000000000000" pitchFamily="2" charset="0"/>
                <a:sym typeface=""/>
              </a:rPr>
              <a:t> —Jeter les bases pour la foundation </a:t>
            </a:r>
            <a:r>
              <a:rPr lang="en-US" sz="1600" b="1" i="1" kern="0" dirty="0">
                <a:solidFill>
                  <a:schemeClr val="bg1">
                    <a:lumMod val="100000"/>
                  </a:schemeClr>
                </a:solidFill>
                <a:latin typeface="Montserrat" panose="00000500000000000000" pitchFamily="2" charset="0"/>
                <a:sym typeface=""/>
              </a:rPr>
              <a:t>Notre alimentation. Notre future. </a:t>
            </a:r>
          </a:p>
          <a:p>
            <a:pPr>
              <a:lnSpc>
                <a:spcPct val="90000"/>
              </a:lnSpc>
              <a:spcBef>
                <a:spcPts val="1995"/>
              </a:spcBef>
              <a:tabLst>
                <a:tab pos="297815" algn="l"/>
              </a:tabLst>
            </a:pPr>
            <a:r>
              <a:rPr lang="fr-FR" sz="1600" kern="1200" dirty="0">
                <a:solidFill>
                  <a:schemeClr val="bg1"/>
                </a:solidFill>
                <a:latin typeface="Montserrat" panose="00000500000000000000" pitchFamily="2" charset="0"/>
                <a:sym typeface=""/>
              </a:rPr>
              <a:t>Définir le système alimentaire canadien : Plus qu’une simple chaîne d’approvisionnement, c’est notre lien vital.</a:t>
            </a:r>
          </a:p>
          <a:p>
            <a:pPr>
              <a:lnSpc>
                <a:spcPct val="90000"/>
              </a:lnSpc>
              <a:spcBef>
                <a:spcPts val="1995"/>
              </a:spcBef>
              <a:tabLst>
                <a:tab pos="297815" algn="l"/>
              </a:tabLst>
            </a:pPr>
            <a:r>
              <a:rPr lang="fr-FR" sz="1600" kern="1200" dirty="0">
                <a:solidFill>
                  <a:schemeClr val="bg1"/>
                </a:solidFill>
                <a:latin typeface="Montserrat" panose="00000500000000000000" pitchFamily="2" charset="0"/>
                <a:sym typeface=""/>
              </a:rPr>
              <a:t>Sensibiliser le public en renforçant son rôle dans l'alimentation des communautés, la stimulation de l'innovation et la garantie de notre avenir.</a:t>
            </a:r>
          </a:p>
          <a:p>
            <a:pPr>
              <a:lnSpc>
                <a:spcPct val="90000"/>
              </a:lnSpc>
              <a:spcBef>
                <a:spcPts val="95"/>
              </a:spcBef>
              <a:tabLst>
                <a:tab pos="297815" algn="l"/>
              </a:tabLst>
            </a:pPr>
            <a:endParaRPr lang="en-US" sz="1600" kern="1200" dirty="0">
              <a:solidFill>
                <a:schemeClr val="bg1"/>
              </a:solidFill>
              <a:latin typeface="Montserrat" panose="00000500000000000000" pitchFamily="2" charset="0"/>
              <a:sym typeface=""/>
            </a:endParaRPr>
          </a:p>
          <a:p>
            <a:pPr>
              <a:lnSpc>
                <a:spcPct val="90000"/>
              </a:lnSpc>
              <a:spcBef>
                <a:spcPts val="20"/>
              </a:spcBef>
              <a:tabLst>
                <a:tab pos="297815" algn="l"/>
              </a:tabLst>
            </a:pPr>
            <a:r>
              <a:rPr lang="fr-FR" sz="1600" kern="1200" dirty="0">
                <a:solidFill>
                  <a:schemeClr val="bg1"/>
                </a:solidFill>
                <a:latin typeface="Montserrat" panose="00000500000000000000" pitchFamily="2" charset="0"/>
                <a:sym typeface=""/>
              </a:rPr>
              <a:t>Établir un lien émotionnel et de fierté entre les Canadiens et leur système alimentaire.</a:t>
            </a:r>
          </a:p>
          <a:p>
            <a:pPr>
              <a:lnSpc>
                <a:spcPct val="90000"/>
              </a:lnSpc>
              <a:spcBef>
                <a:spcPts val="20"/>
              </a:spcBef>
              <a:tabLst>
                <a:tab pos="297815" algn="l"/>
              </a:tabLst>
            </a:pPr>
            <a:endParaRPr lang="en-US" sz="1600" kern="1200" dirty="0">
              <a:solidFill>
                <a:schemeClr val="bg1"/>
              </a:solidFill>
              <a:latin typeface="Montserrat" panose="00000500000000000000" pitchFamily="2" charset="0"/>
              <a:sym typeface=""/>
            </a:endParaRPr>
          </a:p>
          <a:p>
            <a:pPr>
              <a:lnSpc>
                <a:spcPct val="90000"/>
              </a:lnSpc>
              <a:spcBef>
                <a:spcPts val="90"/>
              </a:spcBef>
              <a:tabLst>
                <a:tab pos="297815" algn="l"/>
              </a:tabLst>
            </a:pPr>
            <a:r>
              <a:rPr lang="fr-FR" sz="1600" kern="1200" dirty="0">
                <a:solidFill>
                  <a:schemeClr val="bg1"/>
                </a:solidFill>
                <a:latin typeface="Montserrat" panose="00000500000000000000" pitchFamily="2" charset="0"/>
                <a:sym typeface=""/>
              </a:rPr>
              <a:t>Mobiliser les médias, les acteurs de l'industrie et les premiers militants pour susciter l'élan.</a:t>
            </a:r>
          </a:p>
          <a:p>
            <a:pPr>
              <a:lnSpc>
                <a:spcPct val="90000"/>
              </a:lnSpc>
              <a:spcBef>
                <a:spcPts val="90"/>
              </a:spcBef>
              <a:tabLst>
                <a:tab pos="297815" algn="l"/>
              </a:tabLst>
            </a:pPr>
            <a:endParaRPr lang="en-US" sz="1600" kern="1200" dirty="0">
              <a:solidFill>
                <a:schemeClr val="bg1"/>
              </a:solidFill>
              <a:latin typeface="Montserrat" panose="00000500000000000000" pitchFamily="2" charset="0"/>
              <a:sym typeface=""/>
            </a:endParaRPr>
          </a:p>
          <a:p>
            <a:pPr>
              <a:lnSpc>
                <a:spcPct val="90000"/>
              </a:lnSpc>
              <a:spcBef>
                <a:spcPts val="20"/>
              </a:spcBef>
              <a:tabLst>
                <a:tab pos="297815" algn="l"/>
              </a:tabLst>
            </a:pPr>
            <a:r>
              <a:rPr lang="fr-FR" sz="1600" kern="1200" dirty="0">
                <a:solidFill>
                  <a:schemeClr val="bg1"/>
                </a:solidFill>
                <a:latin typeface="Montserrat" panose="00000500000000000000" pitchFamily="2" charset="0"/>
                <a:sym typeface=""/>
              </a:rPr>
              <a:t>Appel à l'action : Un engagement profond et durable pour protéger le système alimentaire.</a:t>
            </a:r>
            <a:endParaRPr lang="en-US" sz="1600" kern="1200" dirty="0">
              <a:solidFill>
                <a:schemeClr val="bg1"/>
              </a:solidFill>
              <a:latin typeface="Montserrat" panose="00000500000000000000" pitchFamily="2" charset="0"/>
              <a:sym typeface=""/>
            </a:endParaRPr>
          </a:p>
          <a:p>
            <a:pPr marL="285750" indent="-285750">
              <a:lnSpc>
                <a:spcPct val="90000"/>
              </a:lnSpc>
              <a:spcBef>
                <a:spcPts val="20"/>
              </a:spcBef>
              <a:buFont typeface="Arial" panose="020B0604020202020204" pitchFamily="34" charset="0"/>
              <a:buChar char="•"/>
              <a:tabLst>
                <a:tab pos="297815" algn="l"/>
              </a:tabLst>
            </a:pPr>
            <a:endParaRPr lang="en-US" sz="1600" kern="1200" dirty="0">
              <a:solidFill>
                <a:schemeClr val="bg1"/>
              </a:solidFill>
              <a:latin typeface="Montserrat" panose="00000500000000000000" pitchFamily="2" charset="0"/>
            </a:endParaRPr>
          </a:p>
        </p:txBody>
      </p:sp>
      <p:sp>
        <p:nvSpPr>
          <p:cNvPr id="4" name="TextBox 3">
            <a:extLst>
              <a:ext uri="{FF2B5EF4-FFF2-40B4-BE49-F238E27FC236}">
                <a16:creationId xmlns:a16="http://schemas.microsoft.com/office/drawing/2014/main" id="{A82F8956-0445-7811-056B-C303FFF13955}"/>
              </a:ext>
            </a:extLst>
          </p:cNvPr>
          <p:cNvSpPr txBox="1"/>
          <p:nvPr>
            <p:custDataLst>
              <p:tags r:id="rId2"/>
            </p:custDataLst>
          </p:nvPr>
        </p:nvSpPr>
        <p:spPr>
          <a:xfrm>
            <a:off x="6090556" y="1725540"/>
            <a:ext cx="5425583" cy="4821833"/>
          </a:xfrm>
          <a:prstGeom prst="rect">
            <a:avLst/>
          </a:prstGeom>
          <a:noFill/>
        </p:spPr>
        <p:txBody>
          <a:bodyPr wrap="square" rtlCol="0">
            <a:spAutoFit/>
          </a:bodyPr>
          <a:lstStyle/>
          <a:p>
            <a:pPr marL="0" marR="0">
              <a:spcAft>
                <a:spcPts val="800"/>
              </a:spcAft>
              <a:buNone/>
            </a:pPr>
            <a:r>
              <a:rPr lang="en-US" sz="1600" b="1" kern="0" dirty="0">
                <a:solidFill>
                  <a:schemeClr val="bg1">
                    <a:lumMod val="100000"/>
                  </a:schemeClr>
                </a:solidFill>
                <a:effectLst/>
                <a:latin typeface="Montserrat" panose="00000500000000000000" pitchFamily="2" charset="0"/>
                <a:ea typeface="Aptos" panose="020B0004020202020204" pitchFamily="34" charset="0"/>
                <a:sym typeface=""/>
              </a:rPr>
              <a:t>PHASE 2: </a:t>
            </a:r>
            <a:r>
              <a:rPr lang="fr-FR" sz="1600" b="1" kern="0" dirty="0">
                <a:solidFill>
                  <a:schemeClr val="bg1">
                    <a:lumMod val="100000"/>
                  </a:schemeClr>
                </a:solidFill>
                <a:effectLst/>
                <a:latin typeface="Montserrat" panose="00000500000000000000" pitchFamily="2" charset="0"/>
                <a:ea typeface="Aptos" panose="020B0004020202020204" pitchFamily="34" charset="0"/>
                <a:sym typeface=""/>
              </a:rPr>
              <a:t>Notre campagne nationale « Pierre angulaire du Canada » - Élargir notre champ d'action</a:t>
            </a:r>
          </a:p>
          <a:p>
            <a:pPr marL="0" marR="0">
              <a:spcAft>
                <a:spcPts val="800"/>
              </a:spcAft>
              <a:buNone/>
            </a:pPr>
            <a:r>
              <a:rPr lang="fr-FR" sz="1600" kern="100" dirty="0">
                <a:solidFill>
                  <a:schemeClr val="bg1"/>
                </a:solidFill>
                <a:effectLst/>
                <a:latin typeface="Montserrat" panose="00000500000000000000" pitchFamily="2" charset="0"/>
                <a:ea typeface="Aptos" panose="020B0004020202020204" pitchFamily="34" charset="0"/>
                <a:sym typeface=""/>
              </a:rPr>
              <a:t>Passer de la fondation à la campagne, de l'élan à l'impact national - atteindre les Canadiens aux niveaux national et régional.</a:t>
            </a:r>
          </a:p>
          <a:p>
            <a:pPr marL="0" marR="0">
              <a:spcAft>
                <a:spcPts val="800"/>
              </a:spcAft>
              <a:buNone/>
            </a:pPr>
            <a:r>
              <a:rPr lang="fr-FR" sz="1600" kern="100" dirty="0">
                <a:solidFill>
                  <a:schemeClr val="bg1"/>
                </a:solidFill>
                <a:effectLst/>
                <a:latin typeface="Montserrat" panose="00000500000000000000" pitchFamily="2" charset="0"/>
                <a:ea typeface="Aptos" panose="020B0004020202020204" pitchFamily="34" charset="0"/>
                <a:sym typeface=""/>
              </a:rPr>
              <a:t>Mobiliser tous les Canadiens pour qu'ils reconnaissent, protègent et défendent le système alimentaire pour leur avenir.</a:t>
            </a:r>
          </a:p>
          <a:p>
            <a:pPr marL="0" marR="0">
              <a:spcAft>
                <a:spcPts val="800"/>
              </a:spcAft>
              <a:buNone/>
            </a:pPr>
            <a:r>
              <a:rPr lang="fr-FR" sz="1600" kern="100" dirty="0">
                <a:solidFill>
                  <a:schemeClr val="bg1"/>
                </a:solidFill>
                <a:effectLst/>
                <a:latin typeface="Montserrat" panose="00000500000000000000" pitchFamily="2" charset="0"/>
                <a:ea typeface="Aptos" panose="020B0004020202020204" pitchFamily="34" charset="0"/>
                <a:sym typeface=""/>
              </a:rPr>
              <a:t>Positionner le système comme un pilier de la force nationale, au même titre que les soins de santé et l'éducation, tout en reconnaissant les réalités distinctes de chaque province et de chaque région.</a:t>
            </a:r>
          </a:p>
          <a:p>
            <a:pPr marL="0" marR="0">
              <a:spcAft>
                <a:spcPts val="800"/>
              </a:spcAft>
              <a:buNone/>
            </a:pPr>
            <a:r>
              <a:rPr lang="fr-FR" sz="1600" kern="100" dirty="0">
                <a:solidFill>
                  <a:schemeClr val="bg1"/>
                </a:solidFill>
                <a:effectLst/>
                <a:latin typeface="Montserrat" panose="00000500000000000000" pitchFamily="2" charset="0"/>
                <a:ea typeface="Aptos" panose="020B0004020202020204" pitchFamily="34" charset="0"/>
                <a:sym typeface=""/>
              </a:rPr>
              <a:t>Tirer parti de la fierté nationale et des préoccupations liées à la souveraineté pour accroître son importance aux yeux des consommateurs et des décideurs politiques.</a:t>
            </a:r>
            <a:endParaRPr lang="en-US" dirty="0">
              <a:solidFill>
                <a:schemeClr val="bg1"/>
              </a:solidFill>
              <a:latin typeface="Montserrat" panose="00000500000000000000" pitchFamily="2" charset="0"/>
            </a:endParaRPr>
          </a:p>
        </p:txBody>
      </p:sp>
      <p:sp>
        <p:nvSpPr>
          <p:cNvPr id="5" name="Title 1">
            <a:extLst>
              <a:ext uri="{FF2B5EF4-FFF2-40B4-BE49-F238E27FC236}">
                <a16:creationId xmlns:a16="http://schemas.microsoft.com/office/drawing/2014/main" id="{449E43AC-B46A-4F73-A98F-7C2B8056A638}"/>
              </a:ext>
            </a:extLst>
          </p:cNvPr>
          <p:cNvSpPr txBox="1">
            <a:spLocks/>
          </p:cNvSpPr>
          <p:nvPr>
            <p:custDataLst>
              <p:tags r:id="rId3"/>
            </p:custDataLst>
          </p:nvPr>
        </p:nvSpPr>
        <p:spPr>
          <a:xfrm>
            <a:off x="534390" y="603188"/>
            <a:ext cx="8407729" cy="1030515"/>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err="1">
                <a:solidFill>
                  <a:srgbClr val="FFFFFF"/>
                </a:solidFill>
                <a:latin typeface="Montserrat" panose="00000500000000000000" pitchFamily="2" charset="0"/>
                <a:cs typeface="+mn-cs"/>
                <a:sym typeface=""/>
              </a:rPr>
              <a:t>Bâtir</a:t>
            </a:r>
            <a:r>
              <a:rPr lang="en-US" sz="4000" dirty="0">
                <a:solidFill>
                  <a:srgbClr val="FFFFFF"/>
                </a:solidFill>
                <a:latin typeface="Montserrat" panose="00000500000000000000" pitchFamily="2" charset="0"/>
                <a:cs typeface="+mn-cs"/>
                <a:sym typeface=""/>
              </a:rPr>
              <a:t> le </a:t>
            </a:r>
            <a:r>
              <a:rPr lang="en-US" sz="4000" dirty="0" err="1">
                <a:solidFill>
                  <a:srgbClr val="FFFFFF"/>
                </a:solidFill>
                <a:latin typeface="Montserrat" panose="00000500000000000000" pitchFamily="2" charset="0"/>
                <a:cs typeface="+mn-cs"/>
                <a:sym typeface=""/>
              </a:rPr>
              <a:t>mouvement</a:t>
            </a:r>
            <a:endParaRPr lang="en-US" sz="4000" dirty="0">
              <a:solidFill>
                <a:srgbClr val="FFFFFF"/>
              </a:solidFill>
              <a:latin typeface="Montserrat" panose="00000500000000000000" pitchFamily="2" charset="0"/>
              <a:cs typeface="+mn-cs"/>
              <a:sym typeface=""/>
            </a:endParaRPr>
          </a:p>
        </p:txBody>
      </p:sp>
    </p:spTree>
    <p:extLst>
      <p:ext uri="{BB962C8B-B14F-4D97-AF65-F5344CB8AC3E}">
        <p14:creationId xmlns:p14="http://schemas.microsoft.com/office/powerpoint/2010/main" val="2085215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648FF6C-09FD-F179-423D-EEE29A7B5DA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27A38A3-9EA6-6C11-E6D2-AAACDFBC47B9}"/>
              </a:ext>
            </a:extLst>
          </p:cNvPr>
          <p:cNvSpPr txBox="1"/>
          <p:nvPr>
            <p:custDataLst>
              <p:tags r:id="rId1"/>
            </p:custDataLst>
          </p:nvPr>
        </p:nvSpPr>
        <p:spPr>
          <a:xfrm>
            <a:off x="1155700" y="2613392"/>
            <a:ext cx="9753600" cy="1554272"/>
          </a:xfrm>
          <a:prstGeom prst="rect">
            <a:avLst/>
          </a:prstGeom>
          <a:noFill/>
        </p:spPr>
        <p:txBody>
          <a:bodyPr wrap="square" rtlCol="0">
            <a:spAutoFit/>
          </a:bodyPr>
          <a:lstStyle/>
          <a:p>
            <a:pPr algn="ctr"/>
            <a:r>
              <a:rPr lang="en-US" sz="6000" b="1" dirty="0">
                <a:solidFill>
                  <a:schemeClr val="bg1"/>
                </a:solidFill>
                <a:latin typeface="Montserrat" panose="00000500000000000000" pitchFamily="2" charset="0"/>
                <a:sym typeface=""/>
              </a:rPr>
              <a:t>Les 100 premiers </a:t>
            </a:r>
            <a:r>
              <a:rPr lang="en-US" sz="6000" b="1" dirty="0" err="1">
                <a:solidFill>
                  <a:schemeClr val="bg1"/>
                </a:solidFill>
                <a:latin typeface="Montserrat" panose="00000500000000000000" pitchFamily="2" charset="0"/>
                <a:sym typeface=""/>
              </a:rPr>
              <a:t>jours</a:t>
            </a:r>
            <a:r>
              <a:rPr lang="en-US" sz="6000" b="1" dirty="0">
                <a:solidFill>
                  <a:schemeClr val="bg1"/>
                </a:solidFill>
                <a:latin typeface="Montserrat" panose="00000500000000000000" pitchFamily="2" charset="0"/>
                <a:sym typeface=""/>
              </a:rPr>
              <a:t> :</a:t>
            </a:r>
          </a:p>
          <a:p>
            <a:pPr algn="ctr"/>
            <a:r>
              <a:rPr lang="en-US" sz="3500" b="1" dirty="0" err="1">
                <a:solidFill>
                  <a:schemeClr val="bg1"/>
                </a:solidFill>
                <a:latin typeface="Montserrat" panose="00000500000000000000" pitchFamily="2" charset="0"/>
                <a:sym typeface=""/>
              </a:rPr>
              <a:t>Débutant</a:t>
            </a:r>
            <a:r>
              <a:rPr lang="en-US" sz="3500" b="1" dirty="0">
                <a:solidFill>
                  <a:schemeClr val="bg1"/>
                </a:solidFill>
                <a:latin typeface="Montserrat" panose="00000500000000000000" pitchFamily="2" charset="0"/>
                <a:sym typeface=""/>
              </a:rPr>
              <a:t> le 15 </a:t>
            </a:r>
            <a:r>
              <a:rPr lang="en-US" sz="3500" b="1" dirty="0" err="1">
                <a:solidFill>
                  <a:schemeClr val="bg1"/>
                </a:solidFill>
                <a:latin typeface="Montserrat" panose="00000500000000000000" pitchFamily="2" charset="0"/>
                <a:sym typeface=""/>
              </a:rPr>
              <a:t>mai</a:t>
            </a:r>
            <a:r>
              <a:rPr lang="en-US" sz="3500" b="1" dirty="0">
                <a:solidFill>
                  <a:schemeClr val="bg1"/>
                </a:solidFill>
                <a:latin typeface="Montserrat" panose="00000500000000000000" pitchFamily="2" charset="0"/>
                <a:sym typeface=""/>
              </a:rPr>
              <a:t> 2025</a:t>
            </a:r>
            <a:endParaRPr lang="en-US" sz="3500" b="1" dirty="0">
              <a:latin typeface="Montserrat" panose="00000500000000000000" pitchFamily="2" charset="0"/>
              <a:sym typeface=""/>
            </a:endParaRPr>
          </a:p>
        </p:txBody>
      </p:sp>
    </p:spTree>
    <p:extLst>
      <p:ext uri="{BB962C8B-B14F-4D97-AF65-F5344CB8AC3E}">
        <p14:creationId xmlns:p14="http://schemas.microsoft.com/office/powerpoint/2010/main" val="1249610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4283" y="2228024"/>
            <a:ext cx="6077793" cy="2506455"/>
          </a:xfrm>
          <a:prstGeom prst="rect">
            <a:avLst/>
          </a:prstGeom>
        </p:spPr>
        <p:txBody>
          <a:bodyPr vert="horz" wrap="square" lIns="0" tIns="13335" rIns="0" bIns="0" rtlCol="0">
            <a:spAutoFit/>
          </a:bodyPr>
          <a:lstStyle/>
          <a:p>
            <a:pPr marL="23495" rtl="0">
              <a:lnSpc>
                <a:spcPct val="100000"/>
              </a:lnSpc>
              <a:spcBef>
                <a:spcPts val="105"/>
              </a:spcBef>
            </a:pPr>
            <a:r>
              <a:rPr lang="fr-ca" sz="5400">
                <a:solidFill>
                  <a:srgbClr val="F5F0F0"/>
                </a:solidFill>
                <a:latin typeface="Montserrat" panose="00000500000000000000" pitchFamily="2" charset="0"/>
              </a:rPr>
              <a:t>Stratégie d’engagement du public</a:t>
            </a:r>
            <a:endParaRPr sz="5400">
              <a:latin typeface="Montserrat" panose="00000500000000000000" pitchFamily="2" charset="0"/>
            </a:endParaRPr>
          </a:p>
        </p:txBody>
      </p:sp>
    </p:spTree>
    <p:extLst>
      <p:ext uri="{BB962C8B-B14F-4D97-AF65-F5344CB8AC3E}">
        <p14:creationId xmlns:p14="http://schemas.microsoft.com/office/powerpoint/2010/main" val="309813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A48A-9EF2-A70D-365E-F73AB4EE1CBD}"/>
            </a:ext>
          </a:extLst>
        </p:cNvPr>
        <p:cNvGrpSpPr/>
        <p:nvPr/>
      </p:nvGrpSpPr>
      <p:grpSpPr>
        <a:xfrm>
          <a:off x="0" y="0"/>
          <a:ext cx="0" cy="0"/>
          <a:chOff x="0" y="0"/>
          <a:chExt cx="0" cy="0"/>
        </a:xfrm>
      </p:grpSpPr>
      <p:sp>
        <p:nvSpPr>
          <p:cNvPr id="3" name="object 13">
            <a:extLst>
              <a:ext uri="{FF2B5EF4-FFF2-40B4-BE49-F238E27FC236}">
                <a16:creationId xmlns:a16="http://schemas.microsoft.com/office/drawing/2014/main" id="{5D2E6E65-1231-A90F-C3AE-CAFD56512814}"/>
              </a:ext>
            </a:extLst>
          </p:cNvPr>
          <p:cNvSpPr txBox="1"/>
          <p:nvPr/>
        </p:nvSpPr>
        <p:spPr>
          <a:xfrm>
            <a:off x="5704115" y="1725497"/>
            <a:ext cx="5658830" cy="4529315"/>
          </a:xfrm>
          <a:prstGeom prst="rect">
            <a:avLst/>
          </a:prstGeom>
        </p:spPr>
        <p:txBody>
          <a:bodyPr vert="horz" lIns="0" tIns="13335" rIns="0" bIns="0" rtlCol="0" anchor="t">
            <a:noAutofit/>
          </a:bodyPr>
          <a:lstStyle/>
          <a:p>
            <a:pPr marR="189230" rtl="0"/>
            <a:r>
              <a:rPr lang="fr-ca" sz="1600" kern="1200" dirty="0">
                <a:solidFill>
                  <a:schemeClr val="bg1"/>
                </a:solidFill>
                <a:latin typeface="Montserrat" panose="00000500000000000000" pitchFamily="2" charset="0"/>
              </a:rPr>
              <a:t>Notre système alimentaire est la pierre angulaire </a:t>
            </a:r>
            <a:br>
              <a:rPr lang="fr-CA" sz="1600" kern="1200" dirty="0">
                <a:solidFill>
                  <a:schemeClr val="bg1"/>
                </a:solidFill>
                <a:latin typeface="Montserrat" panose="00000500000000000000" pitchFamily="2" charset="0"/>
              </a:rPr>
            </a:br>
            <a:r>
              <a:rPr lang="fr-ca" sz="1600" kern="1200" dirty="0">
                <a:solidFill>
                  <a:schemeClr val="bg1"/>
                </a:solidFill>
                <a:latin typeface="Montserrat" panose="00000500000000000000" pitchFamily="2" charset="0"/>
              </a:rPr>
              <a:t>du Canada : il stimule notre économie, favorise l’innovation et garantit notre avenir. Mais avant </a:t>
            </a:r>
            <a:br>
              <a:rPr lang="fr-CA" sz="1600" kern="1200" dirty="0">
                <a:solidFill>
                  <a:schemeClr val="bg1"/>
                </a:solidFill>
                <a:latin typeface="Montserrat" panose="00000500000000000000" pitchFamily="2" charset="0"/>
              </a:rPr>
            </a:br>
            <a:r>
              <a:rPr lang="fr-ca" sz="1600" kern="1200" dirty="0">
                <a:solidFill>
                  <a:schemeClr val="bg1"/>
                </a:solidFill>
                <a:latin typeface="Montserrat" panose="00000500000000000000" pitchFamily="2" charset="0"/>
              </a:rPr>
              <a:t>d’en arriver là, les 100 premiers jours de cette campagne doivent être consacrés à notre identité </a:t>
            </a:r>
            <a:br>
              <a:rPr lang="fr-CA" sz="1600" kern="1200" dirty="0">
                <a:solidFill>
                  <a:schemeClr val="bg1"/>
                </a:solidFill>
                <a:latin typeface="Montserrat" panose="00000500000000000000" pitchFamily="2" charset="0"/>
              </a:rPr>
            </a:br>
            <a:r>
              <a:rPr lang="fr-ca" sz="1600" kern="1200" dirty="0">
                <a:solidFill>
                  <a:schemeClr val="bg1"/>
                </a:solidFill>
                <a:latin typeface="Montserrat" panose="00000500000000000000" pitchFamily="2" charset="0"/>
              </a:rPr>
              <a:t>et à son importance.</a:t>
            </a:r>
          </a:p>
          <a:p>
            <a:pPr rtl="0">
              <a:spcBef>
                <a:spcPts val="885"/>
              </a:spcBef>
            </a:pPr>
            <a:endParaRPr lang="en-US" sz="1600" kern="1200" dirty="0">
              <a:solidFill>
                <a:schemeClr val="bg1"/>
              </a:solidFill>
              <a:latin typeface="Montserrat" panose="00000500000000000000" pitchFamily="2" charset="0"/>
            </a:endParaRPr>
          </a:p>
          <a:p>
            <a:pPr marR="65405" rtl="0">
              <a:spcBef>
                <a:spcPts val="5"/>
              </a:spcBef>
            </a:pPr>
            <a:r>
              <a:rPr lang="fr-ca" sz="1600" kern="1200" dirty="0">
                <a:solidFill>
                  <a:schemeClr val="bg1"/>
                </a:solidFill>
                <a:latin typeface="Montserrat" panose="00000500000000000000" pitchFamily="2" charset="0"/>
              </a:rPr>
              <a:t>Nous sommes plus qu’une chaîne</a:t>
            </a:r>
            <a:r>
              <a:rPr lang="fr-CA" sz="1600" kern="1200" dirty="0">
                <a:solidFill>
                  <a:schemeClr val="bg1"/>
                </a:solidFill>
                <a:latin typeface="Montserrat" panose="00000500000000000000" pitchFamily="2" charset="0"/>
              </a:rPr>
              <a:t> </a:t>
            </a:r>
            <a:r>
              <a:rPr lang="fr-ca" sz="1600" kern="1200" dirty="0">
                <a:solidFill>
                  <a:schemeClr val="bg1"/>
                </a:solidFill>
                <a:latin typeface="Montserrat" panose="00000500000000000000" pitchFamily="2" charset="0"/>
              </a:rPr>
              <a:t>d’approvisionnement : nous assurons la survie </a:t>
            </a:r>
            <a:br>
              <a:rPr lang="fr-CA" sz="1600" kern="1200" dirty="0">
                <a:solidFill>
                  <a:schemeClr val="bg1"/>
                </a:solidFill>
                <a:latin typeface="Montserrat" panose="00000500000000000000" pitchFamily="2" charset="0"/>
              </a:rPr>
            </a:br>
            <a:r>
              <a:rPr lang="fr-ca" sz="1600" kern="1200" dirty="0">
                <a:solidFill>
                  <a:schemeClr val="bg1"/>
                </a:solidFill>
                <a:latin typeface="Montserrat" panose="00000500000000000000" pitchFamily="2" charset="0"/>
              </a:rPr>
              <a:t>du Canada en soutenant les communautés et </a:t>
            </a:r>
            <a:br>
              <a:rPr lang="fr-CA" sz="1600" kern="1200" dirty="0">
                <a:solidFill>
                  <a:schemeClr val="bg1"/>
                </a:solidFill>
                <a:latin typeface="Montserrat" panose="00000500000000000000" pitchFamily="2" charset="0"/>
              </a:rPr>
            </a:br>
            <a:r>
              <a:rPr lang="fr-ca" sz="1600" kern="1200" dirty="0">
                <a:solidFill>
                  <a:schemeClr val="bg1"/>
                </a:solidFill>
                <a:latin typeface="Montserrat" panose="00000500000000000000" pitchFamily="2" charset="0"/>
              </a:rPr>
              <a:t>en nous connectant au monde. </a:t>
            </a:r>
          </a:p>
          <a:p>
            <a:pPr marR="65405" rtl="0">
              <a:spcBef>
                <a:spcPts val="5"/>
              </a:spcBef>
            </a:pPr>
            <a:endParaRPr lang="en-US" sz="1600" dirty="0">
              <a:solidFill>
                <a:schemeClr val="bg1"/>
              </a:solidFill>
              <a:latin typeface="Montserrat" panose="00000500000000000000" pitchFamily="2" charset="0"/>
            </a:endParaRPr>
          </a:p>
          <a:p>
            <a:pPr marR="65405" rtl="0">
              <a:spcBef>
                <a:spcPts val="5"/>
              </a:spcBef>
            </a:pPr>
            <a:r>
              <a:rPr lang="fr-ca" sz="1600" kern="1200" dirty="0">
                <a:solidFill>
                  <a:schemeClr val="bg1"/>
                </a:solidFill>
                <a:latin typeface="Montserrat" panose="00000500000000000000" pitchFamily="2" charset="0"/>
              </a:rPr>
              <a:t>Derrière chaque assiette se cache une nation au travail, ici et partout dans le monde : de l’agriculture </a:t>
            </a:r>
            <a:br>
              <a:rPr lang="fr-CA" sz="1600" kern="1200" dirty="0">
                <a:solidFill>
                  <a:schemeClr val="bg1"/>
                </a:solidFill>
                <a:latin typeface="Montserrat" panose="00000500000000000000" pitchFamily="2" charset="0"/>
              </a:rPr>
            </a:br>
            <a:r>
              <a:rPr lang="fr-ca" sz="1600" kern="1200" dirty="0">
                <a:solidFill>
                  <a:schemeClr val="bg1"/>
                </a:solidFill>
                <a:latin typeface="Montserrat" panose="00000500000000000000" pitchFamily="2" charset="0"/>
              </a:rPr>
              <a:t>et de l’aquaculture aux transports, en passant par la science et l’innovation, la fabrication, la transformation et </a:t>
            </a:r>
            <a:r>
              <a:rPr lang="fr-ca" sz="1600" dirty="0">
                <a:solidFill>
                  <a:schemeClr val="bg1"/>
                </a:solidFill>
                <a:latin typeface="Montserrat" panose="00000500000000000000" pitchFamily="2" charset="0"/>
              </a:rPr>
              <a:t>les systèmes d’assurance, ainsi que la vente au détail et la restauration.</a:t>
            </a:r>
            <a:endParaRPr lang="en-US" sz="1600" kern="1200" dirty="0">
              <a:solidFill>
                <a:schemeClr val="bg1"/>
              </a:solidFill>
              <a:latin typeface="Montserrat" panose="00000500000000000000" pitchFamily="2" charset="0"/>
            </a:endParaRPr>
          </a:p>
        </p:txBody>
      </p:sp>
      <p:sp>
        <p:nvSpPr>
          <p:cNvPr id="6" name="TextBox 5">
            <a:extLst>
              <a:ext uri="{FF2B5EF4-FFF2-40B4-BE49-F238E27FC236}">
                <a16:creationId xmlns:a16="http://schemas.microsoft.com/office/drawing/2014/main" id="{D0D67963-1A48-B415-F77C-6839A7B8E88E}"/>
              </a:ext>
            </a:extLst>
          </p:cNvPr>
          <p:cNvSpPr txBox="1"/>
          <p:nvPr/>
        </p:nvSpPr>
        <p:spPr>
          <a:xfrm>
            <a:off x="829055" y="4240059"/>
            <a:ext cx="3694177" cy="707886"/>
          </a:xfrm>
          <a:prstGeom prst="rect">
            <a:avLst/>
          </a:prstGeom>
          <a:noFill/>
        </p:spPr>
        <p:txBody>
          <a:bodyPr wrap="square" rtlCol="0">
            <a:spAutoFit/>
          </a:bodyPr>
          <a:lstStyle/>
          <a:p>
            <a:pPr algn="ctr" rtl="0"/>
            <a:r>
              <a:rPr lang="fr-ca" sz="2000" dirty="0">
                <a:solidFill>
                  <a:schemeClr val="bg1"/>
                </a:solidFill>
                <a:latin typeface="Montserrat" panose="00000500000000000000" pitchFamily="2" charset="0"/>
              </a:rPr>
              <a:t>Notre alimentation.</a:t>
            </a:r>
            <a:br>
              <a:rPr lang="fr-CA" sz="2000" dirty="0">
                <a:solidFill>
                  <a:schemeClr val="bg1"/>
                </a:solidFill>
                <a:latin typeface="Montserrat" panose="00000500000000000000" pitchFamily="2" charset="0"/>
              </a:rPr>
            </a:br>
            <a:r>
              <a:rPr lang="fr-ca" sz="2000" dirty="0">
                <a:solidFill>
                  <a:schemeClr val="bg1"/>
                </a:solidFill>
                <a:latin typeface="Montserrat" panose="00000500000000000000" pitchFamily="2" charset="0"/>
              </a:rPr>
              <a:t>Notre avenir.</a:t>
            </a:r>
          </a:p>
        </p:txBody>
      </p:sp>
      <p:sp>
        <p:nvSpPr>
          <p:cNvPr id="4" name="Title 1">
            <a:extLst>
              <a:ext uri="{FF2B5EF4-FFF2-40B4-BE49-F238E27FC236}">
                <a16:creationId xmlns:a16="http://schemas.microsoft.com/office/drawing/2014/main" id="{EAAE3E22-5F9F-0FEA-778D-5952BCE8EF5D}"/>
              </a:ext>
            </a:extLst>
          </p:cNvPr>
          <p:cNvSpPr txBox="1">
            <a:spLocks/>
          </p:cNvSpPr>
          <p:nvPr/>
        </p:nvSpPr>
        <p:spPr>
          <a:xfrm>
            <a:off x="534390" y="603188"/>
            <a:ext cx="8407729" cy="1030515"/>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ca" sz="4000" dirty="0">
                <a:solidFill>
                  <a:srgbClr val="FFFFFF"/>
                </a:solidFill>
                <a:latin typeface="Montserrat" panose="00000500000000000000" pitchFamily="2" charset="0"/>
              </a:rPr>
              <a:t>Le message que nous voulons faire passer</a:t>
            </a:r>
          </a:p>
        </p:txBody>
      </p:sp>
      <p:pic>
        <p:nvPicPr>
          <p:cNvPr id="7" name="Graphic 6">
            <a:extLst>
              <a:ext uri="{FF2B5EF4-FFF2-40B4-BE49-F238E27FC236}">
                <a16:creationId xmlns:a16="http://schemas.microsoft.com/office/drawing/2014/main" id="{AF2C74E0-6FD4-18D4-8EFB-5E044F4F1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2429805"/>
            <a:ext cx="4344609" cy="1810254"/>
          </a:xfrm>
          <a:prstGeom prst="rect">
            <a:avLst/>
          </a:prstGeom>
        </p:spPr>
      </p:pic>
    </p:spTree>
    <p:extLst>
      <p:ext uri="{BB962C8B-B14F-4D97-AF65-F5344CB8AC3E}">
        <p14:creationId xmlns:p14="http://schemas.microsoft.com/office/powerpoint/2010/main" val="4228197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4" name="object 4"/>
          <p:cNvSpPr txBox="1"/>
          <p:nvPr/>
        </p:nvSpPr>
        <p:spPr>
          <a:xfrm>
            <a:off x="600075" y="1633703"/>
            <a:ext cx="5596009" cy="4683333"/>
          </a:xfrm>
          <a:prstGeom prst="rect">
            <a:avLst/>
          </a:prstGeom>
        </p:spPr>
        <p:txBody>
          <a:bodyPr vert="horz" wrap="square" lIns="0" tIns="15240" rIns="0" bIns="0" rtlCol="0">
            <a:spAutoFit/>
          </a:bodyPr>
          <a:lstStyle/>
          <a:p>
            <a:pPr marL="12700" marR="468630" rtl="0">
              <a:spcBef>
                <a:spcPts val="120"/>
              </a:spcBef>
            </a:pPr>
            <a:r>
              <a:rPr lang="fr-ca" sz="1500" dirty="0">
                <a:solidFill>
                  <a:srgbClr val="F5F0F0"/>
                </a:solidFill>
                <a:latin typeface="Montserrat" panose="00000500000000000000" pitchFamily="2" charset="0"/>
                <a:cs typeface="Century Gothic"/>
              </a:rPr>
              <a:t>Notre public principal est composé des personnes des générations X et des </a:t>
            </a:r>
            <a:r>
              <a:rPr lang="fr-ca" sz="1500" i="1" dirty="0">
                <a:solidFill>
                  <a:srgbClr val="F5F0F0"/>
                </a:solidFill>
                <a:latin typeface="Montserrat" panose="00000500000000000000" pitchFamily="2" charset="0"/>
                <a:cs typeface="Century Gothic"/>
              </a:rPr>
              <a:t>baby-boomers</a:t>
            </a:r>
            <a:r>
              <a:rPr lang="fr-ca" sz="1500" dirty="0">
                <a:solidFill>
                  <a:srgbClr val="F5F0F0"/>
                </a:solidFill>
                <a:latin typeface="Montserrat" panose="00000500000000000000" pitchFamily="2" charset="0"/>
                <a:cs typeface="Century Gothic"/>
              </a:rPr>
              <a:t>, qui sont les </a:t>
            </a:r>
            <a:br>
              <a:rPr lang="fr-CA" sz="1500" dirty="0">
                <a:solidFill>
                  <a:srgbClr val="F5F0F0"/>
                </a:solidFill>
                <a:latin typeface="Montserrat" panose="00000500000000000000" pitchFamily="2" charset="0"/>
                <a:cs typeface="Century Gothic"/>
              </a:rPr>
            </a:br>
            <a:r>
              <a:rPr lang="fr-ca" sz="1500" dirty="0">
                <a:solidFill>
                  <a:srgbClr val="F5F0F0"/>
                </a:solidFill>
                <a:latin typeface="Montserrat" panose="00000500000000000000" pitchFamily="2" charset="0"/>
                <a:cs typeface="Century Gothic"/>
              </a:rPr>
              <a:t>plus actives sur </a:t>
            </a:r>
            <a:r>
              <a:rPr lang="fr-ca" sz="1500" b="1" dirty="0">
                <a:solidFill>
                  <a:srgbClr val="F5F0F0"/>
                </a:solidFill>
                <a:latin typeface="Montserrat" panose="00000500000000000000" pitchFamily="2" charset="0"/>
                <a:cs typeface="Century Gothic"/>
              </a:rPr>
              <a:t>Facebook</a:t>
            </a:r>
            <a:r>
              <a:rPr lang="fr-ca" sz="1500" dirty="0">
                <a:solidFill>
                  <a:srgbClr val="F5F0F0"/>
                </a:solidFill>
                <a:latin typeface="Montserrat" panose="00000500000000000000" pitchFamily="2" charset="0"/>
                <a:cs typeface="Century Gothic"/>
              </a:rPr>
              <a:t>, où elles recherchent </a:t>
            </a:r>
            <a:br>
              <a:rPr lang="fr-CA" sz="1500" dirty="0">
                <a:solidFill>
                  <a:srgbClr val="F5F0F0"/>
                </a:solidFill>
                <a:latin typeface="Montserrat" panose="00000500000000000000" pitchFamily="2" charset="0"/>
                <a:cs typeface="Century Gothic"/>
              </a:rPr>
            </a:br>
            <a:r>
              <a:rPr lang="fr-ca" sz="1500" dirty="0">
                <a:solidFill>
                  <a:srgbClr val="F5F0F0"/>
                </a:solidFill>
                <a:latin typeface="Montserrat" panose="00000500000000000000" pitchFamily="2" charset="0"/>
                <a:cs typeface="Century Gothic"/>
              </a:rPr>
              <a:t>des informations, des discussions dans des communautés et des contenus éducatifs.</a:t>
            </a:r>
            <a:br>
              <a:rPr lang="en-CA" sz="1500" dirty="0">
                <a:solidFill>
                  <a:srgbClr val="F5F0F0"/>
                </a:solidFill>
                <a:latin typeface="Montserrat" panose="00000500000000000000" pitchFamily="2" charset="0"/>
                <a:cs typeface="Century Gothic"/>
              </a:rPr>
            </a:br>
            <a:endParaRPr sz="1500" dirty="0">
              <a:latin typeface="Montserrat" panose="00000500000000000000" pitchFamily="2" charset="0"/>
              <a:cs typeface="Century Gothic"/>
            </a:endParaRPr>
          </a:p>
          <a:p>
            <a:pPr marL="12700" marR="401955" rtl="0"/>
            <a:r>
              <a:rPr lang="fr-ca" sz="1500" dirty="0">
                <a:solidFill>
                  <a:srgbClr val="F5F0F0"/>
                </a:solidFill>
                <a:latin typeface="Montserrat" panose="00000500000000000000" pitchFamily="2" charset="0"/>
                <a:cs typeface="Century Gothic"/>
              </a:rPr>
              <a:t>Les parents milléniaux interagissent davantage </a:t>
            </a:r>
            <a:br>
              <a:rPr lang="fr-CA" sz="1500" dirty="0">
                <a:solidFill>
                  <a:srgbClr val="F5F0F0"/>
                </a:solidFill>
                <a:latin typeface="Montserrat" panose="00000500000000000000" pitchFamily="2" charset="0"/>
                <a:cs typeface="Century Gothic"/>
              </a:rPr>
            </a:br>
            <a:r>
              <a:rPr lang="fr-ca" sz="1500" dirty="0">
                <a:solidFill>
                  <a:srgbClr val="F5F0F0"/>
                </a:solidFill>
                <a:latin typeface="Montserrat" panose="00000500000000000000" pitchFamily="2" charset="0"/>
                <a:cs typeface="Century Gothic"/>
              </a:rPr>
              <a:t>sur </a:t>
            </a:r>
            <a:r>
              <a:rPr lang="fr-ca" sz="1500" b="1" dirty="0">
                <a:solidFill>
                  <a:srgbClr val="F5F0F0"/>
                </a:solidFill>
                <a:latin typeface="Montserrat" panose="00000500000000000000" pitchFamily="2" charset="0"/>
                <a:cs typeface="Century Gothic"/>
              </a:rPr>
              <a:t>Instagram</a:t>
            </a:r>
            <a:r>
              <a:rPr lang="fr-ca" sz="1500" dirty="0">
                <a:solidFill>
                  <a:srgbClr val="F5F0F0"/>
                </a:solidFill>
                <a:latin typeface="Montserrat" panose="00000500000000000000" pitchFamily="2" charset="0"/>
                <a:cs typeface="Century Gothic"/>
              </a:rPr>
              <a:t>, où les contenus visuels à partager </a:t>
            </a:r>
            <a:br>
              <a:rPr lang="fr-CA" sz="1500" dirty="0">
                <a:solidFill>
                  <a:srgbClr val="F5F0F0"/>
                </a:solidFill>
                <a:latin typeface="Montserrat" panose="00000500000000000000" pitchFamily="2" charset="0"/>
                <a:cs typeface="Century Gothic"/>
              </a:rPr>
            </a:br>
            <a:r>
              <a:rPr lang="fr-ca" sz="1500" dirty="0">
                <a:solidFill>
                  <a:srgbClr val="F5F0F0"/>
                </a:solidFill>
                <a:latin typeface="Montserrat" panose="00000500000000000000" pitchFamily="2" charset="0"/>
                <a:cs typeface="Century Gothic"/>
              </a:rPr>
              <a:t>les interpellent. </a:t>
            </a:r>
            <a:r>
              <a:rPr lang="fr-ca" sz="1500" b="1" dirty="0">
                <a:solidFill>
                  <a:srgbClr val="F5F0F0"/>
                </a:solidFill>
                <a:latin typeface="Montserrat" panose="00000500000000000000" pitchFamily="2" charset="0"/>
                <a:cs typeface="Century Gothic"/>
              </a:rPr>
              <a:t>X (anciennement</a:t>
            </a:r>
            <a:r>
              <a:rPr lang="fr-ca" sz="1500" dirty="0">
                <a:latin typeface="Montserrat" panose="00000500000000000000" pitchFamily="2" charset="0"/>
                <a:cs typeface="Century Gothic"/>
              </a:rPr>
              <a:t> </a:t>
            </a:r>
            <a:r>
              <a:rPr lang="fr-ca" sz="1500" b="1" dirty="0">
                <a:solidFill>
                  <a:srgbClr val="F5F0F0"/>
                </a:solidFill>
                <a:latin typeface="Montserrat" panose="00000500000000000000" pitchFamily="2" charset="0"/>
                <a:cs typeface="Century Gothic"/>
              </a:rPr>
              <a:t>Twitter) </a:t>
            </a:r>
            <a:r>
              <a:rPr lang="fr-ca" sz="1500" dirty="0">
                <a:solidFill>
                  <a:srgbClr val="F5F0F0"/>
                </a:solidFill>
                <a:latin typeface="Montserrat" panose="00000500000000000000" pitchFamily="2" charset="0"/>
                <a:cs typeface="Century Gothic"/>
              </a:rPr>
              <a:t>servira à interagir en temps réel avec le public et les marques. </a:t>
            </a:r>
            <a:r>
              <a:rPr lang="fr-ca" sz="1500" b="1" dirty="0" err="1">
                <a:solidFill>
                  <a:srgbClr val="F5F0F0"/>
                </a:solidFill>
                <a:latin typeface="Montserrat" panose="00000500000000000000" pitchFamily="2" charset="0"/>
                <a:cs typeface="Century Gothic"/>
              </a:rPr>
              <a:t>Bluesky</a:t>
            </a:r>
            <a:r>
              <a:rPr lang="fr-ca" sz="1500" dirty="0">
                <a:solidFill>
                  <a:srgbClr val="F5F0F0"/>
                </a:solidFill>
                <a:latin typeface="Montserrat" panose="00000500000000000000" pitchFamily="2" charset="0"/>
                <a:cs typeface="Century Gothic"/>
              </a:rPr>
              <a:t> est une plateforme engagée à croissance rapide. Nous pourrons y atteindre les premiers utilisateurs afin de construire une communauté authentique.</a:t>
            </a:r>
            <a:endParaRPr sz="1500" dirty="0">
              <a:latin typeface="Montserrat" panose="00000500000000000000" pitchFamily="2" charset="0"/>
              <a:cs typeface="Century Gothic"/>
            </a:endParaRPr>
          </a:p>
          <a:p>
            <a:pPr marL="12700" marR="5080" rtl="0">
              <a:spcBef>
                <a:spcPts val="2205"/>
              </a:spcBef>
            </a:pPr>
            <a:r>
              <a:rPr lang="fr-ca" sz="1500" dirty="0">
                <a:solidFill>
                  <a:srgbClr val="F5F0F0"/>
                </a:solidFill>
                <a:latin typeface="Montserrat" panose="00000500000000000000" pitchFamily="2" charset="0"/>
                <a:cs typeface="Century Gothic"/>
              </a:rPr>
              <a:t>Nous adapterons légèrement notre approche </a:t>
            </a:r>
            <a:br>
              <a:rPr lang="fr-CA" sz="1500" dirty="0">
                <a:solidFill>
                  <a:srgbClr val="F5F0F0"/>
                </a:solidFill>
                <a:latin typeface="Montserrat" panose="00000500000000000000" pitchFamily="2" charset="0"/>
                <a:cs typeface="Century Gothic"/>
              </a:rPr>
            </a:br>
            <a:r>
              <a:rPr lang="fr-ca" sz="1500" dirty="0">
                <a:solidFill>
                  <a:srgbClr val="F5F0F0"/>
                </a:solidFill>
                <a:latin typeface="Montserrat" panose="00000500000000000000" pitchFamily="2" charset="0"/>
                <a:cs typeface="Century Gothic"/>
              </a:rPr>
              <a:t>du contenu selon le public et les caractéristiques de </a:t>
            </a:r>
            <a:br>
              <a:rPr lang="fr-CA" sz="1500" dirty="0">
                <a:solidFill>
                  <a:srgbClr val="F5F0F0"/>
                </a:solidFill>
                <a:latin typeface="Montserrat" panose="00000500000000000000" pitchFamily="2" charset="0"/>
                <a:cs typeface="Century Gothic"/>
              </a:rPr>
            </a:br>
            <a:r>
              <a:rPr lang="fr-ca" sz="1500" dirty="0">
                <a:solidFill>
                  <a:srgbClr val="F5F0F0"/>
                </a:solidFill>
                <a:latin typeface="Montserrat" panose="00000500000000000000" pitchFamily="2" charset="0"/>
                <a:cs typeface="Century Gothic"/>
              </a:rPr>
              <a:t>chaque plateforme afin de créer un dialogue significatif, d’instaurer la confiance et d’encourager les Canadiens </a:t>
            </a:r>
            <a:br>
              <a:rPr lang="fr-CA" sz="1500" dirty="0">
                <a:solidFill>
                  <a:srgbClr val="F5F0F0"/>
                </a:solidFill>
                <a:latin typeface="Montserrat" panose="00000500000000000000" pitchFamily="2" charset="0"/>
                <a:cs typeface="Century Gothic"/>
              </a:rPr>
            </a:br>
            <a:r>
              <a:rPr lang="fr-ca" sz="1500" dirty="0">
                <a:solidFill>
                  <a:srgbClr val="F5F0F0"/>
                </a:solidFill>
                <a:latin typeface="Montserrat" panose="00000500000000000000" pitchFamily="2" charset="0"/>
                <a:cs typeface="Century Gothic"/>
              </a:rPr>
              <a:t>à se mobiliser différemment pour le système alimentaire.</a:t>
            </a:r>
            <a:endParaRPr sz="1500" dirty="0">
              <a:latin typeface="Montserrat" panose="00000500000000000000" pitchFamily="2" charset="0"/>
              <a:cs typeface="Century Gothic"/>
            </a:endParaRPr>
          </a:p>
        </p:txBody>
      </p:sp>
      <p:grpSp>
        <p:nvGrpSpPr>
          <p:cNvPr id="5" name="object 5"/>
          <p:cNvGrpSpPr/>
          <p:nvPr/>
        </p:nvGrpSpPr>
        <p:grpSpPr>
          <a:xfrm>
            <a:off x="7723785" y="685799"/>
            <a:ext cx="3933825" cy="5486400"/>
            <a:chOff x="7658100" y="561975"/>
            <a:chExt cx="3933825" cy="5486400"/>
          </a:xfrm>
        </p:grpSpPr>
        <p:pic>
          <p:nvPicPr>
            <p:cNvPr id="6" name="object 6"/>
            <p:cNvPicPr/>
            <p:nvPr/>
          </p:nvPicPr>
          <p:blipFill>
            <a:blip r:embed="rId4" cstate="print"/>
            <a:stretch>
              <a:fillRect/>
            </a:stretch>
          </p:blipFill>
          <p:spPr>
            <a:xfrm>
              <a:off x="7658100" y="561975"/>
              <a:ext cx="3933825" cy="2619375"/>
            </a:xfrm>
            <a:prstGeom prst="rect">
              <a:avLst/>
            </a:prstGeom>
          </p:spPr>
        </p:pic>
        <p:pic>
          <p:nvPicPr>
            <p:cNvPr id="7" name="object 7"/>
            <p:cNvPicPr/>
            <p:nvPr/>
          </p:nvPicPr>
          <p:blipFill>
            <a:blip r:embed="rId5" cstate="print"/>
            <a:stretch>
              <a:fillRect/>
            </a:stretch>
          </p:blipFill>
          <p:spPr>
            <a:xfrm>
              <a:off x="7658100" y="3429000"/>
              <a:ext cx="3933825" cy="2619375"/>
            </a:xfrm>
            <a:prstGeom prst="rect">
              <a:avLst/>
            </a:prstGeom>
          </p:spPr>
        </p:pic>
      </p:grpSp>
      <p:sp>
        <p:nvSpPr>
          <p:cNvPr id="8" name="Title 1">
            <a:extLst>
              <a:ext uri="{FF2B5EF4-FFF2-40B4-BE49-F238E27FC236}">
                <a16:creationId xmlns:a16="http://schemas.microsoft.com/office/drawing/2014/main" id="{33B33B9E-7E4B-8E04-E46E-8A4FCEBDEE59}"/>
              </a:ext>
            </a:extLst>
          </p:cNvPr>
          <p:cNvSpPr txBox="1">
            <a:spLocks/>
          </p:cNvSpPr>
          <p:nvPr/>
        </p:nvSpPr>
        <p:spPr>
          <a:xfrm>
            <a:off x="534390" y="603188"/>
            <a:ext cx="8407729" cy="1030515"/>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ca" sz="4000">
                <a:solidFill>
                  <a:srgbClr val="FFFFFF"/>
                </a:solidFill>
                <a:latin typeface="Montserrat" panose="00000500000000000000" pitchFamily="2" charset="0"/>
              </a:rPr>
              <a:t>Publics et plateformes</a:t>
            </a:r>
          </a:p>
        </p:txBody>
      </p:sp>
    </p:spTree>
    <p:extLst>
      <p:ext uri="{BB962C8B-B14F-4D97-AF65-F5344CB8AC3E}">
        <p14:creationId xmlns:p14="http://schemas.microsoft.com/office/powerpoint/2010/main" val="2126341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custDataLst>
              <p:tags r:id="rId1"/>
            </p:custDataLst>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grpSp>
        <p:nvGrpSpPr>
          <p:cNvPr id="29" name="Group 28" hidden="1">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custDataLst>
              <p:tags r:id="rId2"/>
            </p:custDataLst>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0" name="Rectangle 29">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latin typeface="Montserrat" panose="00000500000000000000" pitchFamily="2" charset="0"/>
              </a:endParaRPr>
            </a:p>
          </p:txBody>
        </p:sp>
        <p:sp>
          <p:nvSpPr>
            <p:cNvPr id="31" name="Rectangle 30">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latin typeface="Montserrat" panose="00000500000000000000" pitchFamily="2" charset="0"/>
              </a:endParaRPr>
            </a:p>
          </p:txBody>
        </p:sp>
        <p:sp>
          <p:nvSpPr>
            <p:cNvPr id="32" name="Rectangle 31">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latin typeface="Montserrat" panose="00000500000000000000" pitchFamily="2" charset="0"/>
              </a:endParaRPr>
            </a:p>
          </p:txBody>
        </p:sp>
      </p:grpSp>
      <p:sp>
        <p:nvSpPr>
          <p:cNvPr id="5" name="TextBox 4">
            <a:extLst>
              <a:ext uri="{FF2B5EF4-FFF2-40B4-BE49-F238E27FC236}">
                <a16:creationId xmlns:a16="http://schemas.microsoft.com/office/drawing/2014/main" id="{464BD5F5-52A6-DF5B-4C63-8B6CCC3858E0}"/>
              </a:ext>
            </a:extLst>
          </p:cNvPr>
          <p:cNvSpPr txBox="1"/>
          <p:nvPr>
            <p:custDataLst>
              <p:tags r:id="rId3"/>
            </p:custDataLst>
          </p:nvPr>
        </p:nvSpPr>
        <p:spPr>
          <a:xfrm>
            <a:off x="672263" y="4820863"/>
            <a:ext cx="10525053" cy="1658445"/>
          </a:xfrm>
          <a:prstGeom prst="rect">
            <a:avLst/>
          </a:prstGeom>
        </p:spPr>
        <p:txBody>
          <a:bodyPr vert="horz" lIns="91440" tIns="45720" rIns="91440" bIns="45720" rtlCol="0">
            <a:normAutofit fontScale="92500" lnSpcReduction="10000"/>
          </a:bodyPr>
          <a:lstStyle/>
          <a:p>
            <a:pPr algn="l" rtl="0">
              <a:lnSpc>
                <a:spcPct val="90000"/>
              </a:lnSpc>
              <a:spcAft>
                <a:spcPts val="600"/>
              </a:spcAft>
            </a:pPr>
            <a:endParaRPr lang="fr-ca" sz="2000" dirty="0">
              <a:latin typeface="Montserrat" panose="00000500000000000000" pitchFamily="2" charset="0"/>
              <a:sym typeface=""/>
            </a:endParaRPr>
          </a:p>
          <a:p>
            <a:pPr algn="l" rtl="0">
              <a:lnSpc>
                <a:spcPct val="110000"/>
              </a:lnSpc>
              <a:spcAft>
                <a:spcPts val="600"/>
              </a:spcAft>
            </a:pPr>
            <a:r>
              <a:rPr lang="fr-ca" sz="2000" b="0" i="0" u="none" baseline="0" dirty="0">
                <a:latin typeface="Montserrat" panose="00000500000000000000" pitchFamily="2" charset="0"/>
                <a:ea typeface="Open Sans" pitchFamily="2" charset="0"/>
                <a:cs typeface="Open Sans" pitchFamily="2" charset="0"/>
                <a:sym typeface=""/>
              </a:rPr>
              <a:t>En dépit de nos efforts individuels dans l’ensemble de la chaîne de valeur, la perception de la façon dont les aliments passent de l’exploitation agricole à l’assiette du consommateur a considérablement diminué, tout comme les indicateurs clés de confiance.</a:t>
            </a:r>
          </a:p>
          <a:p>
            <a:pPr indent="-228600" algn="l" rtl="0">
              <a:lnSpc>
                <a:spcPct val="90000"/>
              </a:lnSpc>
              <a:spcAft>
                <a:spcPts val="600"/>
              </a:spcAft>
              <a:buFont typeface="Arial" panose="020B0604020202020204" pitchFamily="34" charset="0"/>
              <a:buChar char="•"/>
            </a:pPr>
            <a:endParaRPr lang="fr-ca" sz="2000" dirty="0">
              <a:latin typeface="Montserrat" panose="00000500000000000000" pitchFamily="2" charset="0"/>
            </a:endParaRPr>
          </a:p>
        </p:txBody>
      </p:sp>
      <p:pic>
        <p:nvPicPr>
          <p:cNvPr id="4100" name="Picture 4">
            <a:extLst>
              <a:ext uri="{FF2B5EF4-FFF2-40B4-BE49-F238E27FC236}">
                <a16:creationId xmlns:a16="http://schemas.microsoft.com/office/drawing/2014/main" id="{B9ABB076-EC72-4E0B-356B-7DE9CFE9846A}"/>
              </a:ext>
            </a:extLst>
          </p:cNvPr>
          <p:cNvPicPr>
            <a:picLocks noChangeAspect="1" noChangeArrowheads="1"/>
          </p:cNvPicPr>
          <p:nvPr>
            <p:custDataLst>
              <p:tags r:id="rId4"/>
            </p:custDataLst>
          </p:nvPr>
        </p:nvPicPr>
        <p:blipFill>
          <a:blip r:embed="rId10"/>
          <a:srcRect/>
          <a:stretch/>
        </p:blipFill>
        <p:spPr bwMode="auto">
          <a:xfrm>
            <a:off x="696856" y="2000972"/>
            <a:ext cx="5442514" cy="281561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E27F5AB0-A661-84DF-FC44-5833F1457F9D}"/>
              </a:ext>
            </a:extLst>
          </p:cNvPr>
          <p:cNvPicPr>
            <a:picLocks noChangeAspect="1" noChangeArrowheads="1"/>
          </p:cNvPicPr>
          <p:nvPr>
            <p:custDataLst>
              <p:tags r:id="rId5"/>
            </p:custDataLst>
          </p:nvPr>
        </p:nvPicPr>
        <p:blipFill>
          <a:blip r:embed="rId11"/>
          <a:srcRect/>
          <a:stretch/>
        </p:blipFill>
        <p:spPr bwMode="auto">
          <a:xfrm>
            <a:off x="6425903" y="1999599"/>
            <a:ext cx="4771413" cy="28183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370ED5C-E6DA-0412-4736-E1C47A9C0F2B}"/>
              </a:ext>
            </a:extLst>
          </p:cNvPr>
          <p:cNvGrpSpPr/>
          <p:nvPr>
            <p:custDataLst>
              <p:tags r:id="rId6"/>
            </p:custDataLst>
          </p:nvPr>
        </p:nvGrpSpPr>
        <p:grpSpPr>
          <a:xfrm>
            <a:off x="3652" y="-1"/>
            <a:ext cx="12184743" cy="1575461"/>
            <a:chOff x="14285" y="-1"/>
            <a:chExt cx="12184743" cy="1575461"/>
          </a:xfrm>
        </p:grpSpPr>
        <p:pic>
          <p:nvPicPr>
            <p:cNvPr id="3" name="Picture 2" descr="A red and white logo&#10;&#10;AI-generated content may be incorrect.">
              <a:extLst>
                <a:ext uri="{FF2B5EF4-FFF2-40B4-BE49-F238E27FC236}">
                  <a16:creationId xmlns:a16="http://schemas.microsoft.com/office/drawing/2014/main" id="{2C21BDF4-593B-A006-119C-2D81ADC90B63}"/>
                </a:ext>
              </a:extLst>
            </p:cNvPr>
            <p:cNvPicPr>
              <a:picLocks noChangeAspect="1"/>
            </p:cNvPicPr>
            <p:nvPr/>
          </p:nvPicPr>
          <p:blipFill>
            <a:blip r:embed="rId12"/>
            <a:stretch>
              <a:fillRect/>
            </a:stretch>
          </p:blipFill>
          <p:spPr>
            <a:xfrm>
              <a:off x="9398208" y="-1"/>
              <a:ext cx="2800820" cy="1575461"/>
            </a:xfrm>
            <a:prstGeom prst="rect">
              <a:avLst/>
            </a:prstGeom>
          </p:spPr>
        </p:pic>
        <p:sp>
          <p:nvSpPr>
            <p:cNvPr id="6" name="Rectangle 5">
              <a:extLst>
                <a:ext uri="{FF2B5EF4-FFF2-40B4-BE49-F238E27FC236}">
                  <a16:creationId xmlns:a16="http://schemas.microsoft.com/office/drawing/2014/main" id="{D74D249E-7580-3CC0-0371-61F241751095}"/>
                </a:ext>
              </a:extLst>
            </p:cNvPr>
            <p:cNvSpPr/>
            <p:nvPr/>
          </p:nvSpPr>
          <p:spPr>
            <a:xfrm>
              <a:off x="14285" y="0"/>
              <a:ext cx="9383921" cy="1575460"/>
            </a:xfrm>
            <a:prstGeom prst="rect">
              <a:avLst/>
            </a:prstGeom>
            <a:solidFill>
              <a:srgbClr val="AE2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ca"/>
            </a:p>
          </p:txBody>
        </p:sp>
      </p:grpSp>
      <p:sp>
        <p:nvSpPr>
          <p:cNvPr id="4" name="Title 1">
            <a:extLst>
              <a:ext uri="{FF2B5EF4-FFF2-40B4-BE49-F238E27FC236}">
                <a16:creationId xmlns:a16="http://schemas.microsoft.com/office/drawing/2014/main" id="{7554E36B-B5F3-568C-FA3B-746AE5C34C93}"/>
              </a:ext>
            </a:extLst>
          </p:cNvPr>
          <p:cNvSpPr txBox="1">
            <a:spLocks/>
          </p:cNvSpPr>
          <p:nvPr>
            <p:custDataLst>
              <p:tags r:id="rId7"/>
            </p:custDataLst>
          </p:nvPr>
        </p:nvSpPr>
        <p:spPr>
          <a:xfrm>
            <a:off x="633151" y="291956"/>
            <a:ext cx="11643324" cy="1030515"/>
          </a:xfrm>
          <a:prstGeom prst="rect">
            <a:avLst/>
          </a:prstGeom>
        </p:spPr>
        <p:txBody>
          <a:bodyPr vert="horz" lIns="91440" tIns="45720" rIns="91440" bIns="45720" rtlCol="0" anchor="ctr">
            <a:normAutofit fontScale="92500"/>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FR" sz="4000" b="1" i="0" u="none" baseline="0" dirty="0">
                <a:solidFill>
                  <a:srgbClr val="FFFFFF"/>
                </a:solidFill>
                <a:latin typeface="Montserrat" panose="00000500000000000000" pitchFamily="2" charset="0"/>
                <a:cs typeface="+mn-cs"/>
                <a:sym typeface=""/>
              </a:rPr>
              <a:t>La raison pour laquelle nous en sommes </a:t>
            </a:r>
            <a:r>
              <a:rPr lang="fr-ca" sz="4000" b="1" i="0" u="none" baseline="0" dirty="0">
                <a:solidFill>
                  <a:srgbClr val="FFFFFF"/>
                </a:solidFill>
                <a:latin typeface="Montserrat" panose="00000500000000000000" pitchFamily="2" charset="0"/>
                <a:cs typeface="+mn-cs"/>
                <a:sym typeface=""/>
              </a:rPr>
              <a:t>ici</a:t>
            </a:r>
          </a:p>
        </p:txBody>
      </p:sp>
    </p:spTree>
    <p:extLst>
      <p:ext uri="{BB962C8B-B14F-4D97-AF65-F5344CB8AC3E}">
        <p14:creationId xmlns:p14="http://schemas.microsoft.com/office/powerpoint/2010/main" val="1294486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3" name="object 3"/>
          <p:cNvSpPr txBox="1"/>
          <p:nvPr/>
        </p:nvSpPr>
        <p:spPr>
          <a:xfrm>
            <a:off x="646321" y="3416894"/>
            <a:ext cx="7340212" cy="2289409"/>
          </a:xfrm>
          <a:prstGeom prst="rect">
            <a:avLst/>
          </a:prstGeom>
        </p:spPr>
        <p:txBody>
          <a:bodyPr vert="horz" wrap="square" lIns="0" tIns="7620" rIns="0" bIns="0" rtlCol="0">
            <a:spAutoFit/>
          </a:bodyPr>
          <a:lstStyle/>
          <a:p>
            <a:pPr marL="12700" marR="5080" rtl="0">
              <a:lnSpc>
                <a:spcPct val="103600"/>
              </a:lnSpc>
              <a:spcBef>
                <a:spcPts val="60"/>
              </a:spcBef>
            </a:pPr>
            <a:r>
              <a:rPr lang="fr-ca" sz="1600" dirty="0">
                <a:solidFill>
                  <a:srgbClr val="F5F0F0"/>
                </a:solidFill>
                <a:latin typeface="Montserrat" panose="00000500000000000000" pitchFamily="2" charset="0"/>
                <a:cs typeface="Century Gothic"/>
              </a:rPr>
              <a:t>Le système alimentaire du Canada a toujours été au service des Canadiens et continuera de l’être. Comme tout le monde favorise </a:t>
            </a:r>
            <a:br>
              <a:rPr lang="fr-CA" sz="1600" dirty="0">
                <a:solidFill>
                  <a:srgbClr val="F5F0F0"/>
                </a:solidFill>
                <a:latin typeface="Montserrat" panose="00000500000000000000" pitchFamily="2" charset="0"/>
                <a:cs typeface="Century Gothic"/>
              </a:rPr>
            </a:br>
            <a:r>
              <a:rPr lang="fr-ca" sz="1600" dirty="0">
                <a:solidFill>
                  <a:srgbClr val="F5F0F0"/>
                </a:solidFill>
                <a:latin typeface="Montserrat" panose="00000500000000000000" pitchFamily="2" charset="0"/>
                <a:cs typeface="Century Gothic"/>
              </a:rPr>
              <a:t>les aliments d’ici en ce moment, nous pensons que c’est le moment idéal pour </a:t>
            </a:r>
            <a:r>
              <a:rPr lang="fr-ca" sz="1600" b="1" dirty="0">
                <a:solidFill>
                  <a:srgbClr val="F5F0F0"/>
                </a:solidFill>
                <a:latin typeface="Montserrat" panose="00000500000000000000" pitchFamily="2" charset="0"/>
                <a:cs typeface="Century Gothic"/>
              </a:rPr>
              <a:t>relancer la conversation</a:t>
            </a:r>
            <a:r>
              <a:rPr lang="fr-ca" sz="1600" dirty="0">
                <a:solidFill>
                  <a:srgbClr val="F5F0F0"/>
                </a:solidFill>
                <a:latin typeface="Montserrat" panose="00000500000000000000" pitchFamily="2" charset="0"/>
                <a:cs typeface="Century Gothic"/>
              </a:rPr>
              <a:t>.</a:t>
            </a:r>
            <a:endParaRPr sz="1600" dirty="0">
              <a:latin typeface="Montserrat" panose="00000500000000000000" pitchFamily="2" charset="0"/>
              <a:cs typeface="Century Gothic"/>
            </a:endParaRPr>
          </a:p>
          <a:p>
            <a:pPr rtl="0">
              <a:lnSpc>
                <a:spcPct val="100000"/>
              </a:lnSpc>
            </a:pPr>
            <a:endParaRPr sz="1600" dirty="0">
              <a:latin typeface="Montserrat" panose="00000500000000000000" pitchFamily="2" charset="0"/>
              <a:cs typeface="Century Gothic"/>
            </a:endParaRPr>
          </a:p>
          <a:p>
            <a:pPr marL="12700" marR="107314" rtl="0">
              <a:lnSpc>
                <a:spcPct val="103699"/>
              </a:lnSpc>
            </a:pPr>
            <a:r>
              <a:rPr lang="fr-ca" sz="1600" dirty="0">
                <a:solidFill>
                  <a:srgbClr val="F5F0F0"/>
                </a:solidFill>
                <a:latin typeface="Montserrat" panose="00000500000000000000" pitchFamily="2" charset="0"/>
                <a:cs typeface="Century Gothic"/>
              </a:rPr>
              <a:t>Le système alimentaire du Canada n’est pas nouveau : c’est une constante. Nous avons hâte de rappeler aux Canadiens le réseau de personnes, d’entreprises et de communautés qui cultivent, produisent, préparent et livrent les aliments qu’ils consomment chaque jour.</a:t>
            </a:r>
            <a:endParaRPr sz="1600" dirty="0">
              <a:latin typeface="Montserrat" panose="00000500000000000000" pitchFamily="2" charset="0"/>
              <a:cs typeface="Century Gothic"/>
            </a:endParaRPr>
          </a:p>
        </p:txBody>
      </p:sp>
      <p:sp>
        <p:nvSpPr>
          <p:cNvPr id="5" name="object 5"/>
          <p:cNvSpPr txBox="1">
            <a:spLocks noGrp="1"/>
          </p:cNvSpPr>
          <p:nvPr>
            <p:ph type="title"/>
          </p:nvPr>
        </p:nvSpPr>
        <p:spPr>
          <a:xfrm>
            <a:off x="646320" y="1309669"/>
            <a:ext cx="3557769" cy="320601"/>
          </a:xfrm>
          <a:prstGeom prst="rect">
            <a:avLst/>
          </a:prstGeom>
        </p:spPr>
        <p:txBody>
          <a:bodyPr vert="horz" wrap="square" lIns="0" tIns="12700" rIns="0" bIns="0" rtlCol="0">
            <a:spAutoFit/>
          </a:bodyPr>
          <a:lstStyle/>
          <a:p>
            <a:pPr marL="12700" rtl="0">
              <a:lnSpc>
                <a:spcPct val="100000"/>
              </a:lnSpc>
              <a:spcBef>
                <a:spcPts val="100"/>
              </a:spcBef>
            </a:pPr>
            <a:r>
              <a:rPr lang="fr-ca" sz="2000" spc="95" dirty="0">
                <a:solidFill>
                  <a:srgbClr val="E1D2D2"/>
                </a:solidFill>
                <a:latin typeface="Montserrat" panose="00000500000000000000" pitchFamily="2" charset="0"/>
              </a:rPr>
              <a:t>Premier</a:t>
            </a:r>
            <a:r>
              <a:rPr lang="fr-ca" sz="2000" spc="-5" dirty="0">
                <a:solidFill>
                  <a:srgbClr val="E1D2D2"/>
                </a:solidFill>
                <a:latin typeface="Montserrat" panose="00000500000000000000" pitchFamily="2" charset="0"/>
              </a:rPr>
              <a:t> </a:t>
            </a:r>
            <a:r>
              <a:rPr lang="fr-ca" sz="2000" spc="-25" dirty="0">
                <a:solidFill>
                  <a:srgbClr val="E1D2D2"/>
                </a:solidFill>
                <a:latin typeface="Montserrat" panose="00000500000000000000" pitchFamily="2" charset="0"/>
              </a:rPr>
              <a:t>pilier</a:t>
            </a:r>
            <a:endParaRPr sz="2000" dirty="0">
              <a:latin typeface="Montserrat" panose="00000500000000000000" pitchFamily="2" charset="0"/>
            </a:endParaRPr>
          </a:p>
        </p:txBody>
      </p:sp>
      <p:sp>
        <p:nvSpPr>
          <p:cNvPr id="8" name="Title 1">
            <a:extLst>
              <a:ext uri="{FF2B5EF4-FFF2-40B4-BE49-F238E27FC236}">
                <a16:creationId xmlns:a16="http://schemas.microsoft.com/office/drawing/2014/main" id="{DEDD4C5C-27D8-380C-6FF7-A61D0145ABCB}"/>
              </a:ext>
            </a:extLst>
          </p:cNvPr>
          <p:cNvSpPr txBox="1">
            <a:spLocks/>
          </p:cNvSpPr>
          <p:nvPr/>
        </p:nvSpPr>
        <p:spPr>
          <a:xfrm>
            <a:off x="534390" y="1654040"/>
            <a:ext cx="6780810" cy="1491830"/>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ca" sz="4000" dirty="0">
                <a:solidFill>
                  <a:srgbClr val="FFFFFF"/>
                </a:solidFill>
                <a:latin typeface="Montserrat" panose="00000500000000000000" pitchFamily="2" charset="0"/>
              </a:rPr>
              <a:t>Parlons du système alimentaire du Canada</a:t>
            </a:r>
          </a:p>
        </p:txBody>
      </p:sp>
    </p:spTree>
    <p:extLst>
      <p:ext uri="{BB962C8B-B14F-4D97-AF65-F5344CB8AC3E}">
        <p14:creationId xmlns:p14="http://schemas.microsoft.com/office/powerpoint/2010/main" val="378806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27037" y="1669796"/>
            <a:ext cx="3758565" cy="1628651"/>
          </a:xfrm>
          <a:prstGeom prst="rect">
            <a:avLst/>
          </a:prstGeom>
        </p:spPr>
        <p:txBody>
          <a:bodyPr vert="horz" wrap="square" lIns="0" tIns="12700" rIns="0" bIns="0" rtlCol="0" anchor="t">
            <a:spAutoFit/>
          </a:bodyPr>
          <a:lstStyle/>
          <a:p>
            <a:pPr marL="12700" rtl="0">
              <a:lnSpc>
                <a:spcPts val="1430"/>
              </a:lnSpc>
              <a:spcBef>
                <a:spcPts val="100"/>
              </a:spcBef>
            </a:pPr>
            <a:r>
              <a:rPr lang="fr-ca" sz="1200" b="1" dirty="0">
                <a:solidFill>
                  <a:srgbClr val="431F20"/>
                </a:solidFill>
                <a:latin typeface="Montserrat"/>
                <a:cs typeface="Century Gothic"/>
              </a:rPr>
              <a:t>Texte:</a:t>
            </a:r>
            <a:endParaRPr sz="1200" dirty="0">
              <a:latin typeface="Montserrat"/>
              <a:cs typeface="Century Gothic"/>
            </a:endParaRPr>
          </a:p>
          <a:p>
            <a:pPr marL="12700" rtl="0">
              <a:lnSpc>
                <a:spcPts val="1430"/>
              </a:lnSpc>
            </a:pPr>
            <a:r>
              <a:rPr lang="fr-ca" sz="1200" dirty="0">
                <a:solidFill>
                  <a:srgbClr val="431F20"/>
                </a:solidFill>
                <a:latin typeface="Montserrat"/>
                <a:cs typeface="Century Gothic"/>
              </a:rPr>
              <a:t>Notre système alimentaire a toujours été, et </a:t>
            </a:r>
            <a:br>
              <a:rPr lang="fr-CA" sz="1200" dirty="0">
                <a:latin typeface="Montserrat" panose="00000500000000000000" pitchFamily="2" charset="0"/>
                <a:cs typeface="Century Gothic"/>
              </a:rPr>
            </a:br>
            <a:r>
              <a:rPr lang="fr-ca" sz="1200" dirty="0">
                <a:solidFill>
                  <a:srgbClr val="431F20"/>
                </a:solidFill>
                <a:latin typeface="Montserrat"/>
                <a:cs typeface="Century Gothic"/>
              </a:rPr>
              <a:t>sera toujours</a:t>
            </a:r>
            <a:r>
              <a:rPr lang="fr-CA" sz="1200" dirty="0">
                <a:latin typeface="Montserrat"/>
                <a:cs typeface="Century Gothic"/>
              </a:rPr>
              <a:t> </a:t>
            </a:r>
            <a:r>
              <a:rPr lang="fr-ca" sz="1200" dirty="0">
                <a:solidFill>
                  <a:srgbClr val="431F20"/>
                </a:solidFill>
                <a:latin typeface="Montserrat"/>
                <a:cs typeface="Century Gothic"/>
              </a:rPr>
              <a:t>une partie essentielle du Canada. </a:t>
            </a:r>
            <a:br>
              <a:rPr lang="fr-CA" sz="1200" dirty="0">
                <a:latin typeface="Montserrat" panose="00000500000000000000" pitchFamily="2" charset="0"/>
                <a:cs typeface="Century Gothic"/>
              </a:rPr>
            </a:br>
            <a:r>
              <a:rPr lang="fr-ca" sz="1200" dirty="0">
                <a:solidFill>
                  <a:srgbClr val="431F20"/>
                </a:solidFill>
                <a:latin typeface="Montserrat"/>
                <a:cs typeface="Century Gothic"/>
              </a:rPr>
              <a:t>Mais aujourd’hui, nous entendons les questions importantes que vous posez et nous voulons y répondre! Nous sommes là pour vous aider à trouver des réponses fiables et à renouer avec les personnes qui travaillent dur pour nourrir notre pays.</a:t>
            </a:r>
            <a:endParaRPr sz="1200" dirty="0">
              <a:latin typeface="Montserrat"/>
              <a:cs typeface="Century Gothic"/>
            </a:endParaRPr>
          </a:p>
        </p:txBody>
      </p:sp>
      <p:sp>
        <p:nvSpPr>
          <p:cNvPr id="4" name="object 4"/>
          <p:cNvSpPr txBox="1"/>
          <p:nvPr/>
        </p:nvSpPr>
        <p:spPr>
          <a:xfrm>
            <a:off x="427037" y="3451448"/>
            <a:ext cx="3251835" cy="558486"/>
          </a:xfrm>
          <a:prstGeom prst="rect">
            <a:avLst/>
          </a:prstGeom>
        </p:spPr>
        <p:txBody>
          <a:bodyPr vert="horz" wrap="square" lIns="0" tIns="19685" rIns="0" bIns="0" rtlCol="0">
            <a:spAutoFit/>
          </a:bodyPr>
          <a:lstStyle/>
          <a:p>
            <a:pPr marL="12700" marR="5080" rtl="0">
              <a:lnSpc>
                <a:spcPts val="1430"/>
              </a:lnSpc>
              <a:spcBef>
                <a:spcPts val="155"/>
              </a:spcBef>
            </a:pPr>
            <a:r>
              <a:rPr lang="fr-ca" sz="1200" dirty="0">
                <a:solidFill>
                  <a:srgbClr val="431F20"/>
                </a:solidFill>
                <a:latin typeface="Montserrat" panose="00000500000000000000" pitchFamily="2" charset="0"/>
                <a:cs typeface="Century Gothic"/>
              </a:rPr>
              <a:t>Suivez-nous pendant que nous décortiquons le système alimentaire du Canada. #NotreAlimentationNotreAvenir</a:t>
            </a:r>
            <a:endParaRPr sz="1200" dirty="0">
              <a:latin typeface="Montserrat" panose="00000500000000000000" pitchFamily="2" charset="0"/>
              <a:cs typeface="Century Gothic"/>
            </a:endParaRPr>
          </a:p>
        </p:txBody>
      </p:sp>
      <p:sp>
        <p:nvSpPr>
          <p:cNvPr id="5" name="object 5"/>
          <p:cNvSpPr txBox="1"/>
          <p:nvPr/>
        </p:nvSpPr>
        <p:spPr>
          <a:xfrm>
            <a:off x="427037" y="4286933"/>
            <a:ext cx="1894205" cy="551433"/>
          </a:xfrm>
          <a:prstGeom prst="rect">
            <a:avLst/>
          </a:prstGeom>
        </p:spPr>
        <p:txBody>
          <a:bodyPr vert="horz" wrap="square" lIns="0" tIns="12700" rIns="0" bIns="0" rtlCol="0" anchor="t">
            <a:spAutoFit/>
          </a:bodyPr>
          <a:lstStyle/>
          <a:p>
            <a:pPr marL="12700">
              <a:lnSpc>
                <a:spcPts val="1435"/>
              </a:lnSpc>
              <a:spcBef>
                <a:spcPts val="100"/>
              </a:spcBef>
            </a:pPr>
            <a:r>
              <a:rPr lang="fr-ca" sz="1200" b="1" dirty="0">
                <a:solidFill>
                  <a:srgbClr val="431F20"/>
                </a:solidFill>
                <a:latin typeface="Montserrat"/>
                <a:ea typeface="+mn-lt"/>
                <a:cs typeface="+mn-lt"/>
              </a:rPr>
              <a:t>Texte sur l'image:</a:t>
            </a:r>
            <a:endParaRPr lang="en-US" sz="1200" dirty="0">
              <a:latin typeface="Montserrat"/>
            </a:endParaRPr>
          </a:p>
          <a:p>
            <a:pPr marL="12700" rtl="0">
              <a:lnSpc>
                <a:spcPts val="1435"/>
              </a:lnSpc>
            </a:pPr>
            <a:r>
              <a:rPr lang="fr-ca" sz="1200" dirty="0">
                <a:solidFill>
                  <a:srgbClr val="431F20"/>
                </a:solidFill>
                <a:latin typeface="Montserrat"/>
                <a:cs typeface="Century Gothic"/>
              </a:rPr>
              <a:t>Ô Canada, parlons alimentation.</a:t>
            </a:r>
            <a:endParaRPr sz="1200" dirty="0">
              <a:latin typeface="Montserrat"/>
              <a:cs typeface="Century Gothic"/>
            </a:endParaRPr>
          </a:p>
        </p:txBody>
      </p:sp>
      <p:sp>
        <p:nvSpPr>
          <p:cNvPr id="20" name="object 7">
            <a:extLst>
              <a:ext uri="{FF2B5EF4-FFF2-40B4-BE49-F238E27FC236}">
                <a16:creationId xmlns:a16="http://schemas.microsoft.com/office/drawing/2014/main" id="{19CC6EF6-FD5A-004C-9E3F-18521E32E82F}"/>
              </a:ext>
            </a:extLst>
          </p:cNvPr>
          <p:cNvSpPr txBox="1">
            <a:spLocks/>
          </p:cNvSpPr>
          <p:nvPr/>
        </p:nvSpPr>
        <p:spPr>
          <a:xfrm>
            <a:off x="427037" y="285712"/>
            <a:ext cx="4792663" cy="740971"/>
          </a:xfrm>
          <a:prstGeom prst="rect">
            <a:avLst/>
          </a:prstGeom>
        </p:spPr>
        <p:txBody>
          <a:bodyPr vert="horz" wrap="square" lIns="0" tIns="200405" rIns="0" bIns="0" rtlCol="0">
            <a:spAutoFit/>
          </a:bodyPr>
          <a:lstStyle>
            <a:lvl1pPr>
              <a:defRPr sz="1850" b="1" i="0">
                <a:solidFill>
                  <a:srgbClr val="431F20"/>
                </a:solidFill>
                <a:latin typeface="Century Gothic"/>
                <a:ea typeface="+mj-ea"/>
                <a:cs typeface="Century Gothic"/>
              </a:defRPr>
            </a:lvl1pPr>
          </a:lstStyle>
          <a:p>
            <a:pPr marL="12700" rtl="0">
              <a:lnSpc>
                <a:spcPts val="2125"/>
              </a:lnSpc>
              <a:spcBef>
                <a:spcPts val="125"/>
              </a:spcBef>
            </a:pPr>
            <a:r>
              <a:rPr lang="fr-ca" kern="0">
                <a:latin typeface="Montserrat" panose="00000500000000000000" pitchFamily="2" charset="0"/>
              </a:rPr>
              <a:t>Exemple de publication – Introduction au système alimentaire du Canada</a:t>
            </a:r>
            <a:endParaRPr lang="en-US" kern="0">
              <a:latin typeface="Montserrat" panose="00000500000000000000" pitchFamily="2" charset="0"/>
            </a:endParaRPr>
          </a:p>
        </p:txBody>
      </p:sp>
      <p:grpSp>
        <p:nvGrpSpPr>
          <p:cNvPr id="6" name="Group 5">
            <a:extLst>
              <a:ext uri="{FF2B5EF4-FFF2-40B4-BE49-F238E27FC236}">
                <a16:creationId xmlns:a16="http://schemas.microsoft.com/office/drawing/2014/main" id="{FCF1E044-B251-1CB5-A69A-AC6F5654540C}"/>
              </a:ext>
            </a:extLst>
          </p:cNvPr>
          <p:cNvGrpSpPr/>
          <p:nvPr/>
        </p:nvGrpSpPr>
        <p:grpSpPr>
          <a:xfrm>
            <a:off x="5406429" y="1174477"/>
            <a:ext cx="6213402" cy="5761168"/>
            <a:chOff x="5406429" y="1174477"/>
            <a:chExt cx="6213402" cy="5761168"/>
          </a:xfrm>
        </p:grpSpPr>
        <p:pic>
          <p:nvPicPr>
            <p:cNvPr id="19" name="Picture 18">
              <a:extLst>
                <a:ext uri="{FF2B5EF4-FFF2-40B4-BE49-F238E27FC236}">
                  <a16:creationId xmlns:a16="http://schemas.microsoft.com/office/drawing/2014/main" id="{2F3EFE6A-D3C3-0D3C-5AC2-0451F4557430}"/>
                </a:ext>
              </a:extLst>
            </p:cNvPr>
            <p:cNvPicPr>
              <a:picLocks noGrp="1" noRot="1" noMove="1" noResize="1" noEditPoints="1" noAdjustHandles="1" noChangeArrowheads="1" noChangeShapeType="1" noCrop="1"/>
            </p:cNvPicPr>
            <p:nvPr/>
          </p:nvPicPr>
          <p:blipFill>
            <a:blip r:embed="rId3"/>
            <a:srcRect/>
            <a:stretch/>
          </p:blipFill>
          <p:spPr>
            <a:xfrm>
              <a:off x="5406429" y="1174477"/>
              <a:ext cx="4035276" cy="5727065"/>
            </a:xfrm>
            <a:prstGeom prst="rect">
              <a:avLst/>
            </a:prstGeom>
          </p:spPr>
        </p:pic>
        <p:sp>
          <p:nvSpPr>
            <p:cNvPr id="22" name="object 6">
              <a:extLst>
                <a:ext uri="{FF2B5EF4-FFF2-40B4-BE49-F238E27FC236}">
                  <a16:creationId xmlns:a16="http://schemas.microsoft.com/office/drawing/2014/main" id="{A97F1D6C-E835-7FBE-93D1-50DE2976B13E}"/>
                </a:ext>
              </a:extLst>
            </p:cNvPr>
            <p:cNvSpPr txBox="1"/>
            <p:nvPr/>
          </p:nvSpPr>
          <p:spPr>
            <a:xfrm>
              <a:off x="9552524" y="3597641"/>
              <a:ext cx="1892935" cy="133050"/>
            </a:xfrm>
            <a:prstGeom prst="rect">
              <a:avLst/>
            </a:prstGeom>
          </p:spPr>
          <p:txBody>
            <a:bodyPr vert="horz" wrap="square" lIns="0" tIns="13335" rIns="0" bIns="0" rtlCol="0" anchor="t">
              <a:spAutoFit/>
            </a:bodyPr>
            <a:lstStyle/>
            <a:p>
              <a:pPr marL="12700" marR="5080">
                <a:lnSpc>
                  <a:spcPct val="101800"/>
                </a:lnSpc>
                <a:spcBef>
                  <a:spcPts val="105"/>
                </a:spcBef>
              </a:pPr>
              <a:r>
                <a:rPr lang="fr-ca" sz="800" b="1" i="1">
                  <a:solidFill>
                    <a:srgbClr val="431F20"/>
                  </a:solidFill>
                  <a:latin typeface="Montserrat"/>
                  <a:ea typeface="+mn-lt"/>
                  <a:cs typeface="Calibri"/>
                </a:rPr>
                <a:t>La feuille s'anime dans le coin</a:t>
              </a:r>
              <a:endParaRPr lang="fr-CA" sz="800" b="1" i="1">
                <a:solidFill>
                  <a:srgbClr val="431F20"/>
                </a:solidFill>
                <a:latin typeface="Montserrat"/>
                <a:cs typeface="Calibri"/>
              </a:endParaRPr>
            </a:p>
          </p:txBody>
        </p:sp>
        <p:sp>
          <p:nvSpPr>
            <p:cNvPr id="23" name="object 12">
              <a:extLst>
                <a:ext uri="{FF2B5EF4-FFF2-40B4-BE49-F238E27FC236}">
                  <a16:creationId xmlns:a16="http://schemas.microsoft.com/office/drawing/2014/main" id="{C96919A1-5421-F8D4-95D6-938E3FFB6E99}"/>
                </a:ext>
              </a:extLst>
            </p:cNvPr>
            <p:cNvSpPr txBox="1"/>
            <p:nvPr/>
          </p:nvSpPr>
          <p:spPr>
            <a:xfrm>
              <a:off x="5794976" y="6167486"/>
              <a:ext cx="3258185" cy="768159"/>
            </a:xfrm>
            <a:prstGeom prst="rect">
              <a:avLst/>
            </a:prstGeom>
          </p:spPr>
          <p:txBody>
            <a:bodyPr vert="horz" wrap="square" lIns="0" tIns="16510" rIns="0" bIns="0" rtlCol="0">
              <a:spAutoFit/>
            </a:bodyPr>
            <a:lstStyle/>
            <a:p>
              <a:pPr marL="12700" marR="5080" rtl="0">
                <a:lnSpc>
                  <a:spcPct val="99800"/>
                </a:lnSpc>
                <a:spcBef>
                  <a:spcPts val="130"/>
                </a:spcBef>
              </a:pPr>
              <a:r>
                <a:rPr lang="fr-CA" sz="800">
                  <a:solidFill>
                    <a:srgbClr val="431F20"/>
                  </a:solidFill>
                  <a:latin typeface="Calibri"/>
                  <a:cs typeface="Calibri"/>
                </a:rPr>
                <a:t>Notre système alimentaire a toujours été et sera toujours une partie essentielle du Canada. Mais aujourd’hui, nous entendons les questions importantes que vous posez et nous voulons y répondre! Nous sommes là pour vous aider à trouver des réponses fiables et à renouer avec les personnes qui travaillent dur pour nourrir notre pays.</a:t>
              </a:r>
            </a:p>
            <a:p>
              <a:pPr marL="12700" marR="5080" rtl="0">
                <a:lnSpc>
                  <a:spcPct val="99800"/>
                </a:lnSpc>
                <a:spcBef>
                  <a:spcPts val="130"/>
                </a:spcBef>
              </a:pPr>
              <a:endParaRPr lang="fr-CA" sz="800">
                <a:solidFill>
                  <a:srgbClr val="431F20"/>
                </a:solidFill>
                <a:latin typeface="Calibri"/>
                <a:cs typeface="Calibri"/>
              </a:endParaRPr>
            </a:p>
          </p:txBody>
        </p:sp>
        <p:pic>
          <p:nvPicPr>
            <p:cNvPr id="24" name="object 15">
              <a:extLst>
                <a:ext uri="{FF2B5EF4-FFF2-40B4-BE49-F238E27FC236}">
                  <a16:creationId xmlns:a16="http://schemas.microsoft.com/office/drawing/2014/main" id="{77768CEC-139E-6D7E-00C5-234EF58F481B}"/>
                </a:ext>
              </a:extLst>
            </p:cNvPr>
            <p:cNvPicPr/>
            <p:nvPr/>
          </p:nvPicPr>
          <p:blipFill>
            <a:blip r:embed="rId4"/>
            <a:srcRect/>
            <a:stretch/>
          </p:blipFill>
          <p:spPr>
            <a:xfrm>
              <a:off x="9533856" y="4286933"/>
              <a:ext cx="2066925" cy="2066925"/>
            </a:xfrm>
            <a:prstGeom prst="rect">
              <a:avLst/>
            </a:prstGeom>
          </p:spPr>
        </p:pic>
        <p:pic>
          <p:nvPicPr>
            <p:cNvPr id="25" name="object 16">
              <a:extLst>
                <a:ext uri="{FF2B5EF4-FFF2-40B4-BE49-F238E27FC236}">
                  <a16:creationId xmlns:a16="http://schemas.microsoft.com/office/drawing/2014/main" id="{A8124BD5-832C-1890-001B-B680298F2F42}"/>
                </a:ext>
              </a:extLst>
            </p:cNvPr>
            <p:cNvPicPr/>
            <p:nvPr/>
          </p:nvPicPr>
          <p:blipFill>
            <a:blip r:embed="rId5"/>
            <a:srcRect/>
            <a:stretch/>
          </p:blipFill>
          <p:spPr>
            <a:xfrm>
              <a:off x="9533856" y="1396096"/>
              <a:ext cx="2085975" cy="2085975"/>
            </a:xfrm>
            <a:prstGeom prst="rect">
              <a:avLst/>
            </a:prstGeom>
          </p:spPr>
        </p:pic>
      </p:grpSp>
    </p:spTree>
    <p:extLst>
      <p:ext uri="{BB962C8B-B14F-4D97-AF65-F5344CB8AC3E}">
        <p14:creationId xmlns:p14="http://schemas.microsoft.com/office/powerpoint/2010/main" val="1698593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pPr rtl="0"/>
            <a:endParaRPr>
              <a:latin typeface="Montserrat" panose="00000500000000000000" pitchFamily="2" charset="0"/>
            </a:endParaRPr>
          </a:p>
        </p:txBody>
      </p:sp>
      <p:sp>
        <p:nvSpPr>
          <p:cNvPr id="3" name="object 3"/>
          <p:cNvSpPr txBox="1"/>
          <p:nvPr/>
        </p:nvSpPr>
        <p:spPr>
          <a:xfrm>
            <a:off x="427037" y="1613598"/>
            <a:ext cx="3033642" cy="3404394"/>
          </a:xfrm>
          <a:prstGeom prst="rect">
            <a:avLst/>
          </a:prstGeom>
        </p:spPr>
        <p:txBody>
          <a:bodyPr vert="horz" wrap="square" lIns="0" tIns="12700" rIns="0" bIns="0" rtlCol="0" anchor="t">
            <a:spAutoFit/>
          </a:bodyPr>
          <a:lstStyle/>
          <a:p>
            <a:pPr marL="12700">
              <a:lnSpc>
                <a:spcPts val="1435"/>
              </a:lnSpc>
              <a:spcBef>
                <a:spcPts val="100"/>
              </a:spcBef>
            </a:pPr>
            <a:r>
              <a:rPr lang="fr-ca" sz="1100" b="1">
                <a:solidFill>
                  <a:srgbClr val="431F20"/>
                </a:solidFill>
                <a:latin typeface="Montserrat"/>
                <a:cs typeface="Century Gothic"/>
              </a:rPr>
              <a:t>Texte:</a:t>
            </a:r>
            <a:endParaRPr lang="en-US">
              <a:latin typeface="Montserrat"/>
            </a:endParaRPr>
          </a:p>
          <a:p>
            <a:pPr marL="12700" marR="5080" rtl="0">
              <a:lnSpc>
                <a:spcPct val="99100"/>
              </a:lnSpc>
              <a:spcBef>
                <a:spcPts val="5"/>
              </a:spcBef>
            </a:pPr>
            <a:r>
              <a:rPr lang="fr-ca" sz="1100">
                <a:solidFill>
                  <a:srgbClr val="431F20"/>
                </a:solidFill>
                <a:latin typeface="Montserrat"/>
                <a:cs typeface="Century Gothic"/>
              </a:rPr>
              <a:t>Notre système alimentaire a </a:t>
            </a:r>
            <a:br>
              <a:rPr lang="fr-CA" sz="1100">
                <a:latin typeface="Montserrat" panose="00000500000000000000" pitchFamily="2" charset="0"/>
                <a:cs typeface="Century Gothic"/>
              </a:rPr>
            </a:br>
            <a:r>
              <a:rPr lang="fr-ca" sz="1100">
                <a:solidFill>
                  <a:srgbClr val="431F20"/>
                </a:solidFill>
                <a:latin typeface="Montserrat"/>
                <a:cs typeface="Century Gothic"/>
              </a:rPr>
              <a:t>toujours été et sera toujours une </a:t>
            </a:r>
            <a:br>
              <a:rPr lang="fr-CA" sz="1100">
                <a:latin typeface="Montserrat" panose="00000500000000000000" pitchFamily="2" charset="0"/>
                <a:cs typeface="Century Gothic"/>
              </a:rPr>
            </a:br>
            <a:r>
              <a:rPr lang="fr-ca" sz="1100">
                <a:solidFill>
                  <a:srgbClr val="431F20"/>
                </a:solidFill>
                <a:latin typeface="Montserrat"/>
                <a:cs typeface="Century Gothic"/>
              </a:rPr>
              <a:t>partie</a:t>
            </a:r>
            <a:r>
              <a:rPr lang="fr-CA" sz="1100">
                <a:solidFill>
                  <a:srgbClr val="431F20"/>
                </a:solidFill>
                <a:latin typeface="Montserrat"/>
                <a:cs typeface="Century Gothic"/>
              </a:rPr>
              <a:t> </a:t>
            </a:r>
            <a:r>
              <a:rPr lang="fr-ca" sz="1100">
                <a:solidFill>
                  <a:srgbClr val="431F20"/>
                </a:solidFill>
                <a:latin typeface="Montserrat"/>
                <a:cs typeface="Century Gothic"/>
              </a:rPr>
              <a:t>essentielle du Canada. Mais aujourd’hui, nous entendons les </a:t>
            </a:r>
            <a:br>
              <a:rPr lang="fr-CA" sz="1100">
                <a:latin typeface="Montserrat" panose="00000500000000000000" pitchFamily="2" charset="0"/>
                <a:cs typeface="Century Gothic"/>
              </a:rPr>
            </a:br>
            <a:r>
              <a:rPr lang="fr-ca" sz="1100">
                <a:solidFill>
                  <a:srgbClr val="431F20"/>
                </a:solidFill>
                <a:latin typeface="Montserrat"/>
                <a:cs typeface="Century Gothic"/>
              </a:rPr>
              <a:t>questions importantes que vous </a:t>
            </a:r>
            <a:br>
              <a:rPr lang="fr-CA" sz="1100">
                <a:latin typeface="Montserrat" panose="00000500000000000000" pitchFamily="2" charset="0"/>
                <a:cs typeface="Century Gothic"/>
              </a:rPr>
            </a:br>
            <a:r>
              <a:rPr lang="fr-ca" sz="1100">
                <a:solidFill>
                  <a:srgbClr val="431F20"/>
                </a:solidFill>
                <a:latin typeface="Montserrat"/>
                <a:cs typeface="Century Gothic"/>
              </a:rPr>
              <a:t>posez</a:t>
            </a:r>
            <a:r>
              <a:rPr lang="fr-ca" sz="1100">
                <a:latin typeface="Montserrat"/>
                <a:cs typeface="Century Gothic"/>
              </a:rPr>
              <a:t> </a:t>
            </a:r>
            <a:r>
              <a:rPr lang="fr-ca" sz="1100">
                <a:solidFill>
                  <a:srgbClr val="431F20"/>
                </a:solidFill>
                <a:latin typeface="Montserrat"/>
                <a:cs typeface="Century Gothic"/>
              </a:rPr>
              <a:t>et nous voulons y</a:t>
            </a:r>
            <a:r>
              <a:rPr lang="fr-ca" sz="1100">
                <a:latin typeface="Montserrat"/>
                <a:cs typeface="Century Gothic"/>
              </a:rPr>
              <a:t> </a:t>
            </a:r>
            <a:r>
              <a:rPr lang="fr-ca" sz="1100">
                <a:solidFill>
                  <a:srgbClr val="431F20"/>
                </a:solidFill>
                <a:latin typeface="Montserrat"/>
                <a:cs typeface="Century Gothic"/>
              </a:rPr>
              <a:t>répondre! </a:t>
            </a:r>
            <a:br>
              <a:rPr lang="fr-CA" sz="1100">
                <a:latin typeface="Montserrat" panose="00000500000000000000" pitchFamily="2" charset="0"/>
                <a:cs typeface="Century Gothic"/>
              </a:rPr>
            </a:br>
            <a:r>
              <a:rPr lang="fr-ca" sz="1100">
                <a:solidFill>
                  <a:srgbClr val="431F20"/>
                </a:solidFill>
                <a:latin typeface="Montserrat"/>
                <a:cs typeface="Century Gothic"/>
              </a:rPr>
              <a:t>Nous sommes là pour vous aider à </a:t>
            </a:r>
            <a:br>
              <a:rPr lang="fr-CA" sz="1100">
                <a:latin typeface="Montserrat" panose="00000500000000000000" pitchFamily="2" charset="0"/>
                <a:cs typeface="Century Gothic"/>
              </a:rPr>
            </a:br>
            <a:r>
              <a:rPr lang="fr-ca" sz="1100">
                <a:solidFill>
                  <a:srgbClr val="431F20"/>
                </a:solidFill>
                <a:latin typeface="Montserrat"/>
                <a:cs typeface="Century Gothic"/>
              </a:rPr>
              <a:t>trouver des réponses fiables et à </a:t>
            </a:r>
            <a:br>
              <a:rPr lang="fr-CA" sz="1100">
                <a:latin typeface="Montserrat" panose="00000500000000000000" pitchFamily="2" charset="0"/>
                <a:cs typeface="Century Gothic"/>
              </a:rPr>
            </a:br>
            <a:r>
              <a:rPr lang="fr-ca" sz="1100">
                <a:solidFill>
                  <a:srgbClr val="431F20"/>
                </a:solidFill>
                <a:latin typeface="Montserrat"/>
                <a:cs typeface="Century Gothic"/>
              </a:rPr>
              <a:t>renouer avec les personnes qui </a:t>
            </a:r>
            <a:br>
              <a:rPr lang="fr-CA" sz="1100">
                <a:latin typeface="Montserrat" panose="00000500000000000000" pitchFamily="2" charset="0"/>
                <a:cs typeface="Century Gothic"/>
              </a:rPr>
            </a:br>
            <a:r>
              <a:rPr lang="fr-ca" sz="1100">
                <a:solidFill>
                  <a:srgbClr val="431F20"/>
                </a:solidFill>
                <a:latin typeface="Montserrat"/>
                <a:cs typeface="Century Gothic"/>
              </a:rPr>
              <a:t>travaillent dur pour nourrir </a:t>
            </a:r>
            <a:br>
              <a:rPr lang="fr-CA" sz="1100">
                <a:latin typeface="Montserrat" panose="00000500000000000000" pitchFamily="2" charset="0"/>
                <a:cs typeface="Century Gothic"/>
              </a:rPr>
            </a:br>
            <a:r>
              <a:rPr lang="fr-ca" sz="1100">
                <a:solidFill>
                  <a:srgbClr val="431F20"/>
                </a:solidFill>
                <a:latin typeface="Montserrat"/>
                <a:cs typeface="Century Gothic"/>
              </a:rPr>
              <a:t>notre</a:t>
            </a:r>
            <a:r>
              <a:rPr lang="fr-ca" sz="1100">
                <a:latin typeface="Montserrat"/>
                <a:cs typeface="Century Gothic"/>
              </a:rPr>
              <a:t> </a:t>
            </a:r>
            <a:r>
              <a:rPr lang="fr-ca" sz="1100">
                <a:solidFill>
                  <a:srgbClr val="431F20"/>
                </a:solidFill>
                <a:latin typeface="Montserrat"/>
                <a:cs typeface="Century Gothic"/>
              </a:rPr>
              <a:t>pays.</a:t>
            </a:r>
            <a:endParaRPr sz="1100">
              <a:latin typeface="Montserrat"/>
              <a:cs typeface="Century Gothic"/>
            </a:endParaRPr>
          </a:p>
          <a:p>
            <a:pPr marL="12700" marR="642620" rtl="0">
              <a:lnSpc>
                <a:spcPct val="99000"/>
              </a:lnSpc>
              <a:spcBef>
                <a:spcPts val="1430"/>
              </a:spcBef>
            </a:pPr>
            <a:r>
              <a:rPr lang="fr-ca" sz="1100">
                <a:solidFill>
                  <a:srgbClr val="431F20"/>
                </a:solidFill>
                <a:latin typeface="Montserrat"/>
                <a:cs typeface="Century Gothic"/>
              </a:rPr>
              <a:t>Suivez-nous pendant que</a:t>
            </a:r>
            <a:r>
              <a:rPr lang="fr-CA" sz="1100">
                <a:solidFill>
                  <a:srgbClr val="431F20"/>
                </a:solidFill>
                <a:latin typeface="Montserrat"/>
                <a:cs typeface="Century Gothic"/>
              </a:rPr>
              <a:t> </a:t>
            </a:r>
            <a:r>
              <a:rPr lang="fr-ca" sz="1100">
                <a:solidFill>
                  <a:srgbClr val="431F20"/>
                </a:solidFill>
                <a:latin typeface="Montserrat"/>
                <a:cs typeface="Century Gothic"/>
              </a:rPr>
              <a:t>nous décortiquons le système</a:t>
            </a:r>
            <a:r>
              <a:rPr lang="fr-CA" sz="1100">
                <a:solidFill>
                  <a:srgbClr val="431F20"/>
                </a:solidFill>
                <a:latin typeface="Montserrat"/>
                <a:cs typeface="Century Gothic"/>
              </a:rPr>
              <a:t> </a:t>
            </a:r>
            <a:r>
              <a:rPr lang="fr-ca" sz="1100">
                <a:solidFill>
                  <a:srgbClr val="431F20"/>
                </a:solidFill>
                <a:latin typeface="Montserrat"/>
                <a:cs typeface="Century Gothic"/>
              </a:rPr>
              <a:t>alimentaire du Canada. #NotreAlimentationNotreAvenir</a:t>
            </a:r>
            <a:endParaRPr sz="1100">
              <a:latin typeface="Montserrat"/>
              <a:cs typeface="Century Gothic"/>
            </a:endParaRPr>
          </a:p>
          <a:p>
            <a:pPr rtl="0">
              <a:lnSpc>
                <a:spcPct val="100000"/>
              </a:lnSpc>
              <a:spcBef>
                <a:spcPts val="15"/>
              </a:spcBef>
            </a:pPr>
            <a:endParaRPr sz="1100">
              <a:latin typeface="Montserrat" panose="00000500000000000000" pitchFamily="2" charset="0"/>
              <a:cs typeface="Century Gothic"/>
            </a:endParaRPr>
          </a:p>
          <a:p>
            <a:pPr marL="12700">
              <a:lnSpc>
                <a:spcPts val="1435"/>
              </a:lnSpc>
              <a:spcBef>
                <a:spcPts val="5"/>
              </a:spcBef>
            </a:pPr>
            <a:r>
              <a:rPr lang="fr-ca" sz="1100" b="1">
                <a:solidFill>
                  <a:srgbClr val="431F20"/>
                </a:solidFill>
                <a:latin typeface="Montserrat"/>
                <a:cs typeface="Century Gothic"/>
              </a:rPr>
              <a:t>Texte sur l'image:</a:t>
            </a:r>
            <a:endParaRPr/>
          </a:p>
          <a:p>
            <a:pPr marL="12700" rtl="0">
              <a:lnSpc>
                <a:spcPts val="1435"/>
              </a:lnSpc>
            </a:pPr>
            <a:r>
              <a:rPr lang="fr-ca" sz="1100">
                <a:solidFill>
                  <a:srgbClr val="431F20"/>
                </a:solidFill>
                <a:latin typeface="Montserrat"/>
                <a:cs typeface="Century Gothic"/>
              </a:rPr>
              <a:t>Ô Canada, parlons alimentation.</a:t>
            </a:r>
            <a:endParaRPr sz="1100">
              <a:latin typeface="Montserrat"/>
              <a:cs typeface="Century Gothic"/>
            </a:endParaRPr>
          </a:p>
        </p:txBody>
      </p:sp>
      <p:sp>
        <p:nvSpPr>
          <p:cNvPr id="10" name="object 10"/>
          <p:cNvSpPr txBox="1">
            <a:spLocks noGrp="1"/>
          </p:cNvSpPr>
          <p:nvPr>
            <p:ph type="title"/>
          </p:nvPr>
        </p:nvSpPr>
        <p:spPr>
          <a:xfrm>
            <a:off x="426402" y="305117"/>
            <a:ext cx="4233544" cy="800924"/>
          </a:xfrm>
          <a:prstGeom prst="rect">
            <a:avLst/>
          </a:prstGeom>
        </p:spPr>
        <p:txBody>
          <a:bodyPr vert="horz" wrap="square" lIns="0" tIns="229298" rIns="0" bIns="0" rtlCol="0">
            <a:spAutoFit/>
          </a:bodyPr>
          <a:lstStyle/>
          <a:p>
            <a:pPr marL="12700" rtl="0">
              <a:lnSpc>
                <a:spcPct val="100000"/>
              </a:lnSpc>
              <a:spcBef>
                <a:spcPts val="130"/>
              </a:spcBef>
            </a:pPr>
            <a:r>
              <a:rPr lang="fr-ca">
                <a:latin typeface="Montserrat" panose="00000500000000000000" pitchFamily="2" charset="0"/>
              </a:rPr>
              <a:t>Exemple de publication </a:t>
            </a:r>
            <a:r>
              <a:rPr>
                <a:latin typeface="Montserrat" panose="00000500000000000000" pitchFamily="2" charset="0"/>
              </a:rPr>
              <a:t>–</a:t>
            </a:r>
            <a:r>
              <a:rPr lang="fr-ca">
                <a:latin typeface="Montserrat" panose="00000500000000000000" pitchFamily="2" charset="0"/>
              </a:rPr>
              <a:t> </a:t>
            </a:r>
            <a:br>
              <a:rPr lang="fr-CA">
                <a:latin typeface="Montserrat" panose="00000500000000000000" pitchFamily="2" charset="0"/>
              </a:rPr>
            </a:br>
            <a:r>
              <a:rPr lang="fr-ca">
                <a:latin typeface="Montserrat" panose="00000500000000000000" pitchFamily="2" charset="0"/>
              </a:rPr>
              <a:t>Autre possibilité</a:t>
            </a:r>
          </a:p>
        </p:txBody>
      </p:sp>
      <p:grpSp>
        <p:nvGrpSpPr>
          <p:cNvPr id="4" name="Group 3">
            <a:extLst>
              <a:ext uri="{FF2B5EF4-FFF2-40B4-BE49-F238E27FC236}">
                <a16:creationId xmlns:a16="http://schemas.microsoft.com/office/drawing/2014/main" id="{28439586-179D-1EE1-3112-3C516D4DD72D}"/>
              </a:ext>
            </a:extLst>
          </p:cNvPr>
          <p:cNvGrpSpPr>
            <a:grpSpLocks noGrp="1" noUngrp="1" noRot="1" noMove="1" noResize="1"/>
          </p:cNvGrpSpPr>
          <p:nvPr/>
        </p:nvGrpSpPr>
        <p:grpSpPr>
          <a:xfrm>
            <a:off x="3548067" y="133350"/>
            <a:ext cx="8501063" cy="6749224"/>
            <a:chOff x="3548067" y="133350"/>
            <a:chExt cx="8501063" cy="6749224"/>
          </a:xfrm>
        </p:grpSpPr>
        <p:pic>
          <p:nvPicPr>
            <p:cNvPr id="16" name="Picture 15">
              <a:extLst>
                <a:ext uri="{FF2B5EF4-FFF2-40B4-BE49-F238E27FC236}">
                  <a16:creationId xmlns:a16="http://schemas.microsoft.com/office/drawing/2014/main" id="{04E690B3-E7C0-18FD-386E-B0C9E1E93415}"/>
                </a:ext>
              </a:extLst>
            </p:cNvPr>
            <p:cNvPicPr>
              <a:picLocks noGrp="1" noRot="1" noMove="1" noResize="1" noEditPoints="1" noAdjustHandles="1" noChangeArrowheads="1" noChangeShapeType="1" noCrop="1"/>
            </p:cNvPicPr>
            <p:nvPr/>
          </p:nvPicPr>
          <p:blipFill>
            <a:blip r:embed="rId3"/>
            <a:srcRect/>
            <a:stretch/>
          </p:blipFill>
          <p:spPr>
            <a:xfrm>
              <a:off x="5778578" y="1121407"/>
              <a:ext cx="4035276" cy="5727063"/>
            </a:xfrm>
            <a:prstGeom prst="rect">
              <a:avLst/>
            </a:prstGeom>
          </p:spPr>
        </p:pic>
        <p:pic>
          <p:nvPicPr>
            <p:cNvPr id="25" name="object 5">
              <a:extLst>
                <a:ext uri="{FF2B5EF4-FFF2-40B4-BE49-F238E27FC236}">
                  <a16:creationId xmlns:a16="http://schemas.microsoft.com/office/drawing/2014/main" id="{93C8D78A-ACA2-3FF9-0FC7-EBF43B5ECBE0}"/>
                </a:ext>
              </a:extLst>
            </p:cNvPr>
            <p:cNvPicPr>
              <a:picLocks noGrp="1" noRot="1" noMove="1" noResize="1" noEditPoints="1" noAdjustHandles="1" noChangeArrowheads="1" noChangeShapeType="1" noCrop="1"/>
            </p:cNvPicPr>
            <p:nvPr/>
          </p:nvPicPr>
          <p:blipFill>
            <a:blip r:embed="rId4"/>
            <a:srcRect/>
            <a:stretch/>
          </p:blipFill>
          <p:spPr>
            <a:xfrm>
              <a:off x="3552830" y="1381125"/>
              <a:ext cx="2133600" cy="2133600"/>
            </a:xfrm>
            <a:prstGeom prst="rect">
              <a:avLst/>
            </a:prstGeom>
          </p:spPr>
        </p:pic>
        <p:pic>
          <p:nvPicPr>
            <p:cNvPr id="26" name="object 6">
              <a:extLst>
                <a:ext uri="{FF2B5EF4-FFF2-40B4-BE49-F238E27FC236}">
                  <a16:creationId xmlns:a16="http://schemas.microsoft.com/office/drawing/2014/main" id="{DB57FAD7-4774-995F-43D3-DA0487BD6F8A}"/>
                </a:ext>
              </a:extLst>
            </p:cNvPr>
            <p:cNvPicPr>
              <a:picLocks noGrp="1" noRot="1" noMove="1" noResize="1" noEditPoints="1" noAdjustHandles="1" noChangeArrowheads="1" noChangeShapeType="1" noCrop="1"/>
            </p:cNvPicPr>
            <p:nvPr/>
          </p:nvPicPr>
          <p:blipFill>
            <a:blip r:embed="rId5"/>
            <a:srcRect/>
            <a:stretch/>
          </p:blipFill>
          <p:spPr>
            <a:xfrm>
              <a:off x="9929817" y="133350"/>
              <a:ext cx="2076450" cy="2076450"/>
            </a:xfrm>
            <a:prstGeom prst="rect">
              <a:avLst/>
            </a:prstGeom>
          </p:spPr>
        </p:pic>
        <p:pic>
          <p:nvPicPr>
            <p:cNvPr id="27" name="object 7">
              <a:extLst>
                <a:ext uri="{FF2B5EF4-FFF2-40B4-BE49-F238E27FC236}">
                  <a16:creationId xmlns:a16="http://schemas.microsoft.com/office/drawing/2014/main" id="{C5AE0E07-69B3-A4DA-0748-260C0D9E611F}"/>
                </a:ext>
              </a:extLst>
            </p:cNvPr>
            <p:cNvPicPr>
              <a:picLocks noGrp="1" noRot="1" noMove="1" noResize="1" noEditPoints="1" noAdjustHandles="1" noChangeArrowheads="1" noChangeShapeType="1" noCrop="1"/>
            </p:cNvPicPr>
            <p:nvPr/>
          </p:nvPicPr>
          <p:blipFill>
            <a:blip r:embed="rId6"/>
            <a:srcRect/>
            <a:stretch/>
          </p:blipFill>
          <p:spPr>
            <a:xfrm>
              <a:off x="3548067" y="3619500"/>
              <a:ext cx="2133600" cy="1990725"/>
            </a:xfrm>
            <a:prstGeom prst="rect">
              <a:avLst/>
            </a:prstGeom>
          </p:spPr>
        </p:pic>
        <p:pic>
          <p:nvPicPr>
            <p:cNvPr id="28" name="object 8">
              <a:extLst>
                <a:ext uri="{FF2B5EF4-FFF2-40B4-BE49-F238E27FC236}">
                  <a16:creationId xmlns:a16="http://schemas.microsoft.com/office/drawing/2014/main" id="{1DE26E33-D91C-05D7-C98B-2004DAA2F9DD}"/>
                </a:ext>
              </a:extLst>
            </p:cNvPr>
            <p:cNvPicPr>
              <a:picLocks noGrp="1" noRot="1" noMove="1" noResize="1" noEditPoints="1" noAdjustHandles="1" noChangeArrowheads="1" noChangeShapeType="1" noCrop="1"/>
            </p:cNvPicPr>
            <p:nvPr/>
          </p:nvPicPr>
          <p:blipFill>
            <a:blip r:embed="rId7"/>
            <a:srcRect/>
            <a:stretch/>
          </p:blipFill>
          <p:spPr>
            <a:xfrm>
              <a:off x="9920292" y="2276475"/>
              <a:ext cx="2114550" cy="2114550"/>
            </a:xfrm>
            <a:prstGeom prst="rect">
              <a:avLst/>
            </a:prstGeom>
          </p:spPr>
        </p:pic>
        <p:sp>
          <p:nvSpPr>
            <p:cNvPr id="22" name="object 9">
              <a:extLst>
                <a:ext uri="{FF2B5EF4-FFF2-40B4-BE49-F238E27FC236}">
                  <a16:creationId xmlns:a16="http://schemas.microsoft.com/office/drawing/2014/main" id="{1F911A9E-A4D2-E04F-2887-E42BB9430E73}"/>
                </a:ext>
              </a:extLst>
            </p:cNvPr>
            <p:cNvSpPr txBox="1">
              <a:spLocks noGrp="1" noRot="1" noMove="1" noResize="1" noEditPoints="1" noAdjustHandles="1" noChangeArrowheads="1" noChangeShapeType="1"/>
            </p:cNvSpPr>
            <p:nvPr/>
          </p:nvSpPr>
          <p:spPr>
            <a:xfrm>
              <a:off x="3563370" y="5713095"/>
              <a:ext cx="1821814" cy="636328"/>
            </a:xfrm>
            <a:prstGeom prst="rect">
              <a:avLst/>
            </a:prstGeom>
          </p:spPr>
          <p:txBody>
            <a:bodyPr vert="horz" wrap="square" lIns="0" tIns="13335" rIns="0" bIns="0" rtlCol="0" anchor="t">
              <a:spAutoFit/>
            </a:bodyPr>
            <a:lstStyle/>
            <a:p>
              <a:pPr marL="12700" marR="5080">
                <a:lnSpc>
                  <a:spcPct val="101699"/>
                </a:lnSpc>
                <a:spcBef>
                  <a:spcPts val="105"/>
                </a:spcBef>
              </a:pPr>
              <a:r>
                <a:rPr lang="fr-CA" sz="800" b="1" i="1" dirty="0">
                  <a:solidFill>
                    <a:srgbClr val="431F20"/>
                  </a:solidFill>
                  <a:latin typeface="Montserrat"/>
                  <a:ea typeface="+mn-lt"/>
                  <a:cs typeface="+mn-lt"/>
                </a:rPr>
                <a:t>GIF anim</a:t>
              </a:r>
              <a:r>
                <a:rPr lang="fr-CA" sz="800" b="1" dirty="0">
                  <a:solidFill>
                    <a:srgbClr val="431F20"/>
                  </a:solidFill>
                  <a:latin typeface="Montserrat"/>
                  <a:ea typeface="+mn-lt"/>
                  <a:cs typeface="+mn-lt"/>
                </a:rPr>
                <a:t>é</a:t>
              </a:r>
              <a:r>
                <a:rPr lang="fr-CA" sz="800" b="1" i="1" dirty="0">
                  <a:solidFill>
                    <a:srgbClr val="431F20"/>
                  </a:solidFill>
                  <a:latin typeface="Montserrat"/>
                  <a:ea typeface="+mn-lt"/>
                  <a:cs typeface="+mn-lt"/>
                </a:rPr>
                <a:t>– Défilement d'images. Rapide, percutant et couvrant </a:t>
              </a:r>
              <a:br>
                <a:rPr lang="fr-CA" sz="800" b="1" i="1" dirty="0">
                  <a:solidFill>
                    <a:srgbClr val="431F20"/>
                  </a:solidFill>
                  <a:latin typeface="Montserrat"/>
                  <a:ea typeface="+mn-lt"/>
                  <a:cs typeface="+mn-lt"/>
                </a:rPr>
              </a:br>
              <a:r>
                <a:rPr lang="fr-CA" sz="800" b="1" i="1" dirty="0">
                  <a:solidFill>
                    <a:srgbClr val="431F20"/>
                  </a:solidFill>
                  <a:latin typeface="Montserrat"/>
                  <a:ea typeface="+mn-lt"/>
                  <a:cs typeface="+mn-lt"/>
                </a:rPr>
                <a:t>de nombreux secteurs.</a:t>
              </a:r>
              <a:endParaRPr lang="en-US" sz="800" b="1" i="1" dirty="0">
                <a:latin typeface="Montserrat"/>
                <a:cs typeface="Calibri"/>
              </a:endParaRPr>
            </a:p>
            <a:p>
              <a:pPr marL="12700">
                <a:spcBef>
                  <a:spcPts val="20"/>
                </a:spcBef>
              </a:pPr>
              <a:r>
                <a:rPr lang="fr-CA" sz="800" b="1" i="1" dirty="0">
                  <a:solidFill>
                    <a:srgbClr val="431F20"/>
                  </a:solidFill>
                  <a:latin typeface="Montserrat"/>
                  <a:ea typeface="+mn-lt"/>
                  <a:cs typeface="+mn-lt"/>
                </a:rPr>
                <a:t>Source de l'image: fournie </a:t>
              </a:r>
              <a:br>
                <a:rPr lang="fr-CA" sz="800" b="1" i="1" dirty="0">
                  <a:solidFill>
                    <a:srgbClr val="431F20"/>
                  </a:solidFill>
                  <a:latin typeface="Montserrat"/>
                  <a:ea typeface="+mn-lt"/>
                  <a:cs typeface="+mn-lt"/>
                </a:rPr>
              </a:br>
              <a:r>
                <a:rPr lang="fr-CA" sz="800" b="1" i="1" dirty="0">
                  <a:solidFill>
                    <a:srgbClr val="431F20"/>
                  </a:solidFill>
                  <a:latin typeface="Montserrat"/>
                  <a:ea typeface="+mn-lt"/>
                  <a:cs typeface="+mn-lt"/>
                </a:rPr>
                <a:t>par le client.</a:t>
              </a:r>
              <a:endParaRPr lang="fr-CA" sz="800" b="1" i="1" dirty="0">
                <a:solidFill>
                  <a:srgbClr val="431F20"/>
                </a:solidFill>
                <a:latin typeface="Montserrat"/>
                <a:ea typeface="Calibri"/>
                <a:cs typeface="Calibri"/>
              </a:endParaRPr>
            </a:p>
          </p:txBody>
        </p:sp>
        <p:sp>
          <p:nvSpPr>
            <p:cNvPr id="23" name="object 15">
              <a:extLst>
                <a:ext uri="{FF2B5EF4-FFF2-40B4-BE49-F238E27FC236}">
                  <a16:creationId xmlns:a16="http://schemas.microsoft.com/office/drawing/2014/main" id="{1DFE3DCC-3C9B-198F-CAB6-D778BB6DE9DB}"/>
                </a:ext>
              </a:extLst>
            </p:cNvPr>
            <p:cNvSpPr txBox="1">
              <a:spLocks noGrp="1" noRot="1" noMove="1" noResize="1" noEditPoints="1" noAdjustHandles="1" noChangeArrowheads="1" noChangeShapeType="1"/>
            </p:cNvSpPr>
            <p:nvPr/>
          </p:nvSpPr>
          <p:spPr>
            <a:xfrm>
              <a:off x="6180206" y="6114415"/>
              <a:ext cx="3234690" cy="768159"/>
            </a:xfrm>
            <a:prstGeom prst="rect">
              <a:avLst/>
            </a:prstGeom>
          </p:spPr>
          <p:txBody>
            <a:bodyPr vert="horz" wrap="square" lIns="0" tIns="16510" rIns="0" bIns="0" rtlCol="0">
              <a:spAutoFit/>
            </a:bodyPr>
            <a:lstStyle/>
            <a:p>
              <a:pPr marL="12700" marR="5080" rtl="0">
                <a:lnSpc>
                  <a:spcPct val="99800"/>
                </a:lnSpc>
                <a:spcBef>
                  <a:spcPts val="130"/>
                </a:spcBef>
              </a:pPr>
              <a:r>
                <a:rPr lang="fr-CA" sz="800">
                  <a:solidFill>
                    <a:srgbClr val="431F20"/>
                  </a:solidFill>
                  <a:latin typeface="Calibri"/>
                  <a:cs typeface="Calibri"/>
                </a:rPr>
                <a:t>Notre système alimentaire a toujours été et sera toujours une partie essentielle du Canada. Mais aujourd’hui, nous entendons les questions importantes que vous posez et nous voulons y répondre! Nous sommes là pour vous aider à trouver des réponses fiables et à renouer avec les personnes qui travaillent dur pour nourrir notre pays.</a:t>
              </a:r>
            </a:p>
            <a:p>
              <a:pPr marL="12700" marR="5080" rtl="0">
                <a:lnSpc>
                  <a:spcPct val="99800"/>
                </a:lnSpc>
                <a:spcBef>
                  <a:spcPts val="130"/>
                </a:spcBef>
              </a:pPr>
              <a:endParaRPr lang="fr-CA" sz="800">
                <a:solidFill>
                  <a:srgbClr val="431F20"/>
                </a:solidFill>
                <a:latin typeface="Calibri"/>
                <a:cs typeface="Calibri"/>
              </a:endParaRPr>
            </a:p>
          </p:txBody>
        </p:sp>
        <p:pic>
          <p:nvPicPr>
            <p:cNvPr id="24" name="object 17">
              <a:extLst>
                <a:ext uri="{FF2B5EF4-FFF2-40B4-BE49-F238E27FC236}">
                  <a16:creationId xmlns:a16="http://schemas.microsoft.com/office/drawing/2014/main" id="{49EDAA9A-CE3D-D436-1BD5-0EE47B4323A4}"/>
                </a:ext>
              </a:extLst>
            </p:cNvPr>
            <p:cNvPicPr>
              <a:picLocks noGrp="1" noRot="1" noMove="1" noResize="1" noEditPoints="1" noAdjustHandles="1" noChangeArrowheads="1" noChangeShapeType="1" noCrop="1"/>
            </p:cNvPicPr>
            <p:nvPr/>
          </p:nvPicPr>
          <p:blipFill>
            <a:blip r:embed="rId8"/>
            <a:srcRect/>
            <a:stretch/>
          </p:blipFill>
          <p:spPr>
            <a:xfrm>
              <a:off x="9906005" y="4524375"/>
              <a:ext cx="2143125" cy="2143125"/>
            </a:xfrm>
            <a:prstGeom prst="rect">
              <a:avLst/>
            </a:prstGeom>
          </p:spPr>
        </p:pic>
      </p:grpSp>
    </p:spTree>
    <p:extLst>
      <p:ext uri="{BB962C8B-B14F-4D97-AF65-F5344CB8AC3E}">
        <p14:creationId xmlns:p14="http://schemas.microsoft.com/office/powerpoint/2010/main" val="481737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pPr rtl="0"/>
            <a:endParaRPr>
              <a:latin typeface="Montserrat" panose="00000500000000000000" pitchFamily="2" charset="0"/>
            </a:endParaRPr>
          </a:p>
        </p:txBody>
      </p:sp>
      <p:sp>
        <p:nvSpPr>
          <p:cNvPr id="9" name="object 9"/>
          <p:cNvSpPr txBox="1">
            <a:spLocks noGrp="1"/>
          </p:cNvSpPr>
          <p:nvPr>
            <p:ph type="title"/>
          </p:nvPr>
        </p:nvSpPr>
        <p:spPr>
          <a:xfrm>
            <a:off x="426402" y="305117"/>
            <a:ext cx="5250498" cy="800924"/>
          </a:xfrm>
          <a:prstGeom prst="rect">
            <a:avLst/>
          </a:prstGeom>
        </p:spPr>
        <p:txBody>
          <a:bodyPr vert="horz" wrap="square" lIns="0" tIns="229298" rIns="0" bIns="0" rtlCol="0">
            <a:spAutoFit/>
          </a:bodyPr>
          <a:lstStyle/>
          <a:p>
            <a:pPr marL="12700" rtl="0">
              <a:lnSpc>
                <a:spcPct val="100000"/>
              </a:lnSpc>
              <a:spcBef>
                <a:spcPts val="130"/>
              </a:spcBef>
            </a:pPr>
            <a:r>
              <a:rPr lang="fr-ca" dirty="0">
                <a:latin typeface="Montserrat" panose="00000500000000000000" pitchFamily="2" charset="0"/>
              </a:rPr>
              <a:t>Exemple de publication </a:t>
            </a:r>
            <a:r>
              <a:rPr dirty="0">
                <a:latin typeface="Montserrat" panose="00000500000000000000" pitchFamily="2" charset="0"/>
              </a:rPr>
              <a:t>–</a:t>
            </a:r>
            <a:r>
              <a:rPr lang="fr-ca" dirty="0">
                <a:latin typeface="Montserrat" panose="00000500000000000000" pitchFamily="2" charset="0"/>
              </a:rPr>
              <a:t> </a:t>
            </a:r>
            <a:r>
              <a:rPr lang="en-US" dirty="0" err="1">
                <a:latin typeface="Montserrat" panose="00000500000000000000" pitchFamily="2" charset="0"/>
              </a:rPr>
              <a:t>Parcours</a:t>
            </a:r>
            <a:r>
              <a:rPr lang="en-US" dirty="0">
                <a:latin typeface="Montserrat" panose="00000500000000000000" pitchFamily="2" charset="0"/>
              </a:rPr>
              <a:t> de la </a:t>
            </a:r>
            <a:r>
              <a:rPr lang="en-US" dirty="0" err="1">
                <a:latin typeface="Montserrat" panose="00000500000000000000" pitchFamily="2" charset="0"/>
              </a:rPr>
              <a:t>ferme</a:t>
            </a:r>
            <a:r>
              <a:rPr lang="en-US" dirty="0">
                <a:latin typeface="Montserrat" panose="00000500000000000000" pitchFamily="2" charset="0"/>
              </a:rPr>
              <a:t> à </a:t>
            </a:r>
            <a:r>
              <a:rPr lang="en-US" dirty="0" err="1">
                <a:latin typeface="Montserrat" panose="00000500000000000000" pitchFamily="2" charset="0"/>
              </a:rPr>
              <a:t>l’assiette</a:t>
            </a:r>
            <a:endParaRPr lang="fr-ca" dirty="0">
              <a:latin typeface="Montserrat" panose="00000500000000000000" pitchFamily="2" charset="0"/>
            </a:endParaRPr>
          </a:p>
        </p:txBody>
      </p:sp>
      <p:pic>
        <p:nvPicPr>
          <p:cNvPr id="10" name="object 10"/>
          <p:cNvPicPr/>
          <p:nvPr/>
        </p:nvPicPr>
        <p:blipFill>
          <a:blip r:embed="rId3" cstate="print"/>
          <a:stretch>
            <a:fillRect/>
          </a:stretch>
        </p:blipFill>
        <p:spPr>
          <a:xfrm>
            <a:off x="2752640" y="2466962"/>
            <a:ext cx="395287" cy="338137"/>
          </a:xfrm>
          <a:prstGeom prst="rect">
            <a:avLst/>
          </a:prstGeom>
        </p:spPr>
      </p:pic>
      <p:sp>
        <p:nvSpPr>
          <p:cNvPr id="11" name="object 11"/>
          <p:cNvSpPr txBox="1"/>
          <p:nvPr/>
        </p:nvSpPr>
        <p:spPr>
          <a:xfrm>
            <a:off x="427037" y="1242059"/>
            <a:ext cx="3968750" cy="2202270"/>
          </a:xfrm>
          <a:prstGeom prst="rect">
            <a:avLst/>
          </a:prstGeom>
        </p:spPr>
        <p:txBody>
          <a:bodyPr vert="horz" wrap="square" lIns="0" tIns="12700" rIns="0" bIns="0" rtlCol="0" anchor="t">
            <a:spAutoFit/>
          </a:bodyPr>
          <a:lstStyle/>
          <a:p>
            <a:pPr marL="12700">
              <a:lnSpc>
                <a:spcPct val="100000"/>
              </a:lnSpc>
              <a:spcBef>
                <a:spcPts val="100"/>
              </a:spcBef>
            </a:pPr>
            <a:r>
              <a:rPr lang="fr-ca" sz="1100" b="1">
                <a:solidFill>
                  <a:srgbClr val="431F20"/>
                </a:solidFill>
                <a:latin typeface="Montserrat"/>
                <a:cs typeface="Century Gothic"/>
              </a:rPr>
              <a:t>Texte:</a:t>
            </a:r>
            <a:endParaRPr lang="en-US" sz="1100">
              <a:latin typeface="Montserrat"/>
            </a:endParaRPr>
          </a:p>
          <a:p>
            <a:pPr rtl="0">
              <a:lnSpc>
                <a:spcPct val="100000"/>
              </a:lnSpc>
              <a:spcBef>
                <a:spcPts val="25"/>
              </a:spcBef>
            </a:pPr>
            <a:endParaRPr sz="1200">
              <a:latin typeface="Montserrat" panose="00000500000000000000" pitchFamily="2" charset="0"/>
              <a:cs typeface="Century Gothic"/>
            </a:endParaRPr>
          </a:p>
          <a:p>
            <a:pPr marL="12700" marR="5080" rtl="0">
              <a:lnSpc>
                <a:spcPct val="99100"/>
              </a:lnSpc>
              <a:spcBef>
                <a:spcPts val="5"/>
              </a:spcBef>
            </a:pPr>
            <a:r>
              <a:rPr lang="fr-CA" sz="1200">
                <a:solidFill>
                  <a:srgbClr val="431F20"/>
                </a:solidFill>
                <a:latin typeface="Montserrat"/>
                <a:cs typeface="Century Gothic"/>
              </a:rPr>
              <a:t>Des collations de nuit aux pique-niques dans les parcs, le système alimentaire du Canada est à l’origine de chaque bouchée! Chaque producteur agricole, emballeur, chef cuisinier et camionneur joue un rôle dans la fraîcheur et la qualité des aliments que vous consommez.</a:t>
            </a:r>
            <a:endParaRPr lang="fr-CA" sz="1200">
              <a:latin typeface="Montserrat"/>
              <a:cs typeface="Century Gothic"/>
            </a:endParaRPr>
          </a:p>
          <a:p>
            <a:pPr rtl="0">
              <a:lnSpc>
                <a:spcPct val="100000"/>
              </a:lnSpc>
              <a:spcBef>
                <a:spcPts val="15"/>
              </a:spcBef>
            </a:pPr>
            <a:endParaRPr sz="1200">
              <a:latin typeface="Montserrat" panose="00000500000000000000" pitchFamily="2" charset="0"/>
              <a:cs typeface="Century Gothic"/>
            </a:endParaRPr>
          </a:p>
          <a:p>
            <a:pPr marL="12700" rtl="0">
              <a:lnSpc>
                <a:spcPts val="1435"/>
              </a:lnSpc>
            </a:pPr>
            <a:r>
              <a:rPr lang="fr-CA" sz="1200">
                <a:solidFill>
                  <a:srgbClr val="431F20"/>
                </a:solidFill>
                <a:latin typeface="Montserrat"/>
                <a:cs typeface="Century Gothic"/>
              </a:rPr>
              <a:t>Suivez-nous pour en savoir plus sur les acteurs du</a:t>
            </a:r>
            <a:r>
              <a:rPr lang="fr-CA" sz="1200">
                <a:latin typeface="Montserrat"/>
                <a:cs typeface="Century Gothic"/>
              </a:rPr>
              <a:t> </a:t>
            </a:r>
            <a:r>
              <a:rPr lang="fr-CA" sz="1200">
                <a:solidFill>
                  <a:srgbClr val="431F20"/>
                </a:solidFill>
                <a:latin typeface="Montserrat"/>
                <a:cs typeface="Century Gothic"/>
              </a:rPr>
              <a:t>système alimentaire du Canada. #NotreAlimentationNotreAvenir</a:t>
            </a:r>
            <a:endParaRPr lang="fr-CA" sz="1200">
              <a:latin typeface="Montserrat"/>
              <a:cs typeface="Century Gothic"/>
            </a:endParaRPr>
          </a:p>
        </p:txBody>
      </p:sp>
      <p:sp>
        <p:nvSpPr>
          <p:cNvPr id="12" name="object 12"/>
          <p:cNvSpPr txBox="1"/>
          <p:nvPr/>
        </p:nvSpPr>
        <p:spPr>
          <a:xfrm>
            <a:off x="427037" y="3653472"/>
            <a:ext cx="2658110" cy="2766719"/>
          </a:xfrm>
          <a:prstGeom prst="rect">
            <a:avLst/>
          </a:prstGeom>
        </p:spPr>
        <p:txBody>
          <a:bodyPr vert="horz" wrap="square" lIns="0" tIns="12700" rIns="0" bIns="0" rtlCol="0" anchor="t">
            <a:spAutoFit/>
          </a:bodyPr>
          <a:lstStyle/>
          <a:p>
            <a:pPr marL="12700">
              <a:spcBef>
                <a:spcPts val="100"/>
              </a:spcBef>
            </a:pPr>
            <a:r>
              <a:rPr lang="fr-ca" sz="1100" b="1">
                <a:solidFill>
                  <a:srgbClr val="431F20"/>
                </a:solidFill>
                <a:latin typeface="Montserrat"/>
                <a:cs typeface="Century Gothic"/>
              </a:rPr>
              <a:t>Texte sur l'image:</a:t>
            </a:r>
            <a:endParaRPr lang="en-US" sz="1100">
              <a:latin typeface="Montserrat"/>
            </a:endParaRPr>
          </a:p>
          <a:p>
            <a:pPr rtl="0">
              <a:lnSpc>
                <a:spcPct val="100000"/>
              </a:lnSpc>
              <a:spcBef>
                <a:spcPts val="20"/>
              </a:spcBef>
            </a:pPr>
            <a:endParaRPr sz="1200">
              <a:latin typeface="Montserrat" panose="00000500000000000000" pitchFamily="2" charset="0"/>
              <a:cs typeface="Century Gothic"/>
            </a:endParaRPr>
          </a:p>
          <a:p>
            <a:pPr marL="12700" rtl="0">
              <a:lnSpc>
                <a:spcPct val="100000"/>
              </a:lnSpc>
            </a:pPr>
            <a:r>
              <a:rPr lang="fr-ca" sz="1200" b="1">
                <a:solidFill>
                  <a:srgbClr val="431F20"/>
                </a:solidFill>
                <a:latin typeface="Montserrat"/>
                <a:cs typeface="Century Gothic"/>
              </a:rPr>
              <a:t>Des </a:t>
            </a:r>
            <a:r>
              <a:rPr lang="fr-ca" sz="1200" b="1" err="1">
                <a:solidFill>
                  <a:srgbClr val="431F20"/>
                </a:solidFill>
                <a:latin typeface="Montserrat"/>
                <a:cs typeface="Century Gothic"/>
              </a:rPr>
              <a:t>alimens</a:t>
            </a:r>
            <a:r>
              <a:rPr lang="fr-ca" sz="1200" b="1">
                <a:solidFill>
                  <a:srgbClr val="431F20"/>
                </a:solidFill>
                <a:latin typeface="Montserrat"/>
                <a:cs typeface="Century Gothic"/>
              </a:rPr>
              <a:t> provenant </a:t>
            </a:r>
            <a:br>
              <a:rPr lang="fr-CA" sz="1200" b="1">
                <a:latin typeface="Montserrat" panose="00000500000000000000" pitchFamily="2" charset="0"/>
                <a:cs typeface="Century Gothic"/>
              </a:rPr>
            </a:br>
            <a:r>
              <a:rPr lang="fr-ca" sz="1200" b="1">
                <a:solidFill>
                  <a:srgbClr val="431F20"/>
                </a:solidFill>
                <a:latin typeface="Montserrat"/>
                <a:cs typeface="Century Gothic"/>
              </a:rPr>
              <a:t>de tous les coins du pays.</a:t>
            </a:r>
            <a:endParaRPr sz="1200">
              <a:latin typeface="Montserrat"/>
              <a:cs typeface="Century Gothic"/>
            </a:endParaRPr>
          </a:p>
          <a:p>
            <a:pPr marL="12700" marR="5080" rtl="0">
              <a:lnSpc>
                <a:spcPct val="100899"/>
              </a:lnSpc>
              <a:spcBef>
                <a:spcPts val="1400"/>
              </a:spcBef>
            </a:pPr>
            <a:r>
              <a:rPr lang="fr-ca" sz="1200">
                <a:solidFill>
                  <a:srgbClr val="431F20"/>
                </a:solidFill>
                <a:latin typeface="Montserrat"/>
                <a:cs typeface="Century Gothic"/>
              </a:rPr>
              <a:t>Cultivateurs, éleveurs et producteurs
Transport et distribution
Essais, transformation, importation et exportation
Services alimentaires et détaillants en alimentation</a:t>
            </a:r>
            <a:endParaRPr sz="1200">
              <a:latin typeface="Montserrat"/>
              <a:cs typeface="Century Gothic"/>
            </a:endParaRPr>
          </a:p>
        </p:txBody>
      </p:sp>
      <p:grpSp>
        <p:nvGrpSpPr>
          <p:cNvPr id="3" name="Group 2">
            <a:extLst>
              <a:ext uri="{FF2B5EF4-FFF2-40B4-BE49-F238E27FC236}">
                <a16:creationId xmlns:a16="http://schemas.microsoft.com/office/drawing/2014/main" id="{4A84726F-3E82-87E1-4EC5-76AEC3279538}"/>
              </a:ext>
            </a:extLst>
          </p:cNvPr>
          <p:cNvGrpSpPr>
            <a:grpSpLocks noGrp="1" noUngrp="1" noRot="1" noMove="1" noResize="1"/>
          </p:cNvGrpSpPr>
          <p:nvPr/>
        </p:nvGrpSpPr>
        <p:grpSpPr>
          <a:xfrm>
            <a:off x="6575319" y="1121407"/>
            <a:ext cx="4035276" cy="5727063"/>
            <a:chOff x="6575319" y="1121407"/>
            <a:chExt cx="4035276" cy="5727063"/>
          </a:xfrm>
        </p:grpSpPr>
        <p:pic>
          <p:nvPicPr>
            <p:cNvPr id="16" name="Picture 15">
              <a:extLst>
                <a:ext uri="{FF2B5EF4-FFF2-40B4-BE49-F238E27FC236}">
                  <a16:creationId xmlns:a16="http://schemas.microsoft.com/office/drawing/2014/main" id="{30969D29-F08D-B52E-FB1C-312A5DDD0D1A}"/>
                </a:ext>
              </a:extLst>
            </p:cNvPr>
            <p:cNvPicPr>
              <a:picLocks noGrp="1" noRot="1" noMove="1" noResize="1" noEditPoints="1" noAdjustHandles="1" noChangeArrowheads="1" noChangeShapeType="1" noCrop="1"/>
            </p:cNvPicPr>
            <p:nvPr/>
          </p:nvPicPr>
          <p:blipFill>
            <a:blip r:embed="rId4"/>
            <a:srcRect/>
            <a:stretch/>
          </p:blipFill>
          <p:spPr>
            <a:xfrm>
              <a:off x="6575319" y="1121407"/>
              <a:ext cx="4035276" cy="5727063"/>
            </a:xfrm>
            <a:prstGeom prst="rect">
              <a:avLst/>
            </a:prstGeom>
          </p:spPr>
        </p:pic>
        <p:sp>
          <p:nvSpPr>
            <p:cNvPr id="17" name="object 8">
              <a:extLst>
                <a:ext uri="{FF2B5EF4-FFF2-40B4-BE49-F238E27FC236}">
                  <a16:creationId xmlns:a16="http://schemas.microsoft.com/office/drawing/2014/main" id="{9BFBCE32-9CFA-272B-FCE5-55335534E179}"/>
                </a:ext>
              </a:extLst>
            </p:cNvPr>
            <p:cNvSpPr txBox="1">
              <a:spLocks noGrp="1" noRot="1" noMove="1" noResize="1" noEditPoints="1" noAdjustHandles="1" noChangeArrowheads="1" noChangeShapeType="1"/>
            </p:cNvSpPr>
            <p:nvPr/>
          </p:nvSpPr>
          <p:spPr>
            <a:xfrm>
              <a:off x="6964933" y="6180137"/>
              <a:ext cx="3228340" cy="644407"/>
            </a:xfrm>
            <a:prstGeom prst="rect">
              <a:avLst/>
            </a:prstGeom>
          </p:spPr>
          <p:txBody>
            <a:bodyPr vert="horz" wrap="square" lIns="0" tIns="15875" rIns="0" bIns="0" rtlCol="0">
              <a:spAutoFit/>
            </a:bodyPr>
            <a:lstStyle/>
            <a:p>
              <a:pPr marL="12700" marR="5080" rtl="0">
                <a:lnSpc>
                  <a:spcPct val="99700"/>
                </a:lnSpc>
                <a:spcBef>
                  <a:spcPts val="125"/>
                </a:spcBef>
                <a:tabLst>
                  <a:tab pos="2041525" algn="l"/>
                </a:tabLst>
              </a:pPr>
              <a:r>
                <a:rPr lang="fr-CA" sz="800">
                  <a:solidFill>
                    <a:srgbClr val="431F20"/>
                  </a:solidFill>
                  <a:latin typeface="Calibri" panose="020F0502020204030204" pitchFamily="34" charset="0"/>
                  <a:cs typeface="Calibri" panose="020F0502020204030204" pitchFamily="34" charset="0"/>
                </a:rPr>
                <a:t>Des collations de nuit aux pique-niques dans les parcs, le système alimentaire du Canada est à l’origine de chaque bouchée! Chaque producteur agricole, emballeur, chef cuisinier et camionneur joue un rôle dans la fraîcheur et la qualité des aliments que vous consommez.</a:t>
              </a:r>
            </a:p>
            <a:p>
              <a:pPr marL="12700" marR="5080" rtl="0">
                <a:lnSpc>
                  <a:spcPct val="99700"/>
                </a:lnSpc>
                <a:spcBef>
                  <a:spcPts val="125"/>
                </a:spcBef>
                <a:tabLst>
                  <a:tab pos="2041525" algn="l"/>
                </a:tabLst>
              </a:pPr>
              <a:endParaRPr lang="fr-CA" sz="800" err="1">
                <a:solidFill>
                  <a:srgbClr val="431F20"/>
                </a:solidFill>
                <a:latin typeface="Calibri" panose="020F0502020204030204" pitchFamily="34" charset="0"/>
                <a:cs typeface="Calibri" panose="020F0502020204030204" pitchFamily="34" charset="0"/>
              </a:endParaRPr>
            </a:p>
          </p:txBody>
        </p:sp>
        <p:pic>
          <p:nvPicPr>
            <p:cNvPr id="18" name="object 10">
              <a:extLst>
                <a:ext uri="{FF2B5EF4-FFF2-40B4-BE49-F238E27FC236}">
                  <a16:creationId xmlns:a16="http://schemas.microsoft.com/office/drawing/2014/main" id="{03F165C8-F672-2474-5653-DA4B05ED279A}"/>
                </a:ext>
              </a:extLst>
            </p:cNvPr>
            <p:cNvPicPr>
              <a:picLocks noGrp="1" noRot="1" noMove="1" noResize="1" noEditPoints="1" noAdjustHandles="1" noChangeArrowheads="1" noChangeShapeType="1" noCrop="1"/>
            </p:cNvPicPr>
            <p:nvPr/>
          </p:nvPicPr>
          <p:blipFill>
            <a:blip r:embed="rId3" cstate="print"/>
            <a:stretch>
              <a:fillRect/>
            </a:stretch>
          </p:blipFill>
          <p:spPr>
            <a:xfrm>
              <a:off x="8700336" y="6518774"/>
              <a:ext cx="260999" cy="223264"/>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3" name="object 3"/>
          <p:cNvSpPr txBox="1"/>
          <p:nvPr/>
        </p:nvSpPr>
        <p:spPr>
          <a:xfrm>
            <a:off x="646320" y="1502046"/>
            <a:ext cx="6306930" cy="4968283"/>
          </a:xfrm>
          <a:prstGeom prst="rect">
            <a:avLst/>
          </a:prstGeom>
        </p:spPr>
        <p:txBody>
          <a:bodyPr vert="horz" wrap="square" lIns="0" tIns="12700" rIns="0" bIns="0" rtlCol="0">
            <a:spAutoFit/>
          </a:bodyPr>
          <a:lstStyle/>
          <a:p>
            <a:pPr marL="12700" marR="115570" rtl="0">
              <a:lnSpc>
                <a:spcPct val="103499"/>
              </a:lnSpc>
              <a:spcBef>
                <a:spcPts val="2235"/>
              </a:spcBef>
            </a:pPr>
            <a:r>
              <a:rPr lang="fr-ca" sz="1200" dirty="0">
                <a:solidFill>
                  <a:srgbClr val="F5F0F0"/>
                </a:solidFill>
                <a:latin typeface="Montserrat" panose="00000500000000000000" pitchFamily="2" charset="0"/>
                <a:cs typeface="Century Gothic"/>
              </a:rPr>
              <a:t>Les Canadiens se mobilisent déjà pour le système alimentaire du Canada, et avec le lancement prochain d’un tirage au sort axé sur l’engagement du public, nous avons l’occasion de renforcer le message sur les médias sociaux et d’encourager la participation dès le premier jour.</a:t>
            </a:r>
            <a:endParaRPr lang="en-CA" sz="1200" dirty="0">
              <a:latin typeface="Montserrat" panose="00000500000000000000" pitchFamily="2" charset="0"/>
              <a:cs typeface="Century Gothic"/>
            </a:endParaRPr>
          </a:p>
          <a:p>
            <a:pPr rtl="0">
              <a:lnSpc>
                <a:spcPct val="100000"/>
              </a:lnSpc>
              <a:spcBef>
                <a:spcPts val="70"/>
              </a:spcBef>
            </a:pPr>
            <a:endParaRPr sz="1200" dirty="0">
              <a:latin typeface="Montserrat" panose="00000500000000000000" pitchFamily="2" charset="0"/>
              <a:cs typeface="Century Gothic"/>
            </a:endParaRPr>
          </a:p>
          <a:p>
            <a:pPr marL="12700" marR="201930" rtl="0">
              <a:lnSpc>
                <a:spcPct val="103400"/>
              </a:lnSpc>
            </a:pPr>
            <a:r>
              <a:rPr lang="fr-ca" sz="1200" dirty="0">
                <a:solidFill>
                  <a:srgbClr val="F5F0F0"/>
                </a:solidFill>
                <a:latin typeface="Montserrat" panose="00000500000000000000" pitchFamily="2" charset="0"/>
                <a:cs typeface="Century Gothic"/>
              </a:rPr>
              <a:t>La partie principale du tirage sera affichée sur la page de renvoi et diffusée sur les médias sociaux avec un appel à l’action incitant l’utilisateur à exprimer son soutien envers le système alimentaire du Canada pour avoir une chance de gagner une carte-cadeau de 500 $ chez un détaillant canadien de son choix.</a:t>
            </a:r>
            <a:endParaRPr sz="1200" dirty="0">
              <a:latin typeface="Montserrat" panose="00000500000000000000" pitchFamily="2" charset="0"/>
              <a:cs typeface="Century Gothic"/>
            </a:endParaRPr>
          </a:p>
          <a:p>
            <a:pPr rtl="0">
              <a:lnSpc>
                <a:spcPct val="100000"/>
              </a:lnSpc>
              <a:spcBef>
                <a:spcPts val="60"/>
              </a:spcBef>
            </a:pPr>
            <a:endParaRPr sz="1200" dirty="0">
              <a:latin typeface="Montserrat" panose="00000500000000000000" pitchFamily="2" charset="0"/>
              <a:cs typeface="Century Gothic"/>
            </a:endParaRPr>
          </a:p>
          <a:p>
            <a:pPr marL="12700" marR="24130" rtl="0">
              <a:lnSpc>
                <a:spcPct val="104099"/>
              </a:lnSpc>
              <a:spcBef>
                <a:spcPts val="5"/>
              </a:spcBef>
            </a:pPr>
            <a:r>
              <a:rPr lang="fr-ca" sz="1200" dirty="0">
                <a:solidFill>
                  <a:srgbClr val="F5F0F0"/>
                </a:solidFill>
                <a:latin typeface="Montserrat" panose="00000500000000000000" pitchFamily="2" charset="0"/>
                <a:cs typeface="Century Gothic"/>
              </a:rPr>
              <a:t>Peu après, une chance d’obtenir une participation supplémentaire suivra et permettra d’aller à la rencontre des gens dans leur quotidien : à l’épicerie, au marché ou à la maison en train de préparer un repas. Nous encouragerons les Canadiens à publier des photos d’un repas qu’ils ont préparé, en mentionnant @</a:t>
            </a:r>
            <a:r>
              <a:rPr lang="fr-ca" sz="1200" dirty="0" err="1">
                <a:solidFill>
                  <a:srgbClr val="F5F0F0"/>
                </a:solidFill>
                <a:latin typeface="Montserrat" panose="00000500000000000000" pitchFamily="2" charset="0"/>
                <a:cs typeface="Century Gothic"/>
              </a:rPr>
              <a:t>systèmealimentaireduCanada</a:t>
            </a:r>
            <a:r>
              <a:rPr lang="fr-ca" sz="1200" dirty="0">
                <a:solidFill>
                  <a:srgbClr val="F5F0F0"/>
                </a:solidFill>
                <a:latin typeface="Montserrat" panose="00000500000000000000" pitchFamily="2" charset="0"/>
                <a:cs typeface="Century Gothic"/>
              </a:rPr>
              <a:t> et en utilisant notre autocollant numérique :</a:t>
            </a:r>
            <a:br>
              <a:rPr lang="fr-CA" sz="1200" dirty="0">
                <a:solidFill>
                  <a:srgbClr val="F5F0F0"/>
                </a:solidFill>
                <a:latin typeface="Montserrat" panose="00000500000000000000" pitchFamily="2" charset="0"/>
                <a:cs typeface="Century Gothic"/>
              </a:rPr>
            </a:br>
            <a:r>
              <a:rPr lang="fr-ca" sz="1200" i="1" dirty="0">
                <a:solidFill>
                  <a:srgbClr val="F5F0F0"/>
                </a:solidFill>
                <a:latin typeface="Montserrat" panose="00000500000000000000" pitchFamily="2" charset="0"/>
                <a:cs typeface="Century Gothic"/>
              </a:rPr>
              <a:t>« Je soutiens le système alimentaire du Canada ». </a:t>
            </a:r>
            <a:r>
              <a:rPr lang="fr-ca" sz="1200" dirty="0">
                <a:solidFill>
                  <a:srgbClr val="F5F0F0"/>
                </a:solidFill>
                <a:latin typeface="Montserrat" panose="00000500000000000000" pitchFamily="2" charset="0"/>
                <a:cs typeface="Century Gothic"/>
              </a:rPr>
              <a:t>Pour être pleinement</a:t>
            </a:r>
            <a:r>
              <a:rPr lang="fr-CA" sz="1200" dirty="0">
                <a:solidFill>
                  <a:srgbClr val="F5F0F0"/>
                </a:solidFill>
                <a:latin typeface="Montserrat" panose="00000500000000000000" pitchFamily="2" charset="0"/>
                <a:cs typeface="Century Gothic"/>
              </a:rPr>
              <a:t> </a:t>
            </a:r>
            <a:r>
              <a:rPr lang="fr-ca" sz="1200" dirty="0">
                <a:solidFill>
                  <a:srgbClr val="F5F0F0"/>
                </a:solidFill>
                <a:latin typeface="Montserrat" panose="00000500000000000000" pitchFamily="2" charset="0"/>
                <a:cs typeface="Century Gothic"/>
              </a:rPr>
              <a:t>admissibles, ils doivent également signer sur la page de renvoi pour </a:t>
            </a:r>
            <a:br>
              <a:rPr lang="fr-CA" sz="1200" dirty="0">
                <a:solidFill>
                  <a:srgbClr val="F5F0F0"/>
                </a:solidFill>
                <a:latin typeface="Montserrat" panose="00000500000000000000" pitchFamily="2" charset="0"/>
                <a:cs typeface="Century Gothic"/>
              </a:rPr>
            </a:br>
            <a:r>
              <a:rPr lang="fr-ca" sz="1200" dirty="0">
                <a:solidFill>
                  <a:srgbClr val="F5F0F0"/>
                </a:solidFill>
                <a:latin typeface="Montserrat" panose="00000500000000000000" pitchFamily="2" charset="0"/>
                <a:cs typeface="Century Gothic"/>
              </a:rPr>
              <a:t>afficher leur soutien.</a:t>
            </a:r>
            <a:endParaRPr sz="1200" dirty="0">
              <a:latin typeface="Montserrat" panose="00000500000000000000" pitchFamily="2" charset="0"/>
              <a:cs typeface="Century Gothic"/>
            </a:endParaRPr>
          </a:p>
          <a:p>
            <a:pPr rtl="0">
              <a:lnSpc>
                <a:spcPct val="100000"/>
              </a:lnSpc>
              <a:spcBef>
                <a:spcPts val="45"/>
              </a:spcBef>
            </a:pPr>
            <a:endParaRPr sz="1200" dirty="0">
              <a:latin typeface="Montserrat" panose="00000500000000000000" pitchFamily="2" charset="0"/>
              <a:cs typeface="Century Gothic"/>
            </a:endParaRPr>
          </a:p>
          <a:p>
            <a:pPr marL="12700" rtl="0">
              <a:lnSpc>
                <a:spcPct val="100000"/>
              </a:lnSpc>
            </a:pPr>
            <a:r>
              <a:rPr lang="fr-ca" sz="1200" dirty="0">
                <a:solidFill>
                  <a:srgbClr val="F5F0F0"/>
                </a:solidFill>
                <a:latin typeface="Montserrat" panose="00000500000000000000" pitchFamily="2" charset="0"/>
                <a:cs typeface="Century Gothic"/>
              </a:rPr>
              <a:t>L’aspect social peut fonctionner en tandem avec la campagne sur le site Web </a:t>
            </a:r>
            <a:br>
              <a:rPr lang="fr-CA" sz="1200" dirty="0">
                <a:solidFill>
                  <a:srgbClr val="F5F0F0"/>
                </a:solidFill>
                <a:latin typeface="Montserrat" panose="00000500000000000000" pitchFamily="2" charset="0"/>
                <a:cs typeface="Century Gothic"/>
              </a:rPr>
            </a:br>
            <a:r>
              <a:rPr lang="fr-ca" sz="1200" dirty="0">
                <a:solidFill>
                  <a:srgbClr val="F5F0F0"/>
                </a:solidFill>
                <a:latin typeface="Montserrat" panose="00000500000000000000" pitchFamily="2" charset="0"/>
                <a:cs typeface="Century Gothic"/>
              </a:rPr>
              <a:t>et procurer</a:t>
            </a:r>
            <a:r>
              <a:rPr lang="fr-CA" sz="1200" dirty="0">
                <a:latin typeface="Montserrat" panose="00000500000000000000" pitchFamily="2" charset="0"/>
                <a:cs typeface="Century Gothic"/>
              </a:rPr>
              <a:t> </a:t>
            </a:r>
            <a:r>
              <a:rPr lang="fr-ca" sz="1200" dirty="0">
                <a:solidFill>
                  <a:srgbClr val="F5F0F0"/>
                </a:solidFill>
                <a:latin typeface="Montserrat" panose="00000500000000000000" pitchFamily="2" charset="0"/>
                <a:cs typeface="Century Gothic"/>
              </a:rPr>
              <a:t>une interaction régulière.</a:t>
            </a:r>
            <a:endParaRPr sz="1200" dirty="0">
              <a:latin typeface="Montserrat" panose="00000500000000000000" pitchFamily="2" charset="0"/>
              <a:cs typeface="Century Gothic"/>
            </a:endParaRPr>
          </a:p>
          <a:p>
            <a:pPr rtl="0">
              <a:lnSpc>
                <a:spcPct val="100000"/>
              </a:lnSpc>
              <a:spcBef>
                <a:spcPts val="70"/>
              </a:spcBef>
            </a:pPr>
            <a:endParaRPr sz="1200" dirty="0">
              <a:latin typeface="Montserrat" panose="00000500000000000000" pitchFamily="2" charset="0"/>
              <a:cs typeface="Century Gothic"/>
            </a:endParaRPr>
          </a:p>
          <a:p>
            <a:pPr marL="12700" marR="5080" rtl="0">
              <a:lnSpc>
                <a:spcPct val="103400"/>
              </a:lnSpc>
            </a:pPr>
            <a:r>
              <a:rPr lang="fr-ca" sz="1200" dirty="0">
                <a:solidFill>
                  <a:srgbClr val="F5F0F0"/>
                </a:solidFill>
                <a:latin typeface="Montserrat" panose="00000500000000000000" pitchFamily="2" charset="0"/>
                <a:cs typeface="Century Gothic"/>
              </a:rPr>
              <a:t>Bien que les concours ne suffisent pas à instaurer une confiance totale, ils nous permettent de célébrer les choix quotidiens, d’encourager la participation et d’ouvrir la voie à des discussions générales sur la sécurité alimentaire, le développement durable et le soutien au Canada.</a:t>
            </a:r>
            <a:endParaRPr sz="1200" dirty="0">
              <a:latin typeface="Montserrat" panose="00000500000000000000" pitchFamily="2" charset="0"/>
              <a:cs typeface="Century Gothic"/>
            </a:endParaRPr>
          </a:p>
        </p:txBody>
      </p:sp>
      <p:sp>
        <p:nvSpPr>
          <p:cNvPr id="8" name="object 5">
            <a:extLst>
              <a:ext uri="{FF2B5EF4-FFF2-40B4-BE49-F238E27FC236}">
                <a16:creationId xmlns:a16="http://schemas.microsoft.com/office/drawing/2014/main" id="{00DCD6C8-27A6-D68A-4B43-869AF2A9CD1D}"/>
              </a:ext>
            </a:extLst>
          </p:cNvPr>
          <p:cNvSpPr txBox="1">
            <a:spLocks noGrp="1"/>
          </p:cNvSpPr>
          <p:nvPr>
            <p:ph type="title"/>
          </p:nvPr>
        </p:nvSpPr>
        <p:spPr>
          <a:xfrm>
            <a:off x="646320" y="305117"/>
            <a:ext cx="3557769" cy="320601"/>
          </a:xfrm>
          <a:prstGeom prst="rect">
            <a:avLst/>
          </a:prstGeom>
        </p:spPr>
        <p:txBody>
          <a:bodyPr vert="horz" wrap="square" lIns="0" tIns="12700" rIns="0" bIns="0" rtlCol="0">
            <a:spAutoFit/>
          </a:bodyPr>
          <a:lstStyle/>
          <a:p>
            <a:pPr marL="12700" rtl="0">
              <a:lnSpc>
                <a:spcPct val="100000"/>
              </a:lnSpc>
              <a:spcBef>
                <a:spcPts val="100"/>
              </a:spcBef>
            </a:pPr>
            <a:r>
              <a:rPr lang="fr-ca" sz="2000">
                <a:solidFill>
                  <a:srgbClr val="E1D2D2"/>
                </a:solidFill>
                <a:latin typeface="Montserrat" panose="00000500000000000000" pitchFamily="2" charset="0"/>
              </a:rPr>
              <a:t>Deuxième pilier</a:t>
            </a:r>
            <a:endParaRPr sz="2000">
              <a:latin typeface="Montserrat" panose="00000500000000000000" pitchFamily="2" charset="0"/>
            </a:endParaRPr>
          </a:p>
        </p:txBody>
      </p:sp>
      <p:sp>
        <p:nvSpPr>
          <p:cNvPr id="9" name="Title 1">
            <a:extLst>
              <a:ext uri="{FF2B5EF4-FFF2-40B4-BE49-F238E27FC236}">
                <a16:creationId xmlns:a16="http://schemas.microsoft.com/office/drawing/2014/main" id="{2EEFFFB1-FCF9-ACAD-10FB-50EDBF4DDC68}"/>
              </a:ext>
            </a:extLst>
          </p:cNvPr>
          <p:cNvSpPr txBox="1">
            <a:spLocks/>
          </p:cNvSpPr>
          <p:nvPr/>
        </p:nvSpPr>
        <p:spPr>
          <a:xfrm>
            <a:off x="534390" y="649488"/>
            <a:ext cx="9496714" cy="959393"/>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ca" sz="4000">
                <a:solidFill>
                  <a:srgbClr val="FFFFFF"/>
                </a:solidFill>
                <a:latin typeface="Montserrat" panose="00000500000000000000" pitchFamily="2" charset="0"/>
              </a:rPr>
              <a:t>Exprimez votre soutien</a:t>
            </a:r>
          </a:p>
        </p:txBody>
      </p:sp>
      <p:pic>
        <p:nvPicPr>
          <p:cNvPr id="6" name="Picture 5" descr="A red and white sign with white text&#10;&#10;AI-generated content may be incorrect.">
            <a:extLst>
              <a:ext uri="{FF2B5EF4-FFF2-40B4-BE49-F238E27FC236}">
                <a16:creationId xmlns:a16="http://schemas.microsoft.com/office/drawing/2014/main" id="{159196CE-8BB5-2829-05FF-2298737FD4E3}"/>
              </a:ext>
            </a:extLst>
          </p:cNvPr>
          <p:cNvPicPr>
            <a:picLocks noChangeAspect="1"/>
          </p:cNvPicPr>
          <p:nvPr/>
        </p:nvPicPr>
        <p:blipFill>
          <a:blip r:embed="rId4"/>
          <a:srcRect l="27930" t="36752" r="28098" b="35851"/>
          <a:stretch/>
        </p:blipFill>
        <p:spPr>
          <a:xfrm>
            <a:off x="7460857" y="2379059"/>
            <a:ext cx="4110754" cy="1707419"/>
          </a:xfrm>
          <a:prstGeom prst="rect">
            <a:avLst/>
          </a:prstGeom>
        </p:spPr>
      </p:pic>
    </p:spTree>
    <p:extLst>
      <p:ext uri="{BB962C8B-B14F-4D97-AF65-F5344CB8AC3E}">
        <p14:creationId xmlns:p14="http://schemas.microsoft.com/office/powerpoint/2010/main" val="2417608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3" name="object 3"/>
          <p:cNvSpPr txBox="1"/>
          <p:nvPr/>
        </p:nvSpPr>
        <p:spPr>
          <a:xfrm>
            <a:off x="453345" y="1615357"/>
            <a:ext cx="5751513" cy="4629472"/>
          </a:xfrm>
          <a:prstGeom prst="rect">
            <a:avLst/>
          </a:prstGeom>
        </p:spPr>
        <p:txBody>
          <a:bodyPr vert="horz" wrap="square" lIns="0" tIns="12700" rIns="0" bIns="0" rtlCol="0">
            <a:spAutoFit/>
          </a:bodyPr>
          <a:lstStyle/>
          <a:p>
            <a:pPr marL="19050" marR="32384" rtl="0"/>
            <a:r>
              <a:rPr lang="fr-ca" sz="1250" dirty="0">
                <a:solidFill>
                  <a:srgbClr val="431F20"/>
                </a:solidFill>
                <a:latin typeface="Montserrat" panose="00000500000000000000" pitchFamily="2" charset="0"/>
                <a:cs typeface="Century Gothic"/>
              </a:rPr>
              <a:t>Afin d’instaurer un climat de confiance et d’étendre notre portée, nous ferons appel à des influenceurs de plus petite échelle, dont le public est très engagé et dont les antécédents en matière d’alimentation sont dignes de confiance, comme des partenaires essentiels, des organisations partenaires, des diététistes, des chefs cuisiniers et d’autres intervenants dans le système alimentaire. </a:t>
            </a:r>
          </a:p>
          <a:p>
            <a:pPr marL="19050" marR="32384" rtl="0"/>
            <a:endParaRPr lang="en-CA" sz="1250" dirty="0">
              <a:solidFill>
                <a:srgbClr val="431F20"/>
              </a:solidFill>
              <a:latin typeface="Montserrat" panose="00000500000000000000" pitchFamily="2" charset="0"/>
              <a:cs typeface="Century Gothic"/>
            </a:endParaRPr>
          </a:p>
          <a:p>
            <a:pPr marL="19050" marR="32384" rtl="0"/>
            <a:r>
              <a:rPr lang="fr-ca" sz="1250" dirty="0">
                <a:solidFill>
                  <a:srgbClr val="431F20"/>
                </a:solidFill>
                <a:latin typeface="Montserrat" panose="00000500000000000000" pitchFamily="2" charset="0"/>
                <a:cs typeface="Century Gothic"/>
              </a:rPr>
              <a:t>Nombre de ces créateurs sont déjà dans notre orbite grâce à des partenaires comme Le Panier alimentaire canadien et </a:t>
            </a:r>
            <a:r>
              <a:rPr lang="fr-ca" sz="1250" dirty="0" err="1">
                <a:solidFill>
                  <a:srgbClr val="431F20"/>
                </a:solidFill>
                <a:latin typeface="Montserrat" panose="00000500000000000000" pitchFamily="2" charset="0"/>
                <a:cs typeface="Century Gothic"/>
              </a:rPr>
              <a:t>Farm</a:t>
            </a:r>
            <a:r>
              <a:rPr lang="fr-ca" sz="1250" dirty="0">
                <a:solidFill>
                  <a:srgbClr val="431F20"/>
                </a:solidFill>
                <a:latin typeface="Montserrat" panose="00000500000000000000" pitchFamily="2" charset="0"/>
                <a:cs typeface="Century Gothic"/>
              </a:rPr>
              <a:t> and Food Care Ontario, ce qui nous permet d’accéder directement à des voix passionnées et crédibles.</a:t>
            </a:r>
            <a:endParaRPr lang="en-CA" sz="1250" dirty="0">
              <a:latin typeface="Montserrat" panose="00000500000000000000" pitchFamily="2" charset="0"/>
              <a:cs typeface="Century Gothic"/>
            </a:endParaRPr>
          </a:p>
          <a:p>
            <a:pPr rtl="0"/>
            <a:endParaRPr lang="en-CA" sz="1250" dirty="0">
              <a:latin typeface="Montserrat" panose="00000500000000000000" pitchFamily="2" charset="0"/>
              <a:cs typeface="Century Gothic"/>
            </a:endParaRPr>
          </a:p>
          <a:p>
            <a:pPr marL="19050" marR="5080" rtl="0"/>
            <a:r>
              <a:rPr lang="fr-ca" sz="1250" dirty="0">
                <a:solidFill>
                  <a:srgbClr val="431F20"/>
                </a:solidFill>
                <a:latin typeface="Montserrat" panose="00000500000000000000" pitchFamily="2" charset="0"/>
                <a:cs typeface="Century Gothic"/>
              </a:rPr>
              <a:t>Ces influenceurs contribueront à renforcer le message </a:t>
            </a:r>
            <a:r>
              <a:rPr lang="fr-ca" sz="1250" i="1" dirty="0">
                <a:solidFill>
                  <a:srgbClr val="431F20"/>
                </a:solidFill>
                <a:latin typeface="Montserrat" panose="00000500000000000000" pitchFamily="2" charset="0"/>
                <a:cs typeface="Century Gothic"/>
              </a:rPr>
              <a:t>« Je soutiens </a:t>
            </a:r>
            <a:br>
              <a:rPr lang="fr-CA" sz="1250" i="1" dirty="0">
                <a:solidFill>
                  <a:srgbClr val="431F20"/>
                </a:solidFill>
                <a:latin typeface="Montserrat" panose="00000500000000000000" pitchFamily="2" charset="0"/>
                <a:cs typeface="Century Gothic"/>
              </a:rPr>
            </a:br>
            <a:r>
              <a:rPr lang="fr-ca" sz="1250" i="1" dirty="0">
                <a:solidFill>
                  <a:srgbClr val="431F20"/>
                </a:solidFill>
                <a:latin typeface="Montserrat" panose="00000500000000000000" pitchFamily="2" charset="0"/>
                <a:cs typeface="Century Gothic"/>
              </a:rPr>
              <a:t>le système alimentaire du Canada »</a:t>
            </a:r>
            <a:r>
              <a:rPr lang="fr-ca" sz="1250" dirty="0">
                <a:solidFill>
                  <a:srgbClr val="431F20"/>
                </a:solidFill>
                <a:latin typeface="Montserrat" panose="00000500000000000000" pitchFamily="2" charset="0"/>
                <a:cs typeface="Century Gothic"/>
              </a:rPr>
              <a:t> en parlant de leurs propres expériences en matière d’achat et de cuisine, et en encourageant leurs communautés à faire de même. Leurs points de vue authentiques contribueront à susciter la participation au concours, à inciter davantage de gens à s’impliquer et à sensibiliser le public d’une manière qui semble naturelle et digne de confiance.</a:t>
            </a:r>
            <a:endParaRPr lang="en-CA" sz="1250" dirty="0">
              <a:latin typeface="Montserrat" panose="00000500000000000000" pitchFamily="2" charset="0"/>
              <a:cs typeface="Century Gothic"/>
            </a:endParaRPr>
          </a:p>
          <a:p>
            <a:pPr rtl="0"/>
            <a:endParaRPr lang="en-CA" sz="1250" dirty="0">
              <a:latin typeface="Montserrat" panose="00000500000000000000" pitchFamily="2" charset="0"/>
              <a:cs typeface="Century Gothic"/>
            </a:endParaRPr>
          </a:p>
          <a:p>
            <a:pPr marL="19050" marR="29845" rtl="0"/>
            <a:r>
              <a:rPr lang="fr-ca" sz="1250" dirty="0">
                <a:solidFill>
                  <a:srgbClr val="431F20"/>
                </a:solidFill>
                <a:latin typeface="Montserrat" panose="00000500000000000000" pitchFamily="2" charset="0"/>
                <a:cs typeface="Century Gothic"/>
              </a:rPr>
              <a:t>Il ne s’agit pas de placements de marques traditionnels. Il s’agit de s’associer à des personnes qui ont véritablement à cœur d’informer </a:t>
            </a:r>
            <a:br>
              <a:rPr lang="fr-CA" sz="1250" dirty="0">
                <a:solidFill>
                  <a:srgbClr val="431F20"/>
                </a:solidFill>
                <a:latin typeface="Montserrat" panose="00000500000000000000" pitchFamily="2" charset="0"/>
                <a:cs typeface="Century Gothic"/>
              </a:rPr>
            </a:br>
            <a:r>
              <a:rPr lang="fr-ca" sz="1250" dirty="0">
                <a:solidFill>
                  <a:srgbClr val="431F20"/>
                </a:solidFill>
                <a:latin typeface="Montserrat" panose="00000500000000000000" pitchFamily="2" charset="0"/>
                <a:cs typeface="Century Gothic"/>
              </a:rPr>
              <a:t>les Canadiens et de leur donner les moyens d’adopter un regard plus critique sur les aliments qu’ils mangent et sur leur provenance.</a:t>
            </a:r>
            <a:endParaRPr lang="en-CA" sz="1250" dirty="0">
              <a:latin typeface="Montserrat" panose="00000500000000000000" pitchFamily="2" charset="0"/>
              <a:cs typeface="Century Gothic"/>
            </a:endParaRPr>
          </a:p>
        </p:txBody>
      </p:sp>
      <p:sp>
        <p:nvSpPr>
          <p:cNvPr id="9" name="TextBox 8">
            <a:extLst>
              <a:ext uri="{FF2B5EF4-FFF2-40B4-BE49-F238E27FC236}">
                <a16:creationId xmlns:a16="http://schemas.microsoft.com/office/drawing/2014/main" id="{31FDCDCC-FFAA-01D9-8108-83D2CD5A8D2B}"/>
              </a:ext>
            </a:extLst>
          </p:cNvPr>
          <p:cNvSpPr txBox="1"/>
          <p:nvPr/>
        </p:nvSpPr>
        <p:spPr>
          <a:xfrm>
            <a:off x="396092" y="703275"/>
            <a:ext cx="4491594" cy="646331"/>
          </a:xfrm>
          <a:prstGeom prst="rect">
            <a:avLst/>
          </a:prstGeom>
          <a:noFill/>
        </p:spPr>
        <p:txBody>
          <a:bodyPr wrap="square" rtlCol="0">
            <a:spAutoFit/>
          </a:bodyPr>
          <a:lstStyle/>
          <a:p>
            <a:pPr marL="12700" rtl="0">
              <a:lnSpc>
                <a:spcPct val="100000"/>
              </a:lnSpc>
              <a:spcBef>
                <a:spcPts val="100"/>
              </a:spcBef>
            </a:pPr>
            <a:r>
              <a:rPr lang="fr-ca" sz="1800" b="1" dirty="0">
                <a:solidFill>
                  <a:srgbClr val="431F20"/>
                </a:solidFill>
                <a:latin typeface="Montserrat" panose="00000500000000000000" pitchFamily="2" charset="0"/>
                <a:cs typeface="Century Gothic"/>
              </a:rPr>
              <a:t>Engagement des influenceurs </a:t>
            </a:r>
            <a:br>
              <a:rPr lang="fr-CA" sz="1800" b="1" dirty="0">
                <a:solidFill>
                  <a:srgbClr val="431F20"/>
                </a:solidFill>
                <a:latin typeface="Montserrat" panose="00000500000000000000" pitchFamily="2" charset="0"/>
                <a:cs typeface="Century Gothic"/>
              </a:rPr>
            </a:br>
            <a:r>
              <a:rPr lang="fr-ca" sz="1800" b="1" dirty="0">
                <a:solidFill>
                  <a:srgbClr val="431F20"/>
                </a:solidFill>
                <a:latin typeface="Montserrat" panose="00000500000000000000" pitchFamily="2" charset="0"/>
                <a:cs typeface="Century Gothic"/>
              </a:rPr>
              <a:t>et des partenaires</a:t>
            </a:r>
            <a:endParaRPr lang="en-CA" sz="1800" dirty="0">
              <a:latin typeface="Montserrat" panose="00000500000000000000" pitchFamily="2" charset="0"/>
              <a:cs typeface="Century Gothic"/>
            </a:endParaRPr>
          </a:p>
        </p:txBody>
      </p:sp>
      <p:grpSp>
        <p:nvGrpSpPr>
          <p:cNvPr id="8" name="Group 7">
            <a:extLst>
              <a:ext uri="{FF2B5EF4-FFF2-40B4-BE49-F238E27FC236}">
                <a16:creationId xmlns:a16="http://schemas.microsoft.com/office/drawing/2014/main" id="{3C6AD9D2-76CD-C7FB-43C0-B3432E5618B4}"/>
              </a:ext>
            </a:extLst>
          </p:cNvPr>
          <p:cNvGrpSpPr>
            <a:grpSpLocks noGrp="1" noUngrp="1" noRot="1" noMove="1" noResize="1"/>
          </p:cNvGrpSpPr>
          <p:nvPr/>
        </p:nvGrpSpPr>
        <p:grpSpPr>
          <a:xfrm>
            <a:off x="7675955" y="772048"/>
            <a:ext cx="3332182" cy="5646681"/>
            <a:chOff x="7675955" y="772048"/>
            <a:chExt cx="3332182" cy="5646681"/>
          </a:xfrm>
        </p:grpSpPr>
        <p:pic>
          <p:nvPicPr>
            <p:cNvPr id="4" name="Picture 3" descr="A close-up of a cell phone&#10;&#10;AI-generated content may be incorrect.">
              <a:extLst>
                <a:ext uri="{FF2B5EF4-FFF2-40B4-BE49-F238E27FC236}">
                  <a16:creationId xmlns:a16="http://schemas.microsoft.com/office/drawing/2014/main" id="{30C98FCB-9866-B1BA-DAEF-214DAC24709A}"/>
                </a:ext>
              </a:extLst>
            </p:cNvPr>
            <p:cNvPicPr>
              <a:picLocks noGrp="1" noRot="1" noMove="1" noResize="1" noEditPoints="1" noAdjustHandles="1" noChangeArrowheads="1" noChangeShapeType="1" noCrop="1"/>
            </p:cNvPicPr>
            <p:nvPr/>
          </p:nvPicPr>
          <p:blipFill>
            <a:blip r:embed="rId4"/>
            <a:stretch>
              <a:fillRect/>
            </a:stretch>
          </p:blipFill>
          <p:spPr>
            <a:xfrm>
              <a:off x="7675955" y="772048"/>
              <a:ext cx="3332182" cy="5646681"/>
            </a:xfrm>
            <a:prstGeom prst="rect">
              <a:avLst/>
            </a:prstGeom>
          </p:spPr>
        </p:pic>
        <p:pic>
          <p:nvPicPr>
            <p:cNvPr id="6" name="Picture 5" descr="A person holding an egg&#10;&#10;AI-generated content may be incorrect.">
              <a:extLst>
                <a:ext uri="{FF2B5EF4-FFF2-40B4-BE49-F238E27FC236}">
                  <a16:creationId xmlns:a16="http://schemas.microsoft.com/office/drawing/2014/main" id="{2707283A-C86D-9764-135B-0F932FAD6465}"/>
                </a:ext>
              </a:extLst>
            </p:cNvPr>
            <p:cNvPicPr>
              <a:picLocks noGrp="1" noRot="1" noChangeAspect="1" noMove="1" noResize="1" noEditPoints="1" noAdjustHandles="1" noChangeArrowheads="1" noChangeShapeType="1" noCrop="1"/>
            </p:cNvPicPr>
            <p:nvPr/>
          </p:nvPicPr>
          <p:blipFill>
            <a:blip r:embed="rId5"/>
            <a:srcRect t="1826" r="14815" b="-366"/>
            <a:stretch/>
          </p:blipFill>
          <p:spPr>
            <a:xfrm>
              <a:off x="8122000" y="1360521"/>
              <a:ext cx="2318952" cy="4137331"/>
            </a:xfrm>
            <a:prstGeom prst="rect">
              <a:avLst/>
            </a:prstGeom>
          </p:spPr>
        </p:pic>
        <p:pic>
          <p:nvPicPr>
            <p:cNvPr id="5" name="Picture 4" descr="A red and white sign with white text&#10;&#10;AI-generated content may be incorrect.">
              <a:extLst>
                <a:ext uri="{FF2B5EF4-FFF2-40B4-BE49-F238E27FC236}">
                  <a16:creationId xmlns:a16="http://schemas.microsoft.com/office/drawing/2014/main" id="{DE662C5A-B7B0-3EC1-4A35-73ACDE85925E}"/>
                </a:ext>
              </a:extLst>
            </p:cNvPr>
            <p:cNvPicPr>
              <a:picLocks noGrp="1" noRot="1" noChangeAspect="1" noMove="1" noResize="1" noEditPoints="1" noAdjustHandles="1" noChangeArrowheads="1" noChangeShapeType="1" noCrop="1"/>
            </p:cNvPicPr>
            <p:nvPr/>
          </p:nvPicPr>
          <p:blipFill>
            <a:blip r:embed="rId6"/>
            <a:srcRect l="27930" t="36752" r="28098" b="35851"/>
            <a:stretch/>
          </p:blipFill>
          <p:spPr>
            <a:xfrm rot="20683073">
              <a:off x="8128775" y="1473277"/>
              <a:ext cx="1728703" cy="718024"/>
            </a:xfrm>
            <a:prstGeom prst="rect">
              <a:avLst/>
            </a:prstGeom>
          </p:spPr>
        </p:pic>
      </p:grpSp>
    </p:spTree>
    <p:extLst>
      <p:ext uri="{BB962C8B-B14F-4D97-AF65-F5344CB8AC3E}">
        <p14:creationId xmlns:p14="http://schemas.microsoft.com/office/powerpoint/2010/main" val="3653984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478"/>
            <a:ext cx="12192000" cy="6861478"/>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pPr rtl="0"/>
            <a:endParaRPr/>
          </a:p>
        </p:txBody>
      </p:sp>
      <p:sp>
        <p:nvSpPr>
          <p:cNvPr id="11" name="object 11"/>
          <p:cNvSpPr txBox="1"/>
          <p:nvPr/>
        </p:nvSpPr>
        <p:spPr>
          <a:xfrm>
            <a:off x="503237" y="1695011"/>
            <a:ext cx="5251450" cy="2756204"/>
          </a:xfrm>
          <a:prstGeom prst="rect">
            <a:avLst/>
          </a:prstGeom>
        </p:spPr>
        <p:txBody>
          <a:bodyPr vert="horz" wrap="square" lIns="0" tIns="12700" rIns="0" bIns="0" rtlCol="0" anchor="t">
            <a:spAutoFit/>
          </a:bodyPr>
          <a:lstStyle/>
          <a:p>
            <a:pPr marL="12700" rtl="0">
              <a:lnSpc>
                <a:spcPts val="1435"/>
              </a:lnSpc>
              <a:spcBef>
                <a:spcPts val="100"/>
              </a:spcBef>
            </a:pPr>
            <a:r>
              <a:rPr lang="fr-ca" sz="1200" b="1">
                <a:solidFill>
                  <a:srgbClr val="431F20"/>
                </a:solidFill>
                <a:latin typeface="Montserrat"/>
                <a:cs typeface="Century Gothic"/>
              </a:rPr>
              <a:t>Texte:</a:t>
            </a:r>
            <a:endParaRPr sz="1200">
              <a:latin typeface="Montserrat" panose="00000500000000000000" pitchFamily="2" charset="0"/>
              <a:cs typeface="Century Gothic"/>
            </a:endParaRPr>
          </a:p>
          <a:p>
            <a:pPr marL="12700" rtl="0">
              <a:lnSpc>
                <a:spcPts val="1435"/>
              </a:lnSpc>
            </a:pPr>
            <a:r>
              <a:rPr lang="fr-ca" sz="1200">
                <a:solidFill>
                  <a:srgbClr val="431F20"/>
                </a:solidFill>
                <a:latin typeface="Montserrat"/>
                <a:cs typeface="Century Gothic"/>
              </a:rPr>
              <a:t>Exprimez votre soutien au système alimentaire du Canada et courez la chance de gagner</a:t>
            </a:r>
            <a:r>
              <a:rPr lang="fr-ca" sz="1200">
                <a:latin typeface="Montserrat"/>
                <a:cs typeface="Century Gothic"/>
              </a:rPr>
              <a:t> </a:t>
            </a:r>
            <a:r>
              <a:rPr lang="fr-ca" sz="1200">
                <a:solidFill>
                  <a:srgbClr val="431F20"/>
                </a:solidFill>
                <a:latin typeface="Montserrat"/>
                <a:cs typeface="Century Gothic"/>
              </a:rPr>
              <a:t>une carte-cadeau de 500 $ chez un détaillant canadien de votre choix lors du tirage mensuel!</a:t>
            </a:r>
            <a:endParaRPr sz="1200">
              <a:latin typeface="Montserrat"/>
              <a:cs typeface="Century Gothic"/>
            </a:endParaRPr>
          </a:p>
          <a:p>
            <a:pPr marL="12700" marR="28575" rtl="0">
              <a:lnSpc>
                <a:spcPct val="100899"/>
              </a:lnSpc>
              <a:spcBef>
                <a:spcPts val="1400"/>
              </a:spcBef>
            </a:pPr>
            <a:r>
              <a:rPr lang="fr-ca" sz="1200">
                <a:solidFill>
                  <a:srgbClr val="431F20"/>
                </a:solidFill>
                <a:latin typeface="Montserrat"/>
                <a:cs typeface="Century Gothic"/>
              </a:rPr>
              <a:t>Montrez votre soutien aux vaillants travailleurs derrière chaque repas ET ayez la possibilité de continuer à acheter les produits canadiens que vous aimez grâce à une carte-cadeau de 500 $. Pour participer à notre tirage au sort, il vous suffit d’exprimer votre soutien en cliquant sur le lien figurant dans notre biographie.</a:t>
            </a:r>
            <a:endParaRPr sz="1200">
              <a:latin typeface="Montserrat"/>
              <a:cs typeface="Century Gothic"/>
            </a:endParaRPr>
          </a:p>
          <a:p>
            <a:pPr marL="51435" rtl="0">
              <a:lnSpc>
                <a:spcPct val="100000"/>
              </a:lnSpc>
              <a:spcBef>
                <a:spcPts val="1410"/>
              </a:spcBef>
            </a:pPr>
            <a:r>
              <a:rPr lang="fr-ca" sz="1200">
                <a:solidFill>
                  <a:srgbClr val="431F20"/>
                </a:solidFill>
                <a:latin typeface="Montserrat"/>
                <a:cs typeface="Century Gothic"/>
              </a:rPr>
              <a:t>#NotreAlimentationNotreAvenir</a:t>
            </a:r>
            <a:endParaRPr sz="1200">
              <a:latin typeface="Montserrat"/>
              <a:cs typeface="Century Gothic"/>
            </a:endParaRPr>
          </a:p>
          <a:p>
            <a:pPr marL="12700" rtl="0">
              <a:lnSpc>
                <a:spcPct val="100000"/>
              </a:lnSpc>
              <a:spcBef>
                <a:spcPts val="1415"/>
              </a:spcBef>
            </a:pPr>
            <a:r>
              <a:rPr lang="fr-ca" sz="1200">
                <a:solidFill>
                  <a:srgbClr val="431F20"/>
                </a:solidFill>
                <a:latin typeface="Montserrat"/>
                <a:cs typeface="Century Gothic"/>
              </a:rPr>
              <a:t>*Insérer les aspects légaux et logistiques du concours à une date ultérieure.</a:t>
            </a:r>
            <a:endParaRPr sz="1200">
              <a:latin typeface="Montserrat"/>
              <a:cs typeface="Century Gothic"/>
            </a:endParaRPr>
          </a:p>
        </p:txBody>
      </p:sp>
      <p:sp>
        <p:nvSpPr>
          <p:cNvPr id="12" name="object 12"/>
          <p:cNvSpPr txBox="1"/>
          <p:nvPr/>
        </p:nvSpPr>
        <p:spPr>
          <a:xfrm>
            <a:off x="503237" y="4470913"/>
            <a:ext cx="2444750" cy="1649169"/>
          </a:xfrm>
          <a:prstGeom prst="rect">
            <a:avLst/>
          </a:prstGeom>
        </p:spPr>
        <p:txBody>
          <a:bodyPr vert="horz" wrap="square" lIns="0" tIns="12700" rIns="0" bIns="0" rtlCol="0" anchor="t">
            <a:spAutoFit/>
          </a:bodyPr>
          <a:lstStyle/>
          <a:p>
            <a:pPr marL="12700">
              <a:spcBef>
                <a:spcPts val="100"/>
              </a:spcBef>
            </a:pPr>
            <a:r>
              <a:rPr lang="fr-ca" sz="1200" b="1">
                <a:solidFill>
                  <a:srgbClr val="431F20"/>
                </a:solidFill>
                <a:latin typeface="Montserrat"/>
                <a:cs typeface="Century Gothic"/>
              </a:rPr>
              <a:t>Texte sur l'image:</a:t>
            </a:r>
            <a:endParaRPr sz="1200">
              <a:latin typeface="Montserrat"/>
              <a:cs typeface="Century Gothic"/>
            </a:endParaRPr>
          </a:p>
          <a:p>
            <a:pPr rtl="0">
              <a:lnSpc>
                <a:spcPct val="100000"/>
              </a:lnSpc>
              <a:spcBef>
                <a:spcPts val="20"/>
              </a:spcBef>
            </a:pPr>
            <a:endParaRPr sz="1200">
              <a:latin typeface="Montserrat" panose="00000500000000000000" pitchFamily="2" charset="0"/>
              <a:cs typeface="Century Gothic"/>
            </a:endParaRPr>
          </a:p>
          <a:p>
            <a:pPr marL="12700" rtl="0">
              <a:lnSpc>
                <a:spcPts val="1430"/>
              </a:lnSpc>
            </a:pPr>
            <a:r>
              <a:rPr lang="fr-ca" sz="1200">
                <a:solidFill>
                  <a:srgbClr val="431F20"/>
                </a:solidFill>
                <a:latin typeface="Montserrat"/>
                <a:cs typeface="Century Gothic"/>
              </a:rPr>
              <a:t>Exprimez votre soutien</a:t>
            </a:r>
            <a:endParaRPr sz="1200">
              <a:latin typeface="Montserrat"/>
              <a:cs typeface="Century Gothic"/>
            </a:endParaRPr>
          </a:p>
          <a:p>
            <a:pPr marL="12700" rtl="0">
              <a:lnSpc>
                <a:spcPts val="1435"/>
              </a:lnSpc>
            </a:pPr>
            <a:r>
              <a:rPr lang="fr-ca" sz="1200">
                <a:solidFill>
                  <a:srgbClr val="431F20"/>
                </a:solidFill>
                <a:latin typeface="Montserrat"/>
                <a:cs typeface="Century Gothic"/>
              </a:rPr>
              <a:t>pour le système alimentaire du Canada et courez la chance de gagner!</a:t>
            </a:r>
            <a:endParaRPr sz="1200">
              <a:latin typeface="Montserrat"/>
              <a:cs typeface="Century Gothic"/>
            </a:endParaRPr>
          </a:p>
          <a:p>
            <a:pPr marL="12700" rtl="0">
              <a:lnSpc>
                <a:spcPct val="100000"/>
              </a:lnSpc>
              <a:spcBef>
                <a:spcPts val="1415"/>
              </a:spcBef>
            </a:pPr>
            <a:r>
              <a:rPr lang="fr-ca" sz="1200">
                <a:solidFill>
                  <a:srgbClr val="431F20"/>
                </a:solidFill>
                <a:latin typeface="Montserrat"/>
                <a:cs typeface="Century Gothic"/>
              </a:rPr>
              <a:t>Notre alimentation. Notre avenir.</a:t>
            </a:r>
            <a:endParaRPr sz="1200">
              <a:latin typeface="Montserrat"/>
              <a:cs typeface="Century Gothic"/>
            </a:endParaRPr>
          </a:p>
        </p:txBody>
      </p:sp>
      <p:grpSp>
        <p:nvGrpSpPr>
          <p:cNvPr id="3" name="Group 2">
            <a:extLst>
              <a:ext uri="{FF2B5EF4-FFF2-40B4-BE49-F238E27FC236}">
                <a16:creationId xmlns:a16="http://schemas.microsoft.com/office/drawing/2014/main" id="{C4F73557-87CD-26F0-F71A-22E34E32AA81}"/>
              </a:ext>
            </a:extLst>
          </p:cNvPr>
          <p:cNvGrpSpPr>
            <a:grpSpLocks noGrp="1" noUngrp="1" noRot="1" noMove="1" noResize="1"/>
          </p:cNvGrpSpPr>
          <p:nvPr/>
        </p:nvGrpSpPr>
        <p:grpSpPr>
          <a:xfrm>
            <a:off x="6821562" y="1128815"/>
            <a:ext cx="4035275" cy="5729185"/>
            <a:chOff x="6821562" y="1121407"/>
            <a:chExt cx="4035275" cy="5729185"/>
          </a:xfrm>
        </p:grpSpPr>
        <p:pic>
          <p:nvPicPr>
            <p:cNvPr id="15" name="Picture 14">
              <a:extLst>
                <a:ext uri="{FF2B5EF4-FFF2-40B4-BE49-F238E27FC236}">
                  <a16:creationId xmlns:a16="http://schemas.microsoft.com/office/drawing/2014/main" id="{CFC0BE34-5853-A911-457D-9103929B6FDF}"/>
                </a:ext>
              </a:extLst>
            </p:cNvPr>
            <p:cNvPicPr>
              <a:picLocks noGrp="1" noRot="1" noMove="1" noResize="1" noEditPoints="1" noAdjustHandles="1" noChangeArrowheads="1" noChangeShapeType="1" noCrop="1"/>
            </p:cNvPicPr>
            <p:nvPr/>
          </p:nvPicPr>
          <p:blipFill>
            <a:blip r:embed="rId3"/>
            <a:srcRect/>
            <a:stretch/>
          </p:blipFill>
          <p:spPr>
            <a:xfrm>
              <a:off x="6821562" y="1121407"/>
              <a:ext cx="4035275" cy="5727063"/>
            </a:xfrm>
            <a:prstGeom prst="rect">
              <a:avLst/>
            </a:prstGeom>
          </p:spPr>
        </p:pic>
        <p:sp>
          <p:nvSpPr>
            <p:cNvPr id="16" name="object 8">
              <a:extLst>
                <a:ext uri="{FF2B5EF4-FFF2-40B4-BE49-F238E27FC236}">
                  <a16:creationId xmlns:a16="http://schemas.microsoft.com/office/drawing/2014/main" id="{67CAA5E9-B285-45F0-AEAE-CD80EA108DBA}"/>
                </a:ext>
              </a:extLst>
            </p:cNvPr>
            <p:cNvSpPr txBox="1">
              <a:spLocks noGrp="1" noRot="1" noMove="1" noResize="1" noEditPoints="1" noAdjustHandles="1" noChangeArrowheads="1" noChangeShapeType="1"/>
            </p:cNvSpPr>
            <p:nvPr/>
          </p:nvSpPr>
          <p:spPr>
            <a:xfrm>
              <a:off x="7261225" y="6270625"/>
              <a:ext cx="3123565" cy="579967"/>
            </a:xfrm>
            <a:prstGeom prst="rect">
              <a:avLst/>
            </a:prstGeom>
          </p:spPr>
          <p:txBody>
            <a:bodyPr vert="horz" wrap="square" lIns="0" tIns="12700" rIns="0" bIns="0" rtlCol="0">
              <a:spAutoFit/>
            </a:bodyPr>
            <a:lstStyle/>
            <a:p>
              <a:pPr marL="12700" rtl="0">
                <a:lnSpc>
                  <a:spcPct val="100000"/>
                </a:lnSpc>
                <a:spcBef>
                  <a:spcPts val="100"/>
                </a:spcBef>
              </a:pPr>
              <a:r>
                <a:rPr lang="fr-CA" sz="900">
                  <a:solidFill>
                    <a:srgbClr val="431F20"/>
                  </a:solidFill>
                  <a:latin typeface="Calibri"/>
                  <a:cs typeface="Calibri"/>
                </a:rPr>
                <a:t>Exprimez votre soutien au système alimentaire du Canada et courez la chance de gagner une carte-cadeau de 500 $ chez un détaillant canadien de votre choix lors du tirage mensuel!</a:t>
              </a:r>
            </a:p>
            <a:p>
              <a:pPr marL="12700" rtl="0">
                <a:lnSpc>
                  <a:spcPct val="100000"/>
                </a:lnSpc>
                <a:spcBef>
                  <a:spcPts val="100"/>
                </a:spcBef>
              </a:pPr>
              <a:endParaRPr lang="fr-CA" sz="900">
                <a:solidFill>
                  <a:srgbClr val="431F20"/>
                </a:solidFill>
                <a:latin typeface="Calibri"/>
                <a:cs typeface="Calibri"/>
              </a:endParaRPr>
            </a:p>
          </p:txBody>
        </p:sp>
      </p:grpSp>
      <p:sp>
        <p:nvSpPr>
          <p:cNvPr id="18" name="TextBox 17">
            <a:extLst>
              <a:ext uri="{FF2B5EF4-FFF2-40B4-BE49-F238E27FC236}">
                <a16:creationId xmlns:a16="http://schemas.microsoft.com/office/drawing/2014/main" id="{319B0833-28B8-01B0-BD66-47F2F42D5A87}"/>
              </a:ext>
            </a:extLst>
          </p:cNvPr>
          <p:cNvSpPr txBox="1"/>
          <p:nvPr/>
        </p:nvSpPr>
        <p:spPr>
          <a:xfrm>
            <a:off x="396092" y="703275"/>
            <a:ext cx="4491594" cy="646331"/>
          </a:xfrm>
          <a:prstGeom prst="rect">
            <a:avLst/>
          </a:prstGeom>
          <a:noFill/>
        </p:spPr>
        <p:txBody>
          <a:bodyPr wrap="square" rtlCol="0">
            <a:spAutoFit/>
          </a:bodyPr>
          <a:lstStyle/>
          <a:p>
            <a:pPr marL="12700" rtl="0">
              <a:lnSpc>
                <a:spcPct val="100000"/>
              </a:lnSpc>
              <a:spcBef>
                <a:spcPts val="100"/>
              </a:spcBef>
            </a:pPr>
            <a:r>
              <a:rPr lang="fr-ca" sz="1800" b="1">
                <a:solidFill>
                  <a:srgbClr val="431F20"/>
                </a:solidFill>
                <a:latin typeface="Montserrat" panose="00000500000000000000" pitchFamily="2" charset="0"/>
                <a:cs typeface="Century Gothic"/>
              </a:rPr>
              <a:t>Exemple de publication – </a:t>
            </a:r>
            <a:br>
              <a:rPr lang="en-CA" sz="1800" b="1">
                <a:solidFill>
                  <a:srgbClr val="431F20"/>
                </a:solidFill>
                <a:latin typeface="Montserrat" panose="00000500000000000000" pitchFamily="2" charset="0"/>
                <a:cs typeface="Century Gothic"/>
              </a:rPr>
            </a:br>
            <a:r>
              <a:rPr lang="fr-ca" sz="1800" b="1">
                <a:solidFill>
                  <a:srgbClr val="431F20"/>
                </a:solidFill>
                <a:latin typeface="Montserrat" panose="00000500000000000000" pitchFamily="2" charset="0"/>
                <a:cs typeface="Century Gothic"/>
              </a:rPr>
              <a:t>Présentation du concours</a:t>
            </a:r>
            <a:endParaRPr lang="en-CA" sz="1800">
              <a:latin typeface="Montserrat" panose="00000500000000000000" pitchFamily="2" charset="0"/>
              <a:cs typeface="Century Gothic"/>
            </a:endParaRPr>
          </a:p>
        </p:txBody>
      </p:sp>
    </p:spTree>
    <p:extLst>
      <p:ext uri="{BB962C8B-B14F-4D97-AF65-F5344CB8AC3E}">
        <p14:creationId xmlns:p14="http://schemas.microsoft.com/office/powerpoint/2010/main" val="312512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1655"/>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pPr rtl="0"/>
            <a:endParaRPr/>
          </a:p>
        </p:txBody>
      </p:sp>
      <p:sp>
        <p:nvSpPr>
          <p:cNvPr id="16" name="object 16"/>
          <p:cNvSpPr txBox="1"/>
          <p:nvPr/>
        </p:nvSpPr>
        <p:spPr>
          <a:xfrm>
            <a:off x="500790" y="1414557"/>
            <a:ext cx="5843132" cy="3527632"/>
          </a:xfrm>
          <a:prstGeom prst="rect">
            <a:avLst/>
          </a:prstGeom>
        </p:spPr>
        <p:txBody>
          <a:bodyPr vert="horz" wrap="square" lIns="0" tIns="12700" rIns="0" bIns="0" rtlCol="0" anchor="t">
            <a:spAutoFit/>
          </a:bodyPr>
          <a:lstStyle/>
          <a:p>
            <a:pPr marL="12700" rtl="0">
              <a:lnSpc>
                <a:spcPts val="1435"/>
              </a:lnSpc>
              <a:spcBef>
                <a:spcPts val="100"/>
              </a:spcBef>
            </a:pPr>
            <a:r>
              <a:rPr lang="fr-ca" sz="1100" b="1">
                <a:solidFill>
                  <a:srgbClr val="431F20"/>
                </a:solidFill>
                <a:latin typeface="Montserrat"/>
                <a:cs typeface="Century Gothic"/>
              </a:rPr>
              <a:t>Texte:</a:t>
            </a:r>
            <a:endParaRPr sz="1100">
              <a:latin typeface="Montserrat" pitchFamily="2" charset="77"/>
              <a:cs typeface="Century Gothic"/>
            </a:endParaRPr>
          </a:p>
          <a:p>
            <a:pPr marL="12700" rtl="0">
              <a:lnSpc>
                <a:spcPts val="1435"/>
              </a:lnSpc>
            </a:pPr>
            <a:r>
              <a:rPr lang="fr-ca" sz="1100">
                <a:solidFill>
                  <a:srgbClr val="431F20"/>
                </a:solidFill>
                <a:latin typeface="Montserrat"/>
                <a:cs typeface="Century Gothic"/>
              </a:rPr>
              <a:t>Alerte de participation supplémentaire</a:t>
            </a:r>
            <a:endParaRPr sz="1100">
              <a:latin typeface="Montserrat"/>
              <a:cs typeface="Century Gothic"/>
            </a:endParaRPr>
          </a:p>
          <a:p>
            <a:pPr marL="12700" marR="124460" rtl="0">
              <a:lnSpc>
                <a:spcPct val="99100"/>
              </a:lnSpc>
              <a:spcBef>
                <a:spcPts val="75"/>
              </a:spcBef>
            </a:pPr>
            <a:r>
              <a:rPr lang="fr-ca" sz="1100">
                <a:solidFill>
                  <a:srgbClr val="431F20"/>
                </a:solidFill>
                <a:latin typeface="Montserrat"/>
                <a:cs typeface="Century Gothic"/>
              </a:rPr>
              <a:t>Vous souhaitez avoir une participation de plus au tirage au sort mensuel d’une carte-cadeau de 500 $ chez un détaillant de votre choix? Il suffit de préparer un repas avec des produits issus du système alimentaire du Canada,</a:t>
            </a:r>
            <a:r>
              <a:rPr lang="fr-ca" sz="1050">
                <a:solidFill>
                  <a:srgbClr val="5E5E5E"/>
                </a:solidFill>
                <a:latin typeface="Montserrat"/>
                <a:cs typeface="Arial"/>
              </a:rPr>
              <a:t> </a:t>
            </a:r>
            <a:r>
              <a:rPr lang="fr-ca" sz="1100">
                <a:solidFill>
                  <a:srgbClr val="431F20"/>
                </a:solidFill>
                <a:latin typeface="Montserrat"/>
                <a:cs typeface="Century Gothic"/>
              </a:rPr>
              <a:t>c’est-à-dire n’importe quoi à votre épicerie!</a:t>
            </a:r>
            <a:endParaRPr lang="en-CA" sz="1100">
              <a:latin typeface="Montserrat"/>
              <a:cs typeface="Century Gothic"/>
            </a:endParaRPr>
          </a:p>
          <a:p>
            <a:pPr rtl="0">
              <a:lnSpc>
                <a:spcPct val="100000"/>
              </a:lnSpc>
              <a:spcBef>
                <a:spcPts val="20"/>
              </a:spcBef>
            </a:pPr>
            <a:endParaRPr sz="1100">
              <a:latin typeface="Montserrat" pitchFamily="2" charset="77"/>
              <a:cs typeface="Century Gothic"/>
            </a:endParaRPr>
          </a:p>
          <a:p>
            <a:pPr marL="261620" rtl="0">
              <a:lnSpc>
                <a:spcPts val="1435"/>
              </a:lnSpc>
            </a:pPr>
            <a:r>
              <a:rPr lang="fr-ca" sz="1100">
                <a:solidFill>
                  <a:srgbClr val="431F20"/>
                </a:solidFill>
                <a:latin typeface="Montserrat"/>
                <a:cs typeface="Century Gothic"/>
              </a:rPr>
              <a:t>Faites une publication éphémère avec une photo d’un repas </a:t>
            </a:r>
            <a:br>
              <a:rPr lang="fr-CA" sz="1100">
                <a:latin typeface="Montserrat" pitchFamily="2" charset="77"/>
                <a:cs typeface="Century Gothic"/>
              </a:rPr>
            </a:br>
            <a:r>
              <a:rPr lang="fr-ca" sz="1100">
                <a:solidFill>
                  <a:srgbClr val="431F20"/>
                </a:solidFill>
                <a:latin typeface="Montserrat"/>
                <a:cs typeface="Century Gothic"/>
              </a:rPr>
              <a:t>que vous avez préparé.</a:t>
            </a:r>
            <a:endParaRPr lang="fr-CA" sz="1100">
              <a:solidFill>
                <a:srgbClr val="431F20"/>
              </a:solidFill>
              <a:latin typeface="Montserrat"/>
              <a:cs typeface="Century Gothic"/>
            </a:endParaRPr>
          </a:p>
          <a:p>
            <a:pPr marL="261620" rtl="0">
              <a:lnSpc>
                <a:spcPts val="1435"/>
              </a:lnSpc>
            </a:pPr>
            <a:r>
              <a:rPr lang="fr-ca" sz="1100">
                <a:solidFill>
                  <a:srgbClr val="431F20"/>
                </a:solidFill>
                <a:latin typeface="Montserrat"/>
                <a:cs typeface="Century Gothic"/>
              </a:rPr>
              <a:t>Identifiez @systèmealimentaireduCanada.</a:t>
            </a:r>
            <a:endParaRPr lang="fr-CA" sz="1100">
              <a:solidFill>
                <a:srgbClr val="431F20"/>
              </a:solidFill>
              <a:latin typeface="Montserrat"/>
              <a:cs typeface="Century Gothic"/>
            </a:endParaRPr>
          </a:p>
          <a:p>
            <a:pPr marL="261620" rtl="0">
              <a:lnSpc>
                <a:spcPts val="1425"/>
              </a:lnSpc>
            </a:pPr>
            <a:r>
              <a:rPr lang="fr-ca" sz="1100">
                <a:solidFill>
                  <a:srgbClr val="431F20"/>
                </a:solidFill>
                <a:latin typeface="Montserrat"/>
                <a:cs typeface="Century Gothic"/>
              </a:rPr>
              <a:t>Ajoutez notre autocollant personnalisé à votre publication.</a:t>
            </a:r>
            <a:endParaRPr lang="fr-CA" sz="1100">
              <a:solidFill>
                <a:srgbClr val="431F20"/>
              </a:solidFill>
              <a:latin typeface="Montserrat"/>
              <a:cs typeface="Century Gothic"/>
            </a:endParaRPr>
          </a:p>
          <a:p>
            <a:pPr marL="261620" rtl="0">
              <a:lnSpc>
                <a:spcPts val="1425"/>
              </a:lnSpc>
            </a:pPr>
            <a:r>
              <a:rPr lang="fr-ca" sz="1100">
                <a:solidFill>
                  <a:srgbClr val="431F20"/>
                </a:solidFill>
                <a:latin typeface="Montserrat"/>
                <a:cs typeface="Century Gothic"/>
              </a:rPr>
              <a:t>Assurez-vous d’avoir exprimé votre soutien au système alimentaire du </a:t>
            </a:r>
            <a:br>
              <a:rPr lang="fr-CA" sz="1100">
                <a:latin typeface="Montserrat" pitchFamily="2" charset="77"/>
                <a:cs typeface="Century Gothic"/>
              </a:rPr>
            </a:br>
            <a:r>
              <a:rPr lang="fr-ca" sz="1100" err="1">
                <a:solidFill>
                  <a:srgbClr val="431F20"/>
                </a:solidFill>
                <a:latin typeface="Montserrat"/>
                <a:cs typeface="Century Gothic"/>
              </a:rPr>
              <a:t>Canadaen</a:t>
            </a:r>
            <a:r>
              <a:rPr lang="fr-ca" sz="1100">
                <a:solidFill>
                  <a:srgbClr val="431F20"/>
                </a:solidFill>
                <a:latin typeface="Montserrat"/>
                <a:cs typeface="Century Gothic"/>
              </a:rPr>
              <a:t> cliquant sur le lien dans notre biographie pour être admissible!</a:t>
            </a:r>
            <a:endParaRPr sz="1100">
              <a:latin typeface="Montserrat"/>
              <a:cs typeface="Century Gothic"/>
            </a:endParaRPr>
          </a:p>
          <a:p>
            <a:pPr marL="12700" rtl="0">
              <a:lnSpc>
                <a:spcPts val="1435"/>
              </a:lnSpc>
              <a:spcBef>
                <a:spcPts val="1440"/>
              </a:spcBef>
            </a:pPr>
            <a:r>
              <a:rPr lang="fr-ca" sz="1100">
                <a:solidFill>
                  <a:srgbClr val="431F20"/>
                </a:solidFill>
                <a:latin typeface="Montserrat"/>
                <a:cs typeface="Century Gothic"/>
              </a:rPr>
              <a:t>Chaque mois, nous choisirons au hasard un nouveau gagnant. Nous avons hâte </a:t>
            </a:r>
            <a:br>
              <a:rPr lang="fr-CA" sz="1100">
                <a:latin typeface="Montserrat" pitchFamily="2" charset="77"/>
                <a:cs typeface="Century Gothic"/>
              </a:rPr>
            </a:br>
            <a:r>
              <a:rPr lang="fr-ca" sz="1100">
                <a:solidFill>
                  <a:srgbClr val="431F20"/>
                </a:solidFill>
                <a:latin typeface="Montserrat"/>
                <a:cs typeface="Century Gothic"/>
              </a:rPr>
              <a:t>de voir</a:t>
            </a:r>
            <a:r>
              <a:rPr lang="fr-CA" sz="1100">
                <a:latin typeface="Montserrat"/>
                <a:cs typeface="Century Gothic"/>
              </a:rPr>
              <a:t> </a:t>
            </a:r>
            <a:r>
              <a:rPr lang="fr-ca" sz="1100">
                <a:solidFill>
                  <a:srgbClr val="431F20"/>
                </a:solidFill>
                <a:latin typeface="Montserrat"/>
                <a:cs typeface="Century Gothic"/>
              </a:rPr>
              <a:t>ce que vous allez cuisiner!</a:t>
            </a:r>
            <a:endParaRPr sz="1100">
              <a:latin typeface="Montserrat"/>
              <a:cs typeface="Century Gothic"/>
            </a:endParaRPr>
          </a:p>
          <a:p>
            <a:pPr marL="51435" rtl="0">
              <a:lnSpc>
                <a:spcPct val="100000"/>
              </a:lnSpc>
              <a:spcBef>
                <a:spcPts val="1415"/>
              </a:spcBef>
            </a:pPr>
            <a:r>
              <a:rPr lang="fr-ca" sz="1100">
                <a:solidFill>
                  <a:srgbClr val="431F20"/>
                </a:solidFill>
                <a:latin typeface="Montserrat"/>
                <a:cs typeface="Century Gothic"/>
              </a:rPr>
              <a:t>#NotreAlimentationNotreAvenir</a:t>
            </a:r>
            <a:endParaRPr sz="1100">
              <a:latin typeface="Montserrat"/>
              <a:cs typeface="Century Gothic"/>
            </a:endParaRPr>
          </a:p>
          <a:p>
            <a:pPr rtl="0">
              <a:lnSpc>
                <a:spcPct val="100000"/>
              </a:lnSpc>
              <a:spcBef>
                <a:spcPts val="20"/>
              </a:spcBef>
            </a:pPr>
            <a:endParaRPr sz="1100">
              <a:latin typeface="Montserrat" pitchFamily="2" charset="77"/>
              <a:cs typeface="Century Gothic"/>
            </a:endParaRPr>
          </a:p>
          <a:p>
            <a:pPr marL="12700" rtl="0">
              <a:lnSpc>
                <a:spcPct val="100000"/>
              </a:lnSpc>
            </a:pPr>
            <a:r>
              <a:rPr lang="fr-ca" sz="1100">
                <a:solidFill>
                  <a:srgbClr val="431F20"/>
                </a:solidFill>
                <a:latin typeface="Montserrat"/>
                <a:cs typeface="Century Gothic"/>
              </a:rPr>
              <a:t>*Insérer les aspects légaux et logistiques du concours à une date ultérieure.</a:t>
            </a:r>
            <a:endParaRPr sz="1100">
              <a:latin typeface="Montserrat"/>
              <a:cs typeface="Century Gothic"/>
            </a:endParaRPr>
          </a:p>
        </p:txBody>
      </p:sp>
      <p:pic>
        <p:nvPicPr>
          <p:cNvPr id="10" name="object 10"/>
          <p:cNvPicPr/>
          <p:nvPr/>
        </p:nvPicPr>
        <p:blipFill>
          <a:blip r:embed="rId3" cstate="print"/>
          <a:stretch>
            <a:fillRect/>
          </a:stretch>
        </p:blipFill>
        <p:spPr>
          <a:xfrm>
            <a:off x="3140485" y="1543339"/>
            <a:ext cx="395287" cy="328612"/>
          </a:xfrm>
          <a:prstGeom prst="rect">
            <a:avLst/>
          </a:prstGeom>
        </p:spPr>
      </p:pic>
      <p:pic>
        <p:nvPicPr>
          <p:cNvPr id="12" name="object 12"/>
          <p:cNvPicPr/>
          <p:nvPr/>
        </p:nvPicPr>
        <p:blipFill>
          <a:blip r:embed="rId4" cstate="print"/>
          <a:stretch>
            <a:fillRect/>
          </a:stretch>
        </p:blipFill>
        <p:spPr>
          <a:xfrm>
            <a:off x="449239" y="2575783"/>
            <a:ext cx="395287" cy="328612"/>
          </a:xfrm>
          <a:prstGeom prst="rect">
            <a:avLst/>
          </a:prstGeom>
        </p:spPr>
      </p:pic>
      <p:pic>
        <p:nvPicPr>
          <p:cNvPr id="13" name="object 13"/>
          <p:cNvPicPr/>
          <p:nvPr/>
        </p:nvPicPr>
        <p:blipFill>
          <a:blip r:embed="rId5" cstate="print"/>
          <a:stretch>
            <a:fillRect/>
          </a:stretch>
        </p:blipFill>
        <p:spPr>
          <a:xfrm>
            <a:off x="449239" y="2930013"/>
            <a:ext cx="395287" cy="328612"/>
          </a:xfrm>
          <a:prstGeom prst="rect">
            <a:avLst/>
          </a:prstGeom>
        </p:spPr>
      </p:pic>
      <p:pic>
        <p:nvPicPr>
          <p:cNvPr id="14" name="object 14"/>
          <p:cNvPicPr/>
          <p:nvPr/>
        </p:nvPicPr>
        <p:blipFill>
          <a:blip r:embed="rId6" cstate="print"/>
          <a:stretch>
            <a:fillRect/>
          </a:stretch>
        </p:blipFill>
        <p:spPr>
          <a:xfrm>
            <a:off x="449239" y="3101363"/>
            <a:ext cx="395287" cy="328612"/>
          </a:xfrm>
          <a:prstGeom prst="rect">
            <a:avLst/>
          </a:prstGeom>
        </p:spPr>
      </p:pic>
      <p:pic>
        <p:nvPicPr>
          <p:cNvPr id="15" name="object 15"/>
          <p:cNvPicPr/>
          <p:nvPr/>
        </p:nvPicPr>
        <p:blipFill>
          <a:blip r:embed="rId7" cstate="print"/>
          <a:stretch>
            <a:fillRect/>
          </a:stretch>
        </p:blipFill>
        <p:spPr>
          <a:xfrm>
            <a:off x="449239" y="3282341"/>
            <a:ext cx="395287" cy="328612"/>
          </a:xfrm>
          <a:prstGeom prst="rect">
            <a:avLst/>
          </a:prstGeom>
        </p:spPr>
      </p:pic>
      <p:sp>
        <p:nvSpPr>
          <p:cNvPr id="17" name="object 17"/>
          <p:cNvSpPr txBox="1"/>
          <p:nvPr/>
        </p:nvSpPr>
        <p:spPr>
          <a:xfrm>
            <a:off x="500790" y="5072674"/>
            <a:ext cx="5168490" cy="1284967"/>
          </a:xfrm>
          <a:prstGeom prst="rect">
            <a:avLst/>
          </a:prstGeom>
        </p:spPr>
        <p:txBody>
          <a:bodyPr vert="horz" wrap="square" lIns="0" tIns="12700" rIns="0" bIns="0" rtlCol="0" anchor="t">
            <a:spAutoFit/>
          </a:bodyPr>
          <a:lstStyle/>
          <a:p>
            <a:pPr marL="12700">
              <a:lnSpc>
                <a:spcPts val="1435"/>
              </a:lnSpc>
              <a:spcBef>
                <a:spcPts val="100"/>
              </a:spcBef>
            </a:pPr>
            <a:r>
              <a:rPr lang="fr-ca" sz="1100" b="1">
                <a:solidFill>
                  <a:srgbClr val="431F20"/>
                </a:solidFill>
                <a:latin typeface="Montserrat"/>
                <a:cs typeface="Century Gothic"/>
              </a:rPr>
              <a:t>Texte dur l'image:</a:t>
            </a:r>
            <a:endParaRPr lang="en-CA" sz="1100">
              <a:latin typeface="Montserrat" pitchFamily="2" charset="77"/>
              <a:cs typeface="Century Gothic"/>
            </a:endParaRPr>
          </a:p>
          <a:p>
            <a:pPr marL="12700" rtl="0">
              <a:lnSpc>
                <a:spcPts val="1435"/>
              </a:lnSpc>
              <a:spcBef>
                <a:spcPts val="100"/>
              </a:spcBef>
            </a:pPr>
            <a:r>
              <a:rPr lang="fr-CA" sz="1100">
                <a:solidFill>
                  <a:srgbClr val="431F20"/>
                </a:solidFill>
                <a:latin typeface="Montserrat"/>
                <a:cs typeface="Century Gothic"/>
              </a:rPr>
              <a:t>Comment participer?</a:t>
            </a:r>
            <a:endParaRPr lang="fr-CA" sz="1100">
              <a:latin typeface="Montserrat"/>
              <a:cs typeface="Century Gothic"/>
            </a:endParaRPr>
          </a:p>
          <a:p>
            <a:pPr marL="12700" rtl="0">
              <a:lnSpc>
                <a:spcPts val="1430"/>
              </a:lnSpc>
            </a:pPr>
            <a:r>
              <a:rPr lang="fr-CA" sz="1100">
                <a:solidFill>
                  <a:srgbClr val="431F20"/>
                </a:solidFill>
                <a:latin typeface="Montserrat"/>
                <a:cs typeface="Century Gothic"/>
              </a:rPr>
              <a:t>Exprimez votre soutien sur notre site Web.</a:t>
            </a:r>
            <a:endParaRPr lang="fr-CA" sz="1100">
              <a:latin typeface="Montserrat"/>
              <a:cs typeface="Century Gothic"/>
            </a:endParaRPr>
          </a:p>
          <a:p>
            <a:pPr marL="12700" rtl="0">
              <a:lnSpc>
                <a:spcPts val="1425"/>
              </a:lnSpc>
            </a:pPr>
            <a:r>
              <a:rPr lang="fr-CA" sz="1100">
                <a:solidFill>
                  <a:srgbClr val="431F20"/>
                </a:solidFill>
                <a:latin typeface="Montserrat"/>
                <a:cs typeface="Century Gothic"/>
              </a:rPr>
              <a:t>Cuisinez un repas.</a:t>
            </a:r>
            <a:endParaRPr lang="fr-CA" sz="1100">
              <a:latin typeface="Montserrat"/>
              <a:cs typeface="Century Gothic"/>
            </a:endParaRPr>
          </a:p>
          <a:p>
            <a:pPr marL="12700" rtl="0">
              <a:lnSpc>
                <a:spcPts val="1425"/>
              </a:lnSpc>
            </a:pPr>
            <a:r>
              <a:rPr lang="fr-CA" sz="1100">
                <a:solidFill>
                  <a:srgbClr val="431F20"/>
                </a:solidFill>
                <a:latin typeface="Montserrat"/>
                <a:cs typeface="Century Gothic"/>
              </a:rPr>
              <a:t>Faites-en une publication éphémère.</a:t>
            </a:r>
            <a:endParaRPr lang="fr-CA" sz="1100">
              <a:latin typeface="Montserrat"/>
              <a:cs typeface="Century Gothic"/>
            </a:endParaRPr>
          </a:p>
          <a:p>
            <a:pPr marL="12700" rtl="0">
              <a:lnSpc>
                <a:spcPts val="1435"/>
              </a:lnSpc>
            </a:pPr>
            <a:r>
              <a:rPr lang="fr-CA" sz="1100">
                <a:solidFill>
                  <a:srgbClr val="431F20"/>
                </a:solidFill>
                <a:latin typeface="Montserrat"/>
                <a:cs typeface="Century Gothic"/>
              </a:rPr>
              <a:t>Identifiez @systèmealimentaireduCanada.</a:t>
            </a:r>
            <a:endParaRPr lang="fr-CA" sz="1100">
              <a:latin typeface="Montserrat"/>
              <a:cs typeface="Century Gothic"/>
            </a:endParaRPr>
          </a:p>
          <a:p>
            <a:pPr marL="12700" rtl="0">
              <a:lnSpc>
                <a:spcPct val="100000"/>
              </a:lnSpc>
              <a:spcBef>
                <a:spcPts val="65"/>
              </a:spcBef>
            </a:pPr>
            <a:r>
              <a:rPr lang="fr-CA" sz="1100">
                <a:solidFill>
                  <a:srgbClr val="431F20"/>
                </a:solidFill>
                <a:latin typeface="Montserrat"/>
                <a:cs typeface="Century Gothic"/>
              </a:rPr>
              <a:t>Ajoutez notre autocollant.</a:t>
            </a:r>
            <a:endParaRPr lang="fr-CA" sz="1100">
              <a:latin typeface="Montserrat"/>
              <a:cs typeface="Century Gothic"/>
            </a:endParaRPr>
          </a:p>
        </p:txBody>
      </p:sp>
      <p:grpSp>
        <p:nvGrpSpPr>
          <p:cNvPr id="3" name="Group 2">
            <a:extLst>
              <a:ext uri="{FF2B5EF4-FFF2-40B4-BE49-F238E27FC236}">
                <a16:creationId xmlns:a16="http://schemas.microsoft.com/office/drawing/2014/main" id="{D02C82C2-4BEF-5CA4-25F4-BFC4DF204EF3}"/>
              </a:ext>
            </a:extLst>
          </p:cNvPr>
          <p:cNvGrpSpPr>
            <a:grpSpLocks noGrp="1" noUngrp="1" noRot="1" noMove="1" noResize="1"/>
          </p:cNvGrpSpPr>
          <p:nvPr/>
        </p:nvGrpSpPr>
        <p:grpSpPr>
          <a:xfrm>
            <a:off x="6821562" y="1140657"/>
            <a:ext cx="4035275" cy="5891607"/>
            <a:chOff x="6821562" y="1140657"/>
            <a:chExt cx="4035275" cy="5891607"/>
          </a:xfrm>
        </p:grpSpPr>
        <p:pic>
          <p:nvPicPr>
            <p:cNvPr id="20" name="Picture 19">
              <a:extLst>
                <a:ext uri="{FF2B5EF4-FFF2-40B4-BE49-F238E27FC236}">
                  <a16:creationId xmlns:a16="http://schemas.microsoft.com/office/drawing/2014/main" id="{44E2FE1A-8A01-F525-9284-0C6E931AC043}"/>
                </a:ext>
              </a:extLst>
            </p:cNvPr>
            <p:cNvPicPr>
              <a:picLocks noGrp="1" noRot="1" noMove="1" noResize="1" noEditPoints="1" noAdjustHandles="1" noChangeArrowheads="1" noChangeShapeType="1" noCrop="1"/>
            </p:cNvPicPr>
            <p:nvPr/>
          </p:nvPicPr>
          <p:blipFill>
            <a:blip r:embed="rId8"/>
            <a:srcRect/>
            <a:stretch/>
          </p:blipFill>
          <p:spPr>
            <a:xfrm>
              <a:off x="6821562" y="1140657"/>
              <a:ext cx="4035275" cy="5727062"/>
            </a:xfrm>
            <a:prstGeom prst="rect">
              <a:avLst/>
            </a:prstGeom>
          </p:spPr>
        </p:pic>
        <p:sp>
          <p:nvSpPr>
            <p:cNvPr id="21" name="object 8">
              <a:extLst>
                <a:ext uri="{FF2B5EF4-FFF2-40B4-BE49-F238E27FC236}">
                  <a16:creationId xmlns:a16="http://schemas.microsoft.com/office/drawing/2014/main" id="{78A108A5-4593-A50A-47BF-C46D808848AE}"/>
                </a:ext>
              </a:extLst>
            </p:cNvPr>
            <p:cNvSpPr txBox="1">
              <a:spLocks noGrp="1" noRot="1" noMove="1" noResize="1" noEditPoints="1" noAdjustHandles="1" noChangeArrowheads="1" noChangeShapeType="1"/>
            </p:cNvSpPr>
            <p:nvPr/>
          </p:nvSpPr>
          <p:spPr>
            <a:xfrm>
              <a:off x="7261225" y="6152215"/>
              <a:ext cx="3124200" cy="880049"/>
            </a:xfrm>
            <a:prstGeom prst="rect">
              <a:avLst/>
            </a:prstGeom>
          </p:spPr>
          <p:txBody>
            <a:bodyPr vert="horz" wrap="square" lIns="0" tIns="12700" rIns="0" bIns="0" rtlCol="0">
              <a:spAutoFit/>
            </a:bodyPr>
            <a:lstStyle/>
            <a:p>
              <a:pPr marL="12700" rtl="0">
                <a:lnSpc>
                  <a:spcPts val="1065"/>
                </a:lnSpc>
                <a:spcBef>
                  <a:spcPts val="100"/>
                </a:spcBef>
              </a:pPr>
              <a:r>
                <a:rPr lang="fr-CA" sz="900">
                  <a:solidFill>
                    <a:srgbClr val="431F20"/>
                  </a:solidFill>
                  <a:latin typeface="Calibri"/>
                  <a:cs typeface="Calibri"/>
                </a:rPr>
                <a:t>Alerte de participation supplémentaire</a:t>
              </a:r>
            </a:p>
            <a:p>
              <a:pPr marL="12700" rtl="0">
                <a:lnSpc>
                  <a:spcPts val="1065"/>
                </a:lnSpc>
                <a:spcBef>
                  <a:spcPts val="100"/>
                </a:spcBef>
              </a:pPr>
              <a:r>
                <a:rPr lang="fr-CA" sz="900">
                  <a:solidFill>
                    <a:srgbClr val="431F20"/>
                  </a:solidFill>
                  <a:latin typeface="Calibri"/>
                  <a:cs typeface="Calibri"/>
                </a:rPr>
                <a:t>Vous souhaitez avoir une participation de plus au tirage au sort mensuel d’une carte-cadeau de 500 $ chez un détaillant de votre choix? Il suffit de préparer un repas avec des produits issus du système alimentaire du Canada, c’est-à-dire n’importe quoi à votre</a:t>
              </a:r>
            </a:p>
            <a:p>
              <a:pPr marL="12700" rtl="0">
                <a:lnSpc>
                  <a:spcPts val="1065"/>
                </a:lnSpc>
                <a:spcBef>
                  <a:spcPts val="100"/>
                </a:spcBef>
              </a:pPr>
              <a:endParaRPr lang="fr-CA" sz="900">
                <a:solidFill>
                  <a:srgbClr val="431F20"/>
                </a:solidFill>
                <a:latin typeface="Calibri"/>
                <a:cs typeface="Calibri"/>
              </a:endParaRPr>
            </a:p>
          </p:txBody>
        </p:sp>
        <p:pic>
          <p:nvPicPr>
            <p:cNvPr id="22" name="object 10">
              <a:extLst>
                <a:ext uri="{FF2B5EF4-FFF2-40B4-BE49-F238E27FC236}">
                  <a16:creationId xmlns:a16="http://schemas.microsoft.com/office/drawing/2014/main" id="{1AF08224-8121-4112-47DC-DD324BC7B133}"/>
                </a:ext>
              </a:extLst>
            </p:cNvPr>
            <p:cNvPicPr>
              <a:picLocks noGrp="1" noRot="1" noMove="1" noResize="1" noEditPoints="1" noAdjustHandles="1" noChangeArrowheads="1" noChangeShapeType="1" noCrop="1"/>
            </p:cNvPicPr>
            <p:nvPr/>
          </p:nvPicPr>
          <p:blipFill>
            <a:blip r:embed="rId3" cstate="print"/>
            <a:stretch>
              <a:fillRect/>
            </a:stretch>
          </p:blipFill>
          <p:spPr>
            <a:xfrm>
              <a:off x="9018270" y="6096526"/>
              <a:ext cx="339893" cy="282562"/>
            </a:xfrm>
            <a:prstGeom prst="rect">
              <a:avLst/>
            </a:prstGeom>
          </p:spPr>
        </p:pic>
      </p:grpSp>
      <p:sp>
        <p:nvSpPr>
          <p:cNvPr id="25" name="TextBox 24">
            <a:extLst>
              <a:ext uri="{FF2B5EF4-FFF2-40B4-BE49-F238E27FC236}">
                <a16:creationId xmlns:a16="http://schemas.microsoft.com/office/drawing/2014/main" id="{9091EAFF-7CA2-5C48-FE95-2112B6792D1F}"/>
              </a:ext>
            </a:extLst>
          </p:cNvPr>
          <p:cNvSpPr txBox="1"/>
          <p:nvPr/>
        </p:nvSpPr>
        <p:spPr>
          <a:xfrm>
            <a:off x="396092" y="703275"/>
            <a:ext cx="4491594" cy="646331"/>
          </a:xfrm>
          <a:prstGeom prst="rect">
            <a:avLst/>
          </a:prstGeom>
          <a:noFill/>
        </p:spPr>
        <p:txBody>
          <a:bodyPr wrap="square" rtlCol="0">
            <a:spAutoFit/>
          </a:bodyPr>
          <a:lstStyle/>
          <a:p>
            <a:pPr marL="12700" rtl="0">
              <a:lnSpc>
                <a:spcPct val="100000"/>
              </a:lnSpc>
              <a:spcBef>
                <a:spcPts val="100"/>
              </a:spcBef>
            </a:pPr>
            <a:r>
              <a:rPr lang="fr-ca" sz="1800" b="1">
                <a:solidFill>
                  <a:srgbClr val="431F20"/>
                </a:solidFill>
                <a:latin typeface="Montserrat" panose="00000500000000000000" pitchFamily="2" charset="0"/>
                <a:cs typeface="Century Gothic"/>
              </a:rPr>
              <a:t>Exemple de publication – </a:t>
            </a:r>
            <a:br>
              <a:rPr lang="en-CA" sz="1800" b="1">
                <a:solidFill>
                  <a:srgbClr val="431F20"/>
                </a:solidFill>
                <a:latin typeface="Montserrat" panose="00000500000000000000" pitchFamily="2" charset="0"/>
                <a:cs typeface="Century Gothic"/>
              </a:rPr>
            </a:br>
            <a:r>
              <a:rPr lang="fr-ca" sz="1800" b="1">
                <a:solidFill>
                  <a:srgbClr val="431F20"/>
                </a:solidFill>
                <a:latin typeface="Montserrat" panose="00000500000000000000" pitchFamily="2" charset="0"/>
                <a:cs typeface="Century Gothic"/>
              </a:rPr>
              <a:t>Participation supplémentaire</a:t>
            </a:r>
            <a:endParaRPr lang="en-CA" sz="1800">
              <a:latin typeface="Montserrat" panose="00000500000000000000" pitchFamily="2" charset="0"/>
              <a:cs typeface="Century Gothic"/>
            </a:endParaRPr>
          </a:p>
        </p:txBody>
      </p:sp>
    </p:spTree>
    <p:extLst>
      <p:ext uri="{BB962C8B-B14F-4D97-AF65-F5344CB8AC3E}">
        <p14:creationId xmlns:p14="http://schemas.microsoft.com/office/powerpoint/2010/main" val="1496403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pPr rtl="0"/>
            <a:endParaRPr/>
          </a:p>
        </p:txBody>
      </p:sp>
      <p:sp>
        <p:nvSpPr>
          <p:cNvPr id="8" name="object 8"/>
          <p:cNvSpPr txBox="1"/>
          <p:nvPr/>
        </p:nvSpPr>
        <p:spPr>
          <a:xfrm>
            <a:off x="503237" y="1307805"/>
            <a:ext cx="3937296" cy="936154"/>
          </a:xfrm>
          <a:prstGeom prst="rect">
            <a:avLst/>
          </a:prstGeom>
        </p:spPr>
        <p:txBody>
          <a:bodyPr vert="horz" wrap="square" lIns="0" tIns="12700" rIns="0" bIns="0" rtlCol="0">
            <a:spAutoFit/>
          </a:bodyPr>
          <a:lstStyle/>
          <a:p>
            <a:pPr marL="12700" marR="5080" rtl="0">
              <a:lnSpc>
                <a:spcPct val="100000"/>
              </a:lnSpc>
              <a:spcBef>
                <a:spcPts val="100"/>
              </a:spcBef>
            </a:pPr>
            <a:r>
              <a:rPr lang="fr-ca" sz="1500">
                <a:solidFill>
                  <a:srgbClr val="431F20"/>
                </a:solidFill>
                <a:latin typeface="Montserrat" pitchFamily="2" charset="77"/>
                <a:cs typeface="Century Gothic"/>
              </a:rPr>
              <a:t>Pour continuer à promouvoir le concours, nous partagerons le contenu généré par les utilisateurs et le contenu des influenceurs, adoptant ainsi un ton authentique sur nos plateformes.</a:t>
            </a:r>
            <a:endParaRPr sz="1500">
              <a:latin typeface="Montserrat" pitchFamily="2" charset="77"/>
              <a:cs typeface="Century Gothic"/>
            </a:endParaRPr>
          </a:p>
        </p:txBody>
      </p:sp>
      <p:sp>
        <p:nvSpPr>
          <p:cNvPr id="13" name="TextBox 12">
            <a:extLst>
              <a:ext uri="{FF2B5EF4-FFF2-40B4-BE49-F238E27FC236}">
                <a16:creationId xmlns:a16="http://schemas.microsoft.com/office/drawing/2014/main" id="{B566365C-BB2A-05B3-D880-003931331E27}"/>
              </a:ext>
            </a:extLst>
          </p:cNvPr>
          <p:cNvSpPr txBox="1"/>
          <p:nvPr/>
        </p:nvSpPr>
        <p:spPr>
          <a:xfrm>
            <a:off x="396092" y="703275"/>
            <a:ext cx="4491594" cy="369332"/>
          </a:xfrm>
          <a:prstGeom prst="rect">
            <a:avLst/>
          </a:prstGeom>
          <a:noFill/>
        </p:spPr>
        <p:txBody>
          <a:bodyPr wrap="square" rtlCol="0">
            <a:spAutoFit/>
          </a:bodyPr>
          <a:lstStyle/>
          <a:p>
            <a:pPr marL="12700" rtl="0">
              <a:lnSpc>
                <a:spcPct val="100000"/>
              </a:lnSpc>
              <a:spcBef>
                <a:spcPts val="100"/>
              </a:spcBef>
            </a:pPr>
            <a:r>
              <a:rPr lang="fr-ca" sz="1800" b="1">
                <a:solidFill>
                  <a:srgbClr val="431F20"/>
                </a:solidFill>
                <a:latin typeface="Montserrat" panose="00000500000000000000" pitchFamily="2" charset="0"/>
                <a:cs typeface="Century Gothic"/>
              </a:rPr>
              <a:t>Contenu généré par l’utilisateur</a:t>
            </a:r>
            <a:endParaRPr lang="en-CA" sz="1800">
              <a:latin typeface="Montserrat" panose="00000500000000000000" pitchFamily="2" charset="0"/>
              <a:cs typeface="Century Gothic"/>
            </a:endParaRPr>
          </a:p>
        </p:txBody>
      </p:sp>
      <p:grpSp>
        <p:nvGrpSpPr>
          <p:cNvPr id="4" name="Group 3">
            <a:extLst>
              <a:ext uri="{FF2B5EF4-FFF2-40B4-BE49-F238E27FC236}">
                <a16:creationId xmlns:a16="http://schemas.microsoft.com/office/drawing/2014/main" id="{180D61FC-C094-7BEE-4F48-039DD829AD2A}"/>
              </a:ext>
            </a:extLst>
          </p:cNvPr>
          <p:cNvGrpSpPr>
            <a:grpSpLocks noGrp="1" noUngrp="1" noRot="1" noMove="1" noResize="1"/>
          </p:cNvGrpSpPr>
          <p:nvPr/>
        </p:nvGrpSpPr>
        <p:grpSpPr>
          <a:xfrm>
            <a:off x="6149679" y="395096"/>
            <a:ext cx="3937296" cy="6253353"/>
            <a:chOff x="6149679" y="395096"/>
            <a:chExt cx="3937296" cy="6253353"/>
          </a:xfrm>
        </p:grpSpPr>
        <p:pic>
          <p:nvPicPr>
            <p:cNvPr id="11" name="Picture 10" descr="A person holding a bowl of strawberries&#10;&#10;AI-generated content may be incorrect.">
              <a:extLst>
                <a:ext uri="{FF2B5EF4-FFF2-40B4-BE49-F238E27FC236}">
                  <a16:creationId xmlns:a16="http://schemas.microsoft.com/office/drawing/2014/main" id="{4D94CB11-7DC0-3833-A97A-BAB62B115A36}"/>
                </a:ext>
              </a:extLst>
            </p:cNvPr>
            <p:cNvPicPr>
              <a:picLocks noGrp="1" noRot="1" noMove="1" noResize="1" noEditPoints="1" noAdjustHandles="1" noChangeArrowheads="1" noChangeShapeType="1" noCrop="1"/>
            </p:cNvPicPr>
            <p:nvPr/>
          </p:nvPicPr>
          <p:blipFill>
            <a:blip r:embed="rId3"/>
            <a:stretch>
              <a:fillRect/>
            </a:stretch>
          </p:blipFill>
          <p:spPr>
            <a:xfrm>
              <a:off x="6149679" y="395096"/>
              <a:ext cx="3937296" cy="6253353"/>
            </a:xfrm>
            <a:prstGeom prst="rect">
              <a:avLst/>
            </a:prstGeom>
          </p:spPr>
        </p:pic>
        <p:pic>
          <p:nvPicPr>
            <p:cNvPr id="3" name="Picture 2" descr="A red and white sign with white text&#10;&#10;AI-generated content may be incorrect.">
              <a:extLst>
                <a:ext uri="{FF2B5EF4-FFF2-40B4-BE49-F238E27FC236}">
                  <a16:creationId xmlns:a16="http://schemas.microsoft.com/office/drawing/2014/main" id="{44A5650D-AE8E-E354-3720-8FA524516BB1}"/>
                </a:ext>
              </a:extLst>
            </p:cNvPr>
            <p:cNvPicPr>
              <a:picLocks noGrp="1" noRot="1" noChangeAspect="1" noMove="1" noResize="1" noEditPoints="1" noAdjustHandles="1" noChangeArrowheads="1" noChangeShapeType="1" noCrop="1"/>
            </p:cNvPicPr>
            <p:nvPr/>
          </p:nvPicPr>
          <p:blipFill>
            <a:blip r:embed="rId4"/>
            <a:srcRect l="27930" t="36752" r="28098" b="35851"/>
            <a:stretch/>
          </p:blipFill>
          <p:spPr>
            <a:xfrm rot="20962978">
              <a:off x="6166857" y="4488522"/>
              <a:ext cx="2385444" cy="990804"/>
            </a:xfrm>
            <a:prstGeom prst="rect">
              <a:avLst/>
            </a:prstGeom>
          </p:spPr>
        </p:pic>
      </p:grpSp>
    </p:spTree>
    <p:extLst>
      <p:ext uri="{BB962C8B-B14F-4D97-AF65-F5344CB8AC3E}">
        <p14:creationId xmlns:p14="http://schemas.microsoft.com/office/powerpoint/2010/main" val="1258219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7" name="object 5">
            <a:extLst>
              <a:ext uri="{FF2B5EF4-FFF2-40B4-BE49-F238E27FC236}">
                <a16:creationId xmlns:a16="http://schemas.microsoft.com/office/drawing/2014/main" id="{78C0A134-4DC9-7D42-A391-9ED21E7166BC}"/>
              </a:ext>
            </a:extLst>
          </p:cNvPr>
          <p:cNvSpPr txBox="1">
            <a:spLocks/>
          </p:cNvSpPr>
          <p:nvPr/>
        </p:nvSpPr>
        <p:spPr>
          <a:xfrm>
            <a:off x="646320" y="305117"/>
            <a:ext cx="3557769" cy="320601"/>
          </a:xfrm>
          <a:prstGeom prst="rect">
            <a:avLst/>
          </a:prstGeom>
        </p:spPr>
        <p:txBody>
          <a:bodyPr vert="horz" wrap="square" lIns="0" tIns="12700" rIns="0" bIns="0" rtlCol="0">
            <a:spAutoFit/>
          </a:bodyPr>
          <a:lstStyle>
            <a:lvl1pPr>
              <a:defRPr sz="1850" b="1" i="0">
                <a:solidFill>
                  <a:srgbClr val="431F20"/>
                </a:solidFill>
                <a:latin typeface="Century Gothic"/>
                <a:ea typeface="+mj-ea"/>
                <a:cs typeface="Century Gothic"/>
              </a:defRPr>
            </a:lvl1pPr>
          </a:lstStyle>
          <a:p>
            <a:pPr marL="12700" rtl="0">
              <a:spcBef>
                <a:spcPts val="100"/>
              </a:spcBef>
            </a:pPr>
            <a:r>
              <a:rPr lang="fr-ca" sz="2000" kern="0">
                <a:solidFill>
                  <a:srgbClr val="E1D2D2"/>
                </a:solidFill>
                <a:latin typeface="Montserrat" panose="00000500000000000000" pitchFamily="2" charset="0"/>
              </a:rPr>
              <a:t>Troisième pilier</a:t>
            </a:r>
            <a:endParaRPr lang="en-CA" sz="2000" kern="0">
              <a:latin typeface="Montserrat" panose="00000500000000000000" pitchFamily="2" charset="0"/>
            </a:endParaRPr>
          </a:p>
        </p:txBody>
      </p:sp>
      <p:sp>
        <p:nvSpPr>
          <p:cNvPr id="8" name="Title 1">
            <a:extLst>
              <a:ext uri="{FF2B5EF4-FFF2-40B4-BE49-F238E27FC236}">
                <a16:creationId xmlns:a16="http://schemas.microsoft.com/office/drawing/2014/main" id="{2A6653C3-9388-AEF0-655B-B8DE10067157}"/>
              </a:ext>
            </a:extLst>
          </p:cNvPr>
          <p:cNvSpPr txBox="1">
            <a:spLocks/>
          </p:cNvSpPr>
          <p:nvPr/>
        </p:nvSpPr>
        <p:spPr>
          <a:xfrm>
            <a:off x="534390" y="649488"/>
            <a:ext cx="9496714" cy="959393"/>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ca" sz="4000">
                <a:solidFill>
                  <a:srgbClr val="FFFFFF"/>
                </a:solidFill>
                <a:latin typeface="Montserrat" panose="00000500000000000000" pitchFamily="2" charset="0"/>
              </a:rPr>
              <a:t>Histoires</a:t>
            </a:r>
          </a:p>
        </p:txBody>
      </p:sp>
      <p:sp>
        <p:nvSpPr>
          <p:cNvPr id="12" name="object 3">
            <a:extLst>
              <a:ext uri="{FF2B5EF4-FFF2-40B4-BE49-F238E27FC236}">
                <a16:creationId xmlns:a16="http://schemas.microsoft.com/office/drawing/2014/main" id="{07A5783C-FF70-DB5E-CBC6-42662990C6DE}"/>
              </a:ext>
            </a:extLst>
          </p:cNvPr>
          <p:cNvSpPr txBox="1"/>
          <p:nvPr/>
        </p:nvSpPr>
        <p:spPr>
          <a:xfrm>
            <a:off x="646321" y="1815361"/>
            <a:ext cx="9074622" cy="4260975"/>
          </a:xfrm>
          <a:prstGeom prst="rect">
            <a:avLst/>
          </a:prstGeom>
        </p:spPr>
        <p:txBody>
          <a:bodyPr vert="horz" wrap="square" lIns="0" tIns="12700" rIns="0" bIns="0" rtlCol="0">
            <a:spAutoFit/>
          </a:bodyPr>
          <a:lstStyle/>
          <a:p>
            <a:pPr marL="12700" marR="306705" rtl="0">
              <a:lnSpc>
                <a:spcPct val="103699"/>
              </a:lnSpc>
              <a:spcBef>
                <a:spcPts val="2145"/>
              </a:spcBef>
            </a:pPr>
            <a:r>
              <a:rPr lang="fr-ca" sz="1400" dirty="0">
                <a:solidFill>
                  <a:srgbClr val="F5F0F0"/>
                </a:solidFill>
                <a:latin typeface="Montserrat" pitchFamily="2" charset="77"/>
                <a:cs typeface="Century Gothic"/>
              </a:rPr>
              <a:t>Pour créer un lien émotionnel étroit avec la population, il est important de mettre en avant </a:t>
            </a:r>
            <a:br>
              <a:rPr lang="fr-CA" sz="1400" dirty="0">
                <a:solidFill>
                  <a:srgbClr val="F5F0F0"/>
                </a:solidFill>
                <a:latin typeface="Montserrat" pitchFamily="2" charset="77"/>
                <a:cs typeface="Century Gothic"/>
              </a:rPr>
            </a:br>
            <a:r>
              <a:rPr lang="fr-ca" sz="1400" dirty="0">
                <a:solidFill>
                  <a:srgbClr val="F5F0F0"/>
                </a:solidFill>
                <a:latin typeface="Montserrat" pitchFamily="2" charset="77"/>
                <a:cs typeface="Century Gothic"/>
              </a:rPr>
              <a:t>les personnes qui contribuent à nous nourrir, qu’il s’agisse des producteurs agricoles, des employés des épiceries ou des parents qui choisissent les aliments pour leur famille. Leurs histoires donneront vie au travail soutenu, au dévouement et aux décisions quotidiennes </a:t>
            </a:r>
            <a:br>
              <a:rPr lang="fr-CA" sz="1400" dirty="0">
                <a:solidFill>
                  <a:srgbClr val="F5F0F0"/>
                </a:solidFill>
                <a:latin typeface="Montserrat" pitchFamily="2" charset="77"/>
                <a:cs typeface="Century Gothic"/>
              </a:rPr>
            </a:br>
            <a:r>
              <a:rPr lang="fr-ca" sz="1400" dirty="0">
                <a:solidFill>
                  <a:srgbClr val="F5F0F0"/>
                </a:solidFill>
                <a:latin typeface="Montserrat" pitchFamily="2" charset="77"/>
                <a:cs typeface="Century Gothic"/>
              </a:rPr>
              <a:t>qui façonnent le système alimentaire du Canada.</a:t>
            </a:r>
            <a:endParaRPr sz="1400" dirty="0">
              <a:latin typeface="Montserrat" pitchFamily="2" charset="77"/>
              <a:cs typeface="Century Gothic"/>
            </a:endParaRPr>
          </a:p>
          <a:p>
            <a:pPr marL="12700" marR="59055" rtl="0">
              <a:lnSpc>
                <a:spcPct val="105000"/>
              </a:lnSpc>
              <a:spcBef>
                <a:spcPts val="1875"/>
              </a:spcBef>
            </a:pPr>
            <a:r>
              <a:rPr lang="fr-ca" sz="1400" dirty="0">
                <a:solidFill>
                  <a:srgbClr val="F5F0F0"/>
                </a:solidFill>
                <a:latin typeface="Montserrat" pitchFamily="2" charset="77"/>
                <a:cs typeface="Century Gothic"/>
              </a:rPr>
              <a:t>Nous disposons d’une base solide sur laquelle nous appuyer, les images existantes sur YouTube constituant un point de départ pour le récit. À partir de là, nous pouvons élargir le récit en saisissant diverses perspectives dans l’ensemble du système alimentaire.</a:t>
            </a:r>
            <a:endParaRPr sz="1400" dirty="0">
              <a:latin typeface="Montserrat" pitchFamily="2" charset="77"/>
              <a:cs typeface="Century Gothic"/>
            </a:endParaRPr>
          </a:p>
          <a:p>
            <a:pPr rtl="0">
              <a:lnSpc>
                <a:spcPct val="100000"/>
              </a:lnSpc>
            </a:pPr>
            <a:endParaRPr sz="1400" dirty="0">
              <a:latin typeface="Montserrat" pitchFamily="2" charset="77"/>
              <a:cs typeface="Century Gothic"/>
            </a:endParaRPr>
          </a:p>
          <a:p>
            <a:pPr marL="12700" marR="5080" rtl="0">
              <a:lnSpc>
                <a:spcPct val="103600"/>
              </a:lnSpc>
              <a:spcBef>
                <a:spcPts val="5"/>
              </a:spcBef>
            </a:pPr>
            <a:r>
              <a:rPr lang="fr-ca" sz="1400" dirty="0">
                <a:solidFill>
                  <a:srgbClr val="F5F0F0"/>
                </a:solidFill>
                <a:latin typeface="Montserrat" pitchFamily="2" charset="77"/>
                <a:cs typeface="Century Gothic"/>
              </a:rPr>
              <a:t>Les producteurs agricoles parleront de leur expérience de la culture des aliments que nous mangeons, les employés des épiceries pourront parler de leurs efforts pour amener ces aliments jusqu’à nos tables, et les familles pourront réfléchir aux choix qu’elles font pour soutenir les produits canadiens. Nous présenterons également les histoires derrière les plats canadiens classiques : </a:t>
            </a:r>
            <a:br>
              <a:rPr lang="fr-CA" sz="1400" dirty="0">
                <a:solidFill>
                  <a:srgbClr val="F5F0F0"/>
                </a:solidFill>
                <a:latin typeface="Montserrat" pitchFamily="2" charset="77"/>
                <a:cs typeface="Century Gothic"/>
              </a:rPr>
            </a:br>
            <a:r>
              <a:rPr lang="fr-ca" sz="1400" dirty="0">
                <a:solidFill>
                  <a:srgbClr val="F5F0F0"/>
                </a:solidFill>
                <a:latin typeface="Montserrat" pitchFamily="2" charset="77"/>
                <a:cs typeface="Century Gothic"/>
              </a:rPr>
              <a:t>le parcours et l’origine des ingrédients qui donnent vie à ces plats.</a:t>
            </a:r>
            <a:endParaRPr sz="1400" dirty="0">
              <a:latin typeface="Montserrat" pitchFamily="2" charset="77"/>
              <a:cs typeface="Century Gothic"/>
            </a:endParaRPr>
          </a:p>
          <a:p>
            <a:pPr rtl="0">
              <a:lnSpc>
                <a:spcPct val="100000"/>
              </a:lnSpc>
              <a:spcBef>
                <a:spcPts val="10"/>
              </a:spcBef>
            </a:pPr>
            <a:endParaRPr sz="1400" dirty="0">
              <a:latin typeface="Montserrat" pitchFamily="2" charset="77"/>
              <a:cs typeface="Century Gothic"/>
            </a:endParaRPr>
          </a:p>
          <a:p>
            <a:pPr marL="12700" marR="239395" rtl="0">
              <a:lnSpc>
                <a:spcPct val="103000"/>
              </a:lnSpc>
            </a:pPr>
            <a:r>
              <a:rPr lang="fr-ca" sz="1400" dirty="0">
                <a:solidFill>
                  <a:srgbClr val="F5F0F0"/>
                </a:solidFill>
                <a:latin typeface="Montserrat" pitchFamily="2" charset="77"/>
                <a:cs typeface="Century Gothic"/>
              </a:rPr>
              <a:t>Grâce à de courtes vidéos et à des images inspirantes, nous créerons un contenu attrayant à partager, accessible pour un grand nombre de personnes. En fin de compte, nous rappelons </a:t>
            </a:r>
            <a:br>
              <a:rPr lang="fr-CA" sz="1400" dirty="0">
                <a:solidFill>
                  <a:srgbClr val="F5F0F0"/>
                </a:solidFill>
                <a:latin typeface="Montserrat" pitchFamily="2" charset="77"/>
                <a:cs typeface="Century Gothic"/>
              </a:rPr>
            </a:br>
            <a:r>
              <a:rPr lang="fr-ca" sz="1400" dirty="0">
                <a:solidFill>
                  <a:srgbClr val="F5F0F0"/>
                </a:solidFill>
                <a:latin typeface="Montserrat" pitchFamily="2" charset="77"/>
                <a:cs typeface="Century Gothic"/>
              </a:rPr>
              <a:t>aux gens l’effort humain derrière chaque repas.</a:t>
            </a:r>
            <a:endParaRPr sz="1400" dirty="0">
              <a:latin typeface="Montserrat" pitchFamily="2" charset="77"/>
              <a:cs typeface="Century Gothic"/>
            </a:endParaRPr>
          </a:p>
        </p:txBody>
      </p:sp>
    </p:spTree>
    <p:extLst>
      <p:ext uri="{BB962C8B-B14F-4D97-AF65-F5344CB8AC3E}">
        <p14:creationId xmlns:p14="http://schemas.microsoft.com/office/powerpoint/2010/main" val="3473226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920EE2-ECB1-A8C6-EAB2-09C0B57EE389}"/>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27143D5-83E6-0D22-0CAF-B511BDE13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grpSp>
        <p:nvGrpSpPr>
          <p:cNvPr id="29" name="Group 28" hidden="1">
            <a:extLst>
              <a:ext uri="{FF2B5EF4-FFF2-40B4-BE49-F238E27FC236}">
                <a16:creationId xmlns:a16="http://schemas.microsoft.com/office/drawing/2014/main" id="{6038602C-C8C8-9FA7-E7A2-F44125F0E68D}"/>
              </a:ext>
              <a:ext uri="{C183D7F6-B498-43B3-948B-1728B52AA6E4}">
                <adec:decorative xmlns:adec="http://schemas.microsoft.com/office/drawing/2017/decorative" val="1"/>
              </a:ext>
            </a:extLst>
          </p:cNvPr>
          <p:cNvGrpSpPr>
            <a:grpSpLocks noGrp="1" noUngrp="1" noRot="1" noChangeAspect="1" noMove="1" noResize="1"/>
          </p:cNvGrpSpPr>
          <p:nvPr>
            <p:custDataLst>
              <p:tags r:id="rId2"/>
            </p:custDataLst>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0" name="Rectangle 29">
              <a:extLst>
                <a:ext uri="{FF2B5EF4-FFF2-40B4-BE49-F238E27FC236}">
                  <a16:creationId xmlns:a16="http://schemas.microsoft.com/office/drawing/2014/main" id="{C24BB72D-7F03-5E34-3179-1405F608E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latin typeface="Montserrat" panose="00000500000000000000" pitchFamily="2" charset="0"/>
              </a:endParaRPr>
            </a:p>
          </p:txBody>
        </p:sp>
        <p:sp>
          <p:nvSpPr>
            <p:cNvPr id="31" name="Rectangle 30">
              <a:extLst>
                <a:ext uri="{FF2B5EF4-FFF2-40B4-BE49-F238E27FC236}">
                  <a16:creationId xmlns:a16="http://schemas.microsoft.com/office/drawing/2014/main" id="{5AACB117-0FCE-A60F-2E79-9DCD72F7A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latin typeface="Montserrat" panose="00000500000000000000" pitchFamily="2" charset="0"/>
              </a:endParaRPr>
            </a:p>
          </p:txBody>
        </p:sp>
        <p:sp>
          <p:nvSpPr>
            <p:cNvPr id="32" name="Rectangle 31">
              <a:extLst>
                <a:ext uri="{FF2B5EF4-FFF2-40B4-BE49-F238E27FC236}">
                  <a16:creationId xmlns:a16="http://schemas.microsoft.com/office/drawing/2014/main" id="{C607A02E-E4B2-F920-B9AF-5B6B0B799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latin typeface="Montserrat" panose="00000500000000000000" pitchFamily="2" charset="0"/>
              </a:endParaRPr>
            </a:p>
          </p:txBody>
        </p:sp>
      </p:grpSp>
      <p:pic>
        <p:nvPicPr>
          <p:cNvPr id="3" name="Picture 2">
            <a:extLst>
              <a:ext uri="{FF2B5EF4-FFF2-40B4-BE49-F238E27FC236}">
                <a16:creationId xmlns:a16="http://schemas.microsoft.com/office/drawing/2014/main" id="{ECB113E5-2DCA-00EB-DFDD-FF39180CA827}"/>
              </a:ext>
            </a:extLst>
          </p:cNvPr>
          <p:cNvPicPr>
            <a:picLocks noChangeAspect="1"/>
          </p:cNvPicPr>
          <p:nvPr>
            <p:custDataLst>
              <p:tags r:id="rId3"/>
            </p:custDataLst>
          </p:nvPr>
        </p:nvPicPr>
        <p:blipFill>
          <a:blip r:embed="rId13"/>
          <a:stretch>
            <a:fillRect/>
          </a:stretch>
        </p:blipFill>
        <p:spPr>
          <a:xfrm>
            <a:off x="870427" y="2035941"/>
            <a:ext cx="10220325" cy="4029075"/>
          </a:xfrm>
          <a:prstGeom prst="rect">
            <a:avLst/>
          </a:prstGeom>
        </p:spPr>
      </p:pic>
      <p:grpSp>
        <p:nvGrpSpPr>
          <p:cNvPr id="2" name="Group 1">
            <a:extLst>
              <a:ext uri="{FF2B5EF4-FFF2-40B4-BE49-F238E27FC236}">
                <a16:creationId xmlns:a16="http://schemas.microsoft.com/office/drawing/2014/main" id="{DE4CE312-CC44-323D-53D8-F045905B6923}"/>
              </a:ext>
            </a:extLst>
          </p:cNvPr>
          <p:cNvGrpSpPr/>
          <p:nvPr>
            <p:custDataLst>
              <p:tags r:id="rId4"/>
            </p:custDataLst>
          </p:nvPr>
        </p:nvGrpSpPr>
        <p:grpSpPr>
          <a:xfrm>
            <a:off x="3652" y="-1"/>
            <a:ext cx="12184743" cy="1575461"/>
            <a:chOff x="14285" y="-1"/>
            <a:chExt cx="12184743" cy="1575461"/>
          </a:xfrm>
        </p:grpSpPr>
        <p:pic>
          <p:nvPicPr>
            <p:cNvPr id="5" name="Picture 4" descr="A red and white logo&#10;&#10;AI-generated content may be incorrect.">
              <a:extLst>
                <a:ext uri="{FF2B5EF4-FFF2-40B4-BE49-F238E27FC236}">
                  <a16:creationId xmlns:a16="http://schemas.microsoft.com/office/drawing/2014/main" id="{CB95F713-F4AB-B815-12B5-4A0692F626E2}"/>
                </a:ext>
              </a:extLst>
            </p:cNvPr>
            <p:cNvPicPr>
              <a:picLocks noChangeAspect="1"/>
            </p:cNvPicPr>
            <p:nvPr/>
          </p:nvPicPr>
          <p:blipFill>
            <a:blip r:embed="rId14"/>
            <a:stretch>
              <a:fillRect/>
            </a:stretch>
          </p:blipFill>
          <p:spPr>
            <a:xfrm>
              <a:off x="9398208" y="-1"/>
              <a:ext cx="2800820" cy="1575461"/>
            </a:xfrm>
            <a:prstGeom prst="rect">
              <a:avLst/>
            </a:prstGeom>
          </p:spPr>
        </p:pic>
        <p:sp>
          <p:nvSpPr>
            <p:cNvPr id="6" name="Rectangle 5">
              <a:extLst>
                <a:ext uri="{FF2B5EF4-FFF2-40B4-BE49-F238E27FC236}">
                  <a16:creationId xmlns:a16="http://schemas.microsoft.com/office/drawing/2014/main" id="{16D4A7DC-4865-463D-6E81-5C5B21A46FD6}"/>
                </a:ext>
              </a:extLst>
            </p:cNvPr>
            <p:cNvSpPr/>
            <p:nvPr/>
          </p:nvSpPr>
          <p:spPr>
            <a:xfrm>
              <a:off x="14285" y="0"/>
              <a:ext cx="9383921" cy="1575460"/>
            </a:xfrm>
            <a:prstGeom prst="rect">
              <a:avLst/>
            </a:prstGeom>
            <a:solidFill>
              <a:srgbClr val="AE2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ca"/>
            </a:p>
          </p:txBody>
        </p:sp>
      </p:grpSp>
      <p:sp>
        <p:nvSpPr>
          <p:cNvPr id="7" name="Title 1">
            <a:extLst>
              <a:ext uri="{FF2B5EF4-FFF2-40B4-BE49-F238E27FC236}">
                <a16:creationId xmlns:a16="http://schemas.microsoft.com/office/drawing/2014/main" id="{B2D3E895-C1F3-3398-7FBA-7253A7375036}"/>
              </a:ext>
            </a:extLst>
          </p:cNvPr>
          <p:cNvSpPr txBox="1">
            <a:spLocks/>
          </p:cNvSpPr>
          <p:nvPr>
            <p:custDataLst>
              <p:tags r:id="rId5"/>
            </p:custDataLst>
          </p:nvPr>
        </p:nvSpPr>
        <p:spPr>
          <a:xfrm>
            <a:off x="158927" y="272471"/>
            <a:ext cx="11643324" cy="1030515"/>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ca" sz="4000" b="1" i="0" u="none" baseline="0" dirty="0">
                <a:solidFill>
                  <a:srgbClr val="FFFFFF"/>
                </a:solidFill>
                <a:latin typeface="Montserrat" panose="00000500000000000000" pitchFamily="2" charset="0"/>
                <a:cs typeface="+mn-cs"/>
                <a:sym typeface=""/>
              </a:rPr>
              <a:t>Pourquoi nos efforts ont-ils raté la cible?</a:t>
            </a:r>
          </a:p>
        </p:txBody>
      </p:sp>
      <p:sp>
        <p:nvSpPr>
          <p:cNvPr id="4" name="TextBox 3">
            <a:extLst>
              <a:ext uri="{FF2B5EF4-FFF2-40B4-BE49-F238E27FC236}">
                <a16:creationId xmlns:a16="http://schemas.microsoft.com/office/drawing/2014/main" id="{958B4375-11B0-6D61-6D0A-E05BB7C9FFDF}"/>
              </a:ext>
            </a:extLst>
          </p:cNvPr>
          <p:cNvSpPr txBox="1"/>
          <p:nvPr>
            <p:custDataLst>
              <p:tags r:id="rId6"/>
            </p:custDataLst>
          </p:nvPr>
        </p:nvSpPr>
        <p:spPr>
          <a:xfrm>
            <a:off x="7118281" y="2596475"/>
            <a:ext cx="3143892" cy="369332"/>
          </a:xfrm>
          <a:prstGeom prst="rect">
            <a:avLst/>
          </a:prstGeom>
          <a:solidFill>
            <a:srgbClr val="EFE6E3"/>
          </a:solidFill>
        </p:spPr>
        <p:txBody>
          <a:bodyPr wrap="square" rtlCol="0">
            <a:spAutoFit/>
          </a:bodyPr>
          <a:lstStyle/>
          <a:p>
            <a:r>
              <a:rPr lang="fr-CA" sz="1800" dirty="0">
                <a:effectLst/>
                <a:latin typeface="Calibri" panose="020F0502020204030204" pitchFamily="34" charset="0"/>
                <a:ea typeface="PMingLiU" panose="02020500000000000000" pitchFamily="18" charset="-120"/>
              </a:rPr>
              <a:t>Fonctionne trop en vase clos</a:t>
            </a:r>
            <a:endParaRPr lang="en-CA" dirty="0"/>
          </a:p>
        </p:txBody>
      </p:sp>
      <p:sp>
        <p:nvSpPr>
          <p:cNvPr id="8" name="TextBox 7">
            <a:extLst>
              <a:ext uri="{FF2B5EF4-FFF2-40B4-BE49-F238E27FC236}">
                <a16:creationId xmlns:a16="http://schemas.microsoft.com/office/drawing/2014/main" id="{88822CAA-8CCC-31DF-9AE9-ADF7F89C1237}"/>
              </a:ext>
            </a:extLst>
          </p:cNvPr>
          <p:cNvSpPr txBox="1"/>
          <p:nvPr>
            <p:custDataLst>
              <p:tags r:id="rId7"/>
            </p:custDataLst>
          </p:nvPr>
        </p:nvSpPr>
        <p:spPr>
          <a:xfrm>
            <a:off x="1929827" y="2598187"/>
            <a:ext cx="3330542" cy="369332"/>
          </a:xfrm>
          <a:prstGeom prst="rect">
            <a:avLst/>
          </a:prstGeom>
          <a:solidFill>
            <a:srgbClr val="EFE6E3"/>
          </a:solidFill>
        </p:spPr>
        <p:txBody>
          <a:bodyPr wrap="square" rtlCol="0">
            <a:spAutoFit/>
          </a:bodyPr>
          <a:lstStyle/>
          <a:p>
            <a:r>
              <a:rPr lang="fr-CA" dirty="0">
                <a:latin typeface="Calibri" panose="020F0502020204030204" pitchFamily="34" charset="0"/>
                <a:ea typeface="PMingLiU" panose="02020500000000000000" pitchFamily="18" charset="-120"/>
              </a:rPr>
              <a:t>Biaisé/manque de transparence</a:t>
            </a:r>
            <a:endParaRPr lang="en-CA" dirty="0">
              <a:latin typeface="Calibri" panose="020F0502020204030204" pitchFamily="34" charset="0"/>
              <a:ea typeface="PMingLiU" panose="02020500000000000000" pitchFamily="18" charset="-120"/>
            </a:endParaRPr>
          </a:p>
        </p:txBody>
      </p:sp>
      <p:sp>
        <p:nvSpPr>
          <p:cNvPr id="9" name="TextBox 8">
            <a:extLst>
              <a:ext uri="{FF2B5EF4-FFF2-40B4-BE49-F238E27FC236}">
                <a16:creationId xmlns:a16="http://schemas.microsoft.com/office/drawing/2014/main" id="{F74CBF51-918B-AED1-D094-FFDD0C544652}"/>
              </a:ext>
            </a:extLst>
          </p:cNvPr>
          <p:cNvSpPr txBox="1"/>
          <p:nvPr>
            <p:custDataLst>
              <p:tags r:id="rId8"/>
            </p:custDataLst>
          </p:nvPr>
        </p:nvSpPr>
        <p:spPr>
          <a:xfrm>
            <a:off x="4232953" y="3865812"/>
            <a:ext cx="3726094" cy="369332"/>
          </a:xfrm>
          <a:prstGeom prst="rect">
            <a:avLst/>
          </a:prstGeom>
          <a:solidFill>
            <a:srgbClr val="EFE6E3"/>
          </a:solidFill>
        </p:spPr>
        <p:txBody>
          <a:bodyPr wrap="square" rtlCol="0">
            <a:spAutoFit/>
          </a:bodyPr>
          <a:lstStyle/>
          <a:p>
            <a:r>
              <a:rPr lang="fr-CA" sz="1800" dirty="0">
                <a:effectLst/>
                <a:latin typeface="Calibri" panose="020F0502020204030204" pitchFamily="34" charset="0"/>
                <a:ea typeface="PMingLiU" panose="02020500000000000000" pitchFamily="18" charset="-120"/>
              </a:rPr>
              <a:t>Aucun moyen de mesurer le succès</a:t>
            </a:r>
            <a:endParaRPr lang="en-CA" dirty="0"/>
          </a:p>
        </p:txBody>
      </p:sp>
      <p:sp>
        <p:nvSpPr>
          <p:cNvPr id="10" name="TextBox 9">
            <a:extLst>
              <a:ext uri="{FF2B5EF4-FFF2-40B4-BE49-F238E27FC236}">
                <a16:creationId xmlns:a16="http://schemas.microsoft.com/office/drawing/2014/main" id="{C87DD56F-C291-8D54-AD75-1AAA0648CDC6}"/>
              </a:ext>
            </a:extLst>
          </p:cNvPr>
          <p:cNvSpPr txBox="1"/>
          <p:nvPr>
            <p:custDataLst>
              <p:tags r:id="rId9"/>
            </p:custDataLst>
          </p:nvPr>
        </p:nvSpPr>
        <p:spPr>
          <a:xfrm>
            <a:off x="1732051" y="4850458"/>
            <a:ext cx="3726093" cy="646331"/>
          </a:xfrm>
          <a:prstGeom prst="rect">
            <a:avLst/>
          </a:prstGeom>
          <a:solidFill>
            <a:srgbClr val="EFE6E3"/>
          </a:solidFill>
        </p:spPr>
        <p:txBody>
          <a:bodyPr wrap="square" rtlCol="0">
            <a:spAutoFit/>
          </a:bodyPr>
          <a:lstStyle/>
          <a:p>
            <a:pPr algn="ctr"/>
            <a:r>
              <a:rPr lang="fr-CA" sz="1800" dirty="0">
                <a:effectLst/>
                <a:latin typeface="Calibri" panose="020F0502020204030204" pitchFamily="34" charset="0"/>
                <a:ea typeface="PMingLiU" panose="02020500000000000000" pitchFamily="18" charset="-120"/>
              </a:rPr>
              <a:t>Message inefficace/</a:t>
            </a:r>
            <a:br>
              <a:rPr lang="fr-CA" sz="1800" dirty="0">
                <a:effectLst/>
                <a:latin typeface="Calibri" panose="020F0502020204030204" pitchFamily="34" charset="0"/>
                <a:ea typeface="PMingLiU" panose="02020500000000000000" pitchFamily="18" charset="-120"/>
              </a:rPr>
            </a:br>
            <a:r>
              <a:rPr lang="fr-CA" sz="1800" dirty="0">
                <a:effectLst/>
                <a:latin typeface="Calibri" panose="020F0502020204030204" pitchFamily="34" charset="0"/>
                <a:ea typeface="PMingLiU" panose="02020500000000000000" pitchFamily="18" charset="-120"/>
              </a:rPr>
              <a:t>temps de réponse trop long</a:t>
            </a:r>
            <a:endParaRPr lang="en-CA" dirty="0"/>
          </a:p>
        </p:txBody>
      </p:sp>
      <p:sp>
        <p:nvSpPr>
          <p:cNvPr id="11" name="TextBox 10">
            <a:extLst>
              <a:ext uri="{FF2B5EF4-FFF2-40B4-BE49-F238E27FC236}">
                <a16:creationId xmlns:a16="http://schemas.microsoft.com/office/drawing/2014/main" id="{7B0EE341-6E77-BE2A-9534-EFB94C49D85F}"/>
              </a:ext>
            </a:extLst>
          </p:cNvPr>
          <p:cNvSpPr txBox="1"/>
          <p:nvPr>
            <p:custDataLst>
              <p:tags r:id="rId10"/>
            </p:custDataLst>
          </p:nvPr>
        </p:nvSpPr>
        <p:spPr>
          <a:xfrm>
            <a:off x="7118281" y="4965414"/>
            <a:ext cx="3143892" cy="369332"/>
          </a:xfrm>
          <a:prstGeom prst="rect">
            <a:avLst/>
          </a:prstGeom>
          <a:solidFill>
            <a:srgbClr val="EFE6E3"/>
          </a:solidFill>
        </p:spPr>
        <p:txBody>
          <a:bodyPr wrap="square" rtlCol="0">
            <a:spAutoFit/>
          </a:bodyPr>
          <a:lstStyle/>
          <a:p>
            <a:r>
              <a:rPr lang="fr-CA" sz="1800" dirty="0">
                <a:effectLst/>
                <a:latin typeface="Calibri" panose="020F0502020204030204" pitchFamily="34" charset="0"/>
                <a:ea typeface="PMingLiU" panose="02020500000000000000" pitchFamily="18" charset="-120"/>
              </a:rPr>
              <a:t>Ressources insuffisantes</a:t>
            </a:r>
            <a:endParaRPr lang="en-CA" dirty="0"/>
          </a:p>
        </p:txBody>
      </p:sp>
    </p:spTree>
    <p:extLst>
      <p:ext uri="{BB962C8B-B14F-4D97-AF65-F5344CB8AC3E}">
        <p14:creationId xmlns:p14="http://schemas.microsoft.com/office/powerpoint/2010/main" val="1733980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pPr rtl="0"/>
            <a:endParaRPr/>
          </a:p>
        </p:txBody>
      </p:sp>
      <p:sp>
        <p:nvSpPr>
          <p:cNvPr id="9" name="object 9"/>
          <p:cNvSpPr txBox="1"/>
          <p:nvPr/>
        </p:nvSpPr>
        <p:spPr>
          <a:xfrm>
            <a:off x="427037" y="1549463"/>
            <a:ext cx="3507740" cy="2702919"/>
          </a:xfrm>
          <a:prstGeom prst="rect">
            <a:avLst/>
          </a:prstGeom>
        </p:spPr>
        <p:txBody>
          <a:bodyPr vert="horz" wrap="square" lIns="0" tIns="12700" rIns="0" bIns="0" rtlCol="0" anchor="t">
            <a:spAutoFit/>
          </a:bodyPr>
          <a:lstStyle/>
          <a:p>
            <a:pPr marL="12700" rtl="0">
              <a:lnSpc>
                <a:spcPct val="100000"/>
              </a:lnSpc>
              <a:spcBef>
                <a:spcPts val="100"/>
              </a:spcBef>
            </a:pPr>
            <a:r>
              <a:rPr lang="fr-ca" sz="1100" b="1">
                <a:solidFill>
                  <a:srgbClr val="431F20"/>
                </a:solidFill>
                <a:latin typeface="Montserrat"/>
                <a:cs typeface="Century Gothic"/>
              </a:rPr>
              <a:t>Texte:</a:t>
            </a:r>
            <a:endParaRPr lang="fr-CA" sz="1100" b="1">
              <a:solidFill>
                <a:srgbClr val="431F20"/>
              </a:solidFill>
              <a:latin typeface="Montserrat" pitchFamily="2" charset="77"/>
              <a:cs typeface="Century Gothic"/>
            </a:endParaRPr>
          </a:p>
          <a:p>
            <a:pPr rtl="0">
              <a:lnSpc>
                <a:spcPct val="100000"/>
              </a:lnSpc>
              <a:spcBef>
                <a:spcPts val="30"/>
              </a:spcBef>
            </a:pPr>
            <a:endParaRPr sz="1100" dirty="0">
              <a:latin typeface="Montserrat" pitchFamily="2" charset="77"/>
              <a:cs typeface="Century Gothic"/>
            </a:endParaRPr>
          </a:p>
          <a:p>
            <a:pPr marL="12700" marR="5080" rtl="0">
              <a:lnSpc>
                <a:spcPct val="99100"/>
              </a:lnSpc>
              <a:spcBef>
                <a:spcPts val="5"/>
              </a:spcBef>
            </a:pPr>
            <a:r>
              <a:rPr lang="fr-CA" sz="1100">
                <a:solidFill>
                  <a:srgbClr val="431F20"/>
                </a:solidFill>
                <a:latin typeface="Montserrat"/>
                <a:cs typeface="Century Gothic"/>
              </a:rPr>
              <a:t>Au Canada, 90 % des fermes sont des entreprises familiales : l’agriculture n’est donc pas seulement une industrie, c’est un héritage. Kathryn Doan, </a:t>
            </a:r>
            <a:br>
              <a:rPr lang="fr-CA" sz="1100">
                <a:latin typeface="Montserrat" pitchFamily="2" charset="77"/>
                <a:cs typeface="Century Gothic"/>
              </a:rPr>
            </a:br>
            <a:r>
              <a:rPr lang="fr-CA" sz="1100">
                <a:solidFill>
                  <a:srgbClr val="431F20"/>
                </a:solidFill>
                <a:latin typeface="Montserrat"/>
                <a:cs typeface="Century Gothic"/>
              </a:rPr>
              <a:t>de la ferme d’élevage de dindes de la famille Doan à Norwich, en Ontario, nous fait part de</a:t>
            </a:r>
            <a:br>
              <a:rPr lang="fr-CA" sz="1100">
                <a:latin typeface="Montserrat" pitchFamily="2" charset="77"/>
                <a:cs typeface="Century Gothic"/>
              </a:rPr>
            </a:br>
            <a:r>
              <a:rPr lang="fr-CA" sz="1100">
                <a:solidFill>
                  <a:srgbClr val="431F20"/>
                </a:solidFill>
                <a:latin typeface="Montserrat"/>
                <a:cs typeface="Century Gothic"/>
              </a:rPr>
              <a:t>sa passion pour l’agriculture et de son importance pour sa famille.</a:t>
            </a:r>
            <a:endParaRPr lang="fr-CA" sz="1100">
              <a:latin typeface="Montserrat"/>
              <a:cs typeface="Century Gothic"/>
            </a:endParaRPr>
          </a:p>
          <a:p>
            <a:pPr rtl="0">
              <a:lnSpc>
                <a:spcPct val="100000"/>
              </a:lnSpc>
              <a:spcBef>
                <a:spcPts val="30"/>
              </a:spcBef>
            </a:pPr>
            <a:endParaRPr sz="1100" dirty="0">
              <a:latin typeface="Montserrat" pitchFamily="2" charset="77"/>
              <a:cs typeface="Century Gothic"/>
            </a:endParaRPr>
          </a:p>
          <a:p>
            <a:pPr marL="12700" marR="339090" rtl="0">
              <a:lnSpc>
                <a:spcPct val="99100"/>
              </a:lnSpc>
            </a:pPr>
            <a:r>
              <a:rPr lang="fr-CA" sz="1100">
                <a:solidFill>
                  <a:srgbClr val="431F20"/>
                </a:solidFill>
                <a:latin typeface="Montserrat"/>
                <a:cs typeface="Century Gothic"/>
              </a:rPr>
              <a:t>Pour en savoir plus sur les personnes qui travaillent sans relâche au cœur du système alimentaire du Canada, consultez le site systemealimentaire.ca.</a:t>
            </a:r>
            <a:endParaRPr lang="fr-CA" sz="1100">
              <a:latin typeface="Montserrat"/>
              <a:cs typeface="Century Gothic"/>
            </a:endParaRPr>
          </a:p>
          <a:p>
            <a:pPr rtl="0">
              <a:lnSpc>
                <a:spcPct val="100000"/>
              </a:lnSpc>
              <a:spcBef>
                <a:spcPts val="15"/>
              </a:spcBef>
            </a:pPr>
            <a:endParaRPr sz="1100" dirty="0">
              <a:latin typeface="Montserrat" pitchFamily="2" charset="77"/>
              <a:cs typeface="Century Gothic"/>
            </a:endParaRPr>
          </a:p>
          <a:p>
            <a:pPr marL="12700" rtl="0">
              <a:lnSpc>
                <a:spcPct val="100000"/>
              </a:lnSpc>
            </a:pPr>
            <a:r>
              <a:rPr lang="fr-CA" sz="1100">
                <a:solidFill>
                  <a:srgbClr val="431F20"/>
                </a:solidFill>
                <a:latin typeface="Montserrat"/>
                <a:cs typeface="Century Gothic"/>
              </a:rPr>
              <a:t>#NotreAlimentationNotreAvenir</a:t>
            </a:r>
            <a:endParaRPr lang="fr-CA" sz="1100">
              <a:latin typeface="Montserrat"/>
              <a:cs typeface="Century Gothic"/>
            </a:endParaRPr>
          </a:p>
        </p:txBody>
      </p:sp>
      <p:sp>
        <p:nvSpPr>
          <p:cNvPr id="10" name="object 10"/>
          <p:cNvSpPr txBox="1"/>
          <p:nvPr/>
        </p:nvSpPr>
        <p:spPr>
          <a:xfrm>
            <a:off x="427037" y="4560189"/>
            <a:ext cx="3894592" cy="1618585"/>
          </a:xfrm>
          <a:prstGeom prst="rect">
            <a:avLst/>
          </a:prstGeom>
        </p:spPr>
        <p:txBody>
          <a:bodyPr vert="horz" wrap="square" lIns="0" tIns="12700" rIns="0" bIns="0" rtlCol="0">
            <a:spAutoFit/>
          </a:bodyPr>
          <a:lstStyle/>
          <a:p>
            <a:pPr marL="12700" rtl="0">
              <a:lnSpc>
                <a:spcPts val="1435"/>
              </a:lnSpc>
              <a:spcBef>
                <a:spcPts val="100"/>
              </a:spcBef>
            </a:pPr>
            <a:r>
              <a:rPr lang="fr-ca" sz="1100" b="1" dirty="0">
                <a:solidFill>
                  <a:srgbClr val="431F20"/>
                </a:solidFill>
                <a:latin typeface="Montserrat" pitchFamily="2" charset="77"/>
                <a:cs typeface="Century Gothic"/>
              </a:rPr>
              <a:t>Extrait vidéo de 0:00 à 0:24</a:t>
            </a:r>
            <a:endParaRPr sz="1100" dirty="0">
              <a:latin typeface="Montserrat" pitchFamily="2" charset="77"/>
              <a:cs typeface="Century Gothic"/>
            </a:endParaRPr>
          </a:p>
          <a:p>
            <a:pPr marL="12700" rtl="0">
              <a:lnSpc>
                <a:spcPts val="1435"/>
              </a:lnSpc>
            </a:pPr>
            <a:r>
              <a:rPr lang="fr-ca" sz="1100" dirty="0">
                <a:solidFill>
                  <a:srgbClr val="431F20"/>
                </a:solidFill>
                <a:latin typeface="Montserrat" pitchFamily="2" charset="77"/>
                <a:cs typeface="Century Gothic"/>
              </a:rPr>
              <a:t>« Bienvenue à la ferme d’élevage de dindes de la famille Doan. Je m’appelle</a:t>
            </a:r>
            <a:r>
              <a:rPr lang="fr-ca" sz="1100" dirty="0">
                <a:latin typeface="Montserrat" pitchFamily="2" charset="77"/>
                <a:cs typeface="Century Gothic"/>
              </a:rPr>
              <a:t> </a:t>
            </a:r>
            <a:r>
              <a:rPr lang="fr-ca" sz="1100" dirty="0">
                <a:solidFill>
                  <a:srgbClr val="431F20"/>
                </a:solidFill>
                <a:latin typeface="Montserrat" pitchFamily="2" charset="77"/>
                <a:cs typeface="Century Gothic"/>
              </a:rPr>
              <a:t>Kathryn Doan, je suis mère de quatre enfants et éleveuse de dindes de première génération. C’est important pour moi, en tant que mère et éleveuse de dindes, d’avoir des aliments sûrs, de qualité et nutritifs que je peux choisir à l’épicerie </a:t>
            </a:r>
            <a:br>
              <a:rPr lang="fr-CA" sz="1100" dirty="0">
                <a:solidFill>
                  <a:srgbClr val="431F20"/>
                </a:solidFill>
                <a:latin typeface="Montserrat" pitchFamily="2" charset="77"/>
                <a:cs typeface="Century Gothic"/>
              </a:rPr>
            </a:br>
            <a:r>
              <a:rPr lang="fr-ca" sz="1100" dirty="0">
                <a:solidFill>
                  <a:srgbClr val="431F20"/>
                </a:solidFill>
                <a:latin typeface="Montserrat" pitchFamily="2" charset="77"/>
                <a:cs typeface="Century Gothic"/>
              </a:rPr>
              <a:t>et de permettre à ma famille de manger comme </a:t>
            </a:r>
            <a:br>
              <a:rPr lang="fr-CA" sz="1100" dirty="0">
                <a:solidFill>
                  <a:srgbClr val="431F20"/>
                </a:solidFill>
                <a:latin typeface="Montserrat" pitchFamily="2" charset="77"/>
                <a:cs typeface="Century Gothic"/>
              </a:rPr>
            </a:br>
            <a:r>
              <a:rPr lang="fr-ca" sz="1100" dirty="0">
                <a:solidFill>
                  <a:srgbClr val="431F20"/>
                </a:solidFill>
                <a:latin typeface="Montserrat" pitchFamily="2" charset="77"/>
                <a:cs typeface="Century Gothic"/>
              </a:rPr>
              <a:t>la vôtre. »</a:t>
            </a:r>
            <a:endParaRPr sz="1100" dirty="0">
              <a:latin typeface="Montserrat" pitchFamily="2" charset="77"/>
              <a:cs typeface="Century Gothic"/>
            </a:endParaRPr>
          </a:p>
        </p:txBody>
      </p:sp>
      <p:grpSp>
        <p:nvGrpSpPr>
          <p:cNvPr id="20" name="Group 19">
            <a:extLst>
              <a:ext uri="{FF2B5EF4-FFF2-40B4-BE49-F238E27FC236}">
                <a16:creationId xmlns:a16="http://schemas.microsoft.com/office/drawing/2014/main" id="{A57A0FCF-9D5C-6007-8351-C0739116766E}"/>
              </a:ext>
            </a:extLst>
          </p:cNvPr>
          <p:cNvGrpSpPr>
            <a:grpSpLocks noGrp="1" noUngrp="1" noRot="1" noMove="1" noResize="1"/>
          </p:cNvGrpSpPr>
          <p:nvPr/>
        </p:nvGrpSpPr>
        <p:grpSpPr>
          <a:xfrm>
            <a:off x="4681600" y="1121407"/>
            <a:ext cx="6741973" cy="5879105"/>
            <a:chOff x="4681600" y="1121407"/>
            <a:chExt cx="6741973" cy="5879105"/>
          </a:xfrm>
        </p:grpSpPr>
        <p:pic>
          <p:nvPicPr>
            <p:cNvPr id="21" name="Picture 20">
              <a:extLst>
                <a:ext uri="{FF2B5EF4-FFF2-40B4-BE49-F238E27FC236}">
                  <a16:creationId xmlns:a16="http://schemas.microsoft.com/office/drawing/2014/main" id="{4B4D1561-5A11-75FF-45B7-99BF8DDB71E1}"/>
                </a:ext>
              </a:extLst>
            </p:cNvPr>
            <p:cNvPicPr>
              <a:picLocks noGrp="1" noRot="1" noMove="1" noResize="1" noEditPoints="1" noAdjustHandles="1" noChangeArrowheads="1" noChangeShapeType="1" noCrop="1"/>
            </p:cNvPicPr>
            <p:nvPr/>
          </p:nvPicPr>
          <p:blipFill>
            <a:blip r:embed="rId4"/>
            <a:srcRect/>
            <a:stretch/>
          </p:blipFill>
          <p:spPr>
            <a:xfrm>
              <a:off x="7388299" y="1121407"/>
              <a:ext cx="4035274" cy="5727062"/>
            </a:xfrm>
            <a:prstGeom prst="rect">
              <a:avLst/>
            </a:prstGeom>
          </p:spPr>
        </p:pic>
        <p:sp>
          <p:nvSpPr>
            <p:cNvPr id="22" name="object 7">
              <a:extLst>
                <a:ext uri="{FF2B5EF4-FFF2-40B4-BE49-F238E27FC236}">
                  <a16:creationId xmlns:a16="http://schemas.microsoft.com/office/drawing/2014/main" id="{A295C0FC-F681-AB47-1501-B7426E77ACA4}"/>
                </a:ext>
              </a:extLst>
            </p:cNvPr>
            <p:cNvSpPr txBox="1">
              <a:spLocks noGrp="1" noRot="1" noMove="1" noResize="1" noEditPoints="1" noAdjustHandles="1" noChangeArrowheads="1" noChangeShapeType="1"/>
            </p:cNvSpPr>
            <p:nvPr/>
          </p:nvSpPr>
          <p:spPr>
            <a:xfrm>
              <a:off x="4681600" y="5013007"/>
              <a:ext cx="1414399" cy="151323"/>
            </a:xfrm>
            <a:prstGeom prst="rect">
              <a:avLst/>
            </a:prstGeom>
          </p:spPr>
          <p:txBody>
            <a:bodyPr vert="horz" wrap="square" lIns="0" tIns="12700" rIns="0" bIns="0" rtlCol="0">
              <a:spAutoFit/>
            </a:bodyPr>
            <a:lstStyle/>
            <a:p>
              <a:pPr marL="12700" rtl="0">
                <a:lnSpc>
                  <a:spcPct val="100000"/>
                </a:lnSpc>
                <a:spcBef>
                  <a:spcPts val="100"/>
                </a:spcBef>
              </a:pPr>
              <a:r>
                <a:rPr lang="fr-ca" sz="900">
                  <a:solidFill>
                    <a:srgbClr val="431F20"/>
                  </a:solidFill>
                  <a:latin typeface="Montserrat" pitchFamily="2" charset="77"/>
                  <a:cs typeface="Century Gothic"/>
                </a:rPr>
                <a:t>Autre possibilité</a:t>
              </a:r>
              <a:endParaRPr sz="900">
                <a:latin typeface="Montserrat" pitchFamily="2" charset="77"/>
                <a:cs typeface="Century Gothic"/>
              </a:endParaRPr>
            </a:p>
          </p:txBody>
        </p:sp>
        <p:sp>
          <p:nvSpPr>
            <p:cNvPr id="23" name="object 11">
              <a:extLst>
                <a:ext uri="{FF2B5EF4-FFF2-40B4-BE49-F238E27FC236}">
                  <a16:creationId xmlns:a16="http://schemas.microsoft.com/office/drawing/2014/main" id="{9AA4BBFA-B15C-E7AC-0706-F7F853A1E4FD}"/>
                </a:ext>
              </a:extLst>
            </p:cNvPr>
            <p:cNvSpPr txBox="1">
              <a:spLocks noGrp="1" noRot="1" noMove="1" noResize="1" noEditPoints="1" noAdjustHandles="1" noChangeArrowheads="1" noChangeShapeType="1"/>
            </p:cNvSpPr>
            <p:nvPr/>
          </p:nvSpPr>
          <p:spPr>
            <a:xfrm>
              <a:off x="7775193" y="6218054"/>
              <a:ext cx="3330575" cy="782458"/>
            </a:xfrm>
            <a:prstGeom prst="rect">
              <a:avLst/>
            </a:prstGeom>
          </p:spPr>
          <p:txBody>
            <a:bodyPr vert="horz" wrap="square" lIns="0" tIns="8255" rIns="0" bIns="0" rtlCol="0">
              <a:spAutoFit/>
            </a:bodyPr>
            <a:lstStyle/>
            <a:p>
              <a:pPr marL="12700" marR="5080" rtl="0">
                <a:lnSpc>
                  <a:spcPct val="105400"/>
                </a:lnSpc>
                <a:spcBef>
                  <a:spcPts val="65"/>
                </a:spcBef>
              </a:pPr>
              <a:r>
                <a:rPr lang="fr-CA" sz="950" dirty="0">
                  <a:solidFill>
                    <a:srgbClr val="431F20"/>
                  </a:solidFill>
                  <a:latin typeface="Calibri" panose="020F0502020204030204" pitchFamily="34" charset="0"/>
                  <a:cs typeface="Calibri" panose="020F0502020204030204" pitchFamily="34" charset="0"/>
                </a:rPr>
                <a:t>Au Canada, 90 % des fermes sont des entreprises familiales : l’agriculture n’est donc pas seulement une industrie, c’est un héritage. Kathryn Doan, de la ferme d’élevage de dindes de la famille Doan à Norwich, en Ontario, nous fait part de sa passion</a:t>
              </a:r>
            </a:p>
            <a:p>
              <a:pPr marL="12700" marR="5080" rtl="0">
                <a:lnSpc>
                  <a:spcPct val="105400"/>
                </a:lnSpc>
                <a:spcBef>
                  <a:spcPts val="65"/>
                </a:spcBef>
              </a:pPr>
              <a:endParaRPr lang="fr-CA" sz="950" dirty="0">
                <a:solidFill>
                  <a:srgbClr val="431F20"/>
                </a:solidFill>
                <a:latin typeface="Calibri" panose="020F0502020204030204" pitchFamily="34" charset="0"/>
                <a:cs typeface="Calibri" panose="020F0502020204030204" pitchFamily="34" charset="0"/>
              </a:endParaRPr>
            </a:p>
          </p:txBody>
        </p:sp>
        <p:pic>
          <p:nvPicPr>
            <p:cNvPr id="24" name="object 14">
              <a:extLst>
                <a:ext uri="{FF2B5EF4-FFF2-40B4-BE49-F238E27FC236}">
                  <a16:creationId xmlns:a16="http://schemas.microsoft.com/office/drawing/2014/main" id="{0B8420E6-E564-A3EC-A0ED-9FAC8BB7DBED}"/>
                </a:ext>
              </a:extLst>
            </p:cNvPr>
            <p:cNvPicPr>
              <a:picLocks noGrp="1" noRot="1" noMove="1" noResize="1" noEditPoints="1" noAdjustHandles="1" noChangeArrowheads="1" noChangeShapeType="1" noCrop="1"/>
            </p:cNvPicPr>
            <p:nvPr/>
          </p:nvPicPr>
          <p:blipFill>
            <a:blip r:embed="rId5"/>
            <a:srcRect/>
            <a:stretch/>
          </p:blipFill>
          <p:spPr>
            <a:xfrm>
              <a:off x="4714875" y="2438400"/>
              <a:ext cx="2466975" cy="2466975"/>
            </a:xfrm>
            <a:prstGeom prst="rect">
              <a:avLst/>
            </a:prstGeom>
          </p:spPr>
        </p:pic>
      </p:grpSp>
      <p:sp>
        <p:nvSpPr>
          <p:cNvPr id="25" name="TextBox 24">
            <a:extLst>
              <a:ext uri="{FF2B5EF4-FFF2-40B4-BE49-F238E27FC236}">
                <a16:creationId xmlns:a16="http://schemas.microsoft.com/office/drawing/2014/main" id="{C97E158F-7904-5FD1-EF9A-65FD47871F3E}"/>
              </a:ext>
            </a:extLst>
          </p:cNvPr>
          <p:cNvSpPr txBox="1"/>
          <p:nvPr/>
        </p:nvSpPr>
        <p:spPr>
          <a:xfrm>
            <a:off x="396092" y="703275"/>
            <a:ext cx="4670178" cy="584775"/>
          </a:xfrm>
          <a:prstGeom prst="rect">
            <a:avLst/>
          </a:prstGeom>
          <a:noFill/>
        </p:spPr>
        <p:txBody>
          <a:bodyPr wrap="square" rtlCol="0">
            <a:spAutoFit/>
          </a:bodyPr>
          <a:lstStyle/>
          <a:p>
            <a:pPr marL="12700" rtl="0">
              <a:lnSpc>
                <a:spcPct val="100000"/>
              </a:lnSpc>
              <a:spcBef>
                <a:spcPts val="100"/>
              </a:spcBef>
            </a:pPr>
            <a:r>
              <a:rPr lang="fr-ca" sz="1600" b="1" dirty="0">
                <a:solidFill>
                  <a:srgbClr val="431F20"/>
                </a:solidFill>
                <a:latin typeface="Montserrat" panose="00000500000000000000" pitchFamily="2" charset="0"/>
                <a:cs typeface="Century Gothic"/>
              </a:rPr>
              <a:t>Exemple de publication – Histoires sur </a:t>
            </a:r>
            <a:br>
              <a:rPr lang="fr-CA" sz="1600" b="1" dirty="0">
                <a:solidFill>
                  <a:srgbClr val="431F20"/>
                </a:solidFill>
                <a:latin typeface="Montserrat" panose="00000500000000000000" pitchFamily="2" charset="0"/>
                <a:cs typeface="Century Gothic"/>
              </a:rPr>
            </a:br>
            <a:r>
              <a:rPr lang="fr-ca" sz="1600" b="1" dirty="0">
                <a:solidFill>
                  <a:srgbClr val="431F20"/>
                </a:solidFill>
                <a:latin typeface="Montserrat" panose="00000500000000000000" pitchFamily="2" charset="0"/>
                <a:cs typeface="Century Gothic"/>
              </a:rPr>
              <a:t>le</a:t>
            </a:r>
            <a:r>
              <a:rPr lang="fr-CA" sz="1600" b="1" dirty="0">
                <a:solidFill>
                  <a:srgbClr val="431F20"/>
                </a:solidFill>
                <a:latin typeface="Montserrat" panose="00000500000000000000" pitchFamily="2" charset="0"/>
                <a:cs typeface="Century Gothic"/>
              </a:rPr>
              <a:t> </a:t>
            </a:r>
            <a:r>
              <a:rPr lang="fr-ca" sz="1600" b="1" dirty="0">
                <a:solidFill>
                  <a:srgbClr val="431F20"/>
                </a:solidFill>
                <a:latin typeface="Montserrat" panose="00000500000000000000" pitchFamily="2" charset="0"/>
                <a:cs typeface="Century Gothic"/>
              </a:rPr>
              <a:t>système alimentaire du Canada</a:t>
            </a:r>
            <a:endParaRPr lang="en-CA" sz="1600" dirty="0">
              <a:latin typeface="Montserrat" panose="00000500000000000000" pitchFamily="2" charset="0"/>
              <a:cs typeface="Century Gothic"/>
            </a:endParaRPr>
          </a:p>
        </p:txBody>
      </p:sp>
    </p:spTree>
    <p:extLst>
      <p:ext uri="{BB962C8B-B14F-4D97-AF65-F5344CB8AC3E}">
        <p14:creationId xmlns:p14="http://schemas.microsoft.com/office/powerpoint/2010/main" val="866004965"/>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pPr rtl="0"/>
            <a:endParaRPr/>
          </a:p>
        </p:txBody>
      </p:sp>
      <p:sp>
        <p:nvSpPr>
          <p:cNvPr id="9" name="object 9"/>
          <p:cNvSpPr txBox="1"/>
          <p:nvPr/>
        </p:nvSpPr>
        <p:spPr>
          <a:xfrm>
            <a:off x="494231" y="1617373"/>
            <a:ext cx="3183890" cy="1390124"/>
          </a:xfrm>
          <a:prstGeom prst="rect">
            <a:avLst/>
          </a:prstGeom>
        </p:spPr>
        <p:txBody>
          <a:bodyPr vert="horz" wrap="square" lIns="0" tIns="12700" rIns="0" bIns="0" rtlCol="0" anchor="t">
            <a:spAutoFit/>
          </a:bodyPr>
          <a:lstStyle/>
          <a:p>
            <a:pPr marL="12700">
              <a:lnSpc>
                <a:spcPts val="1395"/>
              </a:lnSpc>
              <a:spcBef>
                <a:spcPts val="100"/>
              </a:spcBef>
            </a:pPr>
            <a:r>
              <a:rPr lang="fr-ca" sz="1200" b="1">
                <a:solidFill>
                  <a:srgbClr val="431F20"/>
                </a:solidFill>
                <a:latin typeface="Montserrat"/>
                <a:cs typeface="Century Gothic"/>
              </a:rPr>
              <a:t>Texte sur l'image:</a:t>
            </a:r>
            <a:endParaRPr sz="1200">
              <a:latin typeface="Montserrat"/>
              <a:cs typeface="Century Gothic"/>
            </a:endParaRPr>
          </a:p>
          <a:p>
            <a:pPr marL="12700" rtl="0">
              <a:lnSpc>
                <a:spcPts val="1395"/>
              </a:lnSpc>
            </a:pPr>
            <a:r>
              <a:rPr lang="fr-CA" sz="1200">
                <a:solidFill>
                  <a:srgbClr val="431F20"/>
                </a:solidFill>
                <a:latin typeface="Montserrat"/>
                <a:cs typeface="Century Gothic"/>
              </a:rPr>
              <a:t>Au Canada, 90 % des fermes sont familiales.</a:t>
            </a:r>
            <a:endParaRPr lang="fr-CA" sz="1200">
              <a:latin typeface="Montserrat"/>
              <a:cs typeface="Century Gothic"/>
            </a:endParaRPr>
          </a:p>
          <a:p>
            <a:pPr marL="12700" rtl="0">
              <a:lnSpc>
                <a:spcPct val="100000"/>
              </a:lnSpc>
              <a:spcBef>
                <a:spcPts val="1115"/>
              </a:spcBef>
            </a:pPr>
            <a:r>
              <a:rPr lang="fr-CA" sz="1200">
                <a:solidFill>
                  <a:srgbClr val="431F20"/>
                </a:solidFill>
                <a:latin typeface="Montserrat"/>
                <a:cs typeface="Century Gothic"/>
              </a:rPr>
              <a:t>Notre alimentation. Notre avenir.</a:t>
            </a:r>
            <a:endParaRPr lang="fr-CA" sz="1200">
              <a:latin typeface="Montserrat"/>
              <a:cs typeface="Century Gothic"/>
            </a:endParaRPr>
          </a:p>
          <a:p>
            <a:pPr marL="12700" rtl="0">
              <a:lnSpc>
                <a:spcPts val="1355"/>
              </a:lnSpc>
              <a:spcBef>
                <a:spcPts val="1190"/>
              </a:spcBef>
            </a:pPr>
            <a:r>
              <a:rPr lang="fr-CA" sz="1200">
                <a:solidFill>
                  <a:srgbClr val="431F20"/>
                </a:solidFill>
                <a:latin typeface="Montserrat"/>
                <a:cs typeface="Century Gothic"/>
              </a:rPr>
              <a:t>Kathryn Doan</a:t>
            </a:r>
            <a:endParaRPr lang="fr-CA" sz="1200">
              <a:latin typeface="Montserrat"/>
              <a:cs typeface="Century Gothic"/>
            </a:endParaRPr>
          </a:p>
          <a:p>
            <a:pPr marL="12700" rtl="0">
              <a:lnSpc>
                <a:spcPts val="1355"/>
              </a:lnSpc>
            </a:pPr>
            <a:r>
              <a:rPr lang="fr-CA" sz="1200">
                <a:solidFill>
                  <a:srgbClr val="431F20"/>
                </a:solidFill>
                <a:latin typeface="Montserrat"/>
                <a:cs typeface="Century Gothic"/>
              </a:rPr>
              <a:t>Éleveuse de dindes – Norwich, Ont.</a:t>
            </a:r>
            <a:endParaRPr lang="fr-CA" sz="1200">
              <a:latin typeface="Montserrat"/>
              <a:cs typeface="Century Gothic"/>
            </a:endParaRPr>
          </a:p>
        </p:txBody>
      </p:sp>
      <p:grpSp>
        <p:nvGrpSpPr>
          <p:cNvPr id="10" name="Group 9">
            <a:extLst>
              <a:ext uri="{FF2B5EF4-FFF2-40B4-BE49-F238E27FC236}">
                <a16:creationId xmlns:a16="http://schemas.microsoft.com/office/drawing/2014/main" id="{98326A7B-23E5-FF35-5260-1A4DDDD2269C}"/>
              </a:ext>
            </a:extLst>
          </p:cNvPr>
          <p:cNvGrpSpPr>
            <a:grpSpLocks noGrp="1" noUngrp="1" noRot="1" noMove="1" noResize="1"/>
          </p:cNvGrpSpPr>
          <p:nvPr/>
        </p:nvGrpSpPr>
        <p:grpSpPr>
          <a:xfrm>
            <a:off x="4819650" y="508000"/>
            <a:ext cx="6324599" cy="6207125"/>
            <a:chOff x="4819650" y="508000"/>
            <a:chExt cx="6324599" cy="6207125"/>
          </a:xfrm>
        </p:grpSpPr>
        <p:pic>
          <p:nvPicPr>
            <p:cNvPr id="11" name="Picture 10">
              <a:extLst>
                <a:ext uri="{FF2B5EF4-FFF2-40B4-BE49-F238E27FC236}">
                  <a16:creationId xmlns:a16="http://schemas.microsoft.com/office/drawing/2014/main" id="{92E34AB1-D387-1676-B5B8-7E8F91163C14}"/>
                </a:ext>
              </a:extLst>
            </p:cNvPr>
            <p:cNvPicPr>
              <a:picLocks noGrp="1" noRot="1" noMove="1" noResize="1" noEditPoints="1" noAdjustHandles="1" noChangeArrowheads="1" noChangeShapeType="1" noCrop="1"/>
            </p:cNvPicPr>
            <p:nvPr/>
          </p:nvPicPr>
          <p:blipFill>
            <a:blip r:embed="rId3"/>
            <a:srcRect/>
            <a:stretch/>
          </p:blipFill>
          <p:spPr>
            <a:xfrm>
              <a:off x="7236060" y="508000"/>
              <a:ext cx="3908189" cy="6207125"/>
            </a:xfrm>
            <a:prstGeom prst="rect">
              <a:avLst/>
            </a:prstGeom>
          </p:spPr>
        </p:pic>
        <p:pic>
          <p:nvPicPr>
            <p:cNvPr id="12" name="object 7">
              <a:extLst>
                <a:ext uri="{FF2B5EF4-FFF2-40B4-BE49-F238E27FC236}">
                  <a16:creationId xmlns:a16="http://schemas.microsoft.com/office/drawing/2014/main" id="{181B660D-3CE3-8ABD-F41D-CE665F8AF9D6}"/>
                </a:ext>
              </a:extLst>
            </p:cNvPr>
            <p:cNvPicPr>
              <a:picLocks noGrp="1" noRot="1" noMove="1" noResize="1" noEditPoints="1" noAdjustHandles="1" noChangeArrowheads="1" noChangeShapeType="1" noCrop="1"/>
            </p:cNvPicPr>
            <p:nvPr/>
          </p:nvPicPr>
          <p:blipFill>
            <a:blip r:embed="rId4"/>
            <a:srcRect/>
            <a:stretch/>
          </p:blipFill>
          <p:spPr>
            <a:xfrm>
              <a:off x="4819650" y="1161202"/>
              <a:ext cx="2628900" cy="4640370"/>
            </a:xfrm>
            <a:prstGeom prst="rect">
              <a:avLst/>
            </a:prstGeom>
          </p:spPr>
        </p:pic>
      </p:grpSp>
      <p:sp>
        <p:nvSpPr>
          <p:cNvPr id="13" name="TextBox 12">
            <a:extLst>
              <a:ext uri="{FF2B5EF4-FFF2-40B4-BE49-F238E27FC236}">
                <a16:creationId xmlns:a16="http://schemas.microsoft.com/office/drawing/2014/main" id="{096E442B-11F3-9832-0012-ECF0BE7AE0AE}"/>
              </a:ext>
            </a:extLst>
          </p:cNvPr>
          <p:cNvSpPr txBox="1"/>
          <p:nvPr/>
        </p:nvSpPr>
        <p:spPr>
          <a:xfrm>
            <a:off x="396091" y="703275"/>
            <a:ext cx="4559849" cy="597599"/>
          </a:xfrm>
          <a:prstGeom prst="rect">
            <a:avLst/>
          </a:prstGeom>
          <a:noFill/>
        </p:spPr>
        <p:txBody>
          <a:bodyPr wrap="square" rtlCol="0">
            <a:spAutoFit/>
          </a:bodyPr>
          <a:lstStyle/>
          <a:p>
            <a:pPr marL="12700" rtl="0">
              <a:lnSpc>
                <a:spcPct val="100000"/>
              </a:lnSpc>
              <a:spcBef>
                <a:spcPts val="100"/>
              </a:spcBef>
            </a:pPr>
            <a:r>
              <a:rPr lang="fr-ca" sz="1600" b="1">
                <a:solidFill>
                  <a:srgbClr val="431F20"/>
                </a:solidFill>
                <a:latin typeface="Montserrat" panose="00000500000000000000" pitchFamily="2" charset="0"/>
                <a:cs typeface="Century Gothic"/>
              </a:rPr>
              <a:t>Exemple de publication – Histoires sur le</a:t>
            </a:r>
          </a:p>
          <a:p>
            <a:pPr marL="12700" rtl="0">
              <a:lnSpc>
                <a:spcPct val="100000"/>
              </a:lnSpc>
              <a:spcBef>
                <a:spcPts val="100"/>
              </a:spcBef>
            </a:pPr>
            <a:r>
              <a:rPr lang="fr-ca" sz="1600" b="1">
                <a:solidFill>
                  <a:srgbClr val="431F20"/>
                </a:solidFill>
                <a:latin typeface="Montserrat" panose="00000500000000000000" pitchFamily="2" charset="0"/>
                <a:cs typeface="Century Gothic"/>
              </a:rPr>
              <a:t>système alimentaire du Canada</a:t>
            </a:r>
            <a:endParaRPr lang="en-CA" sz="1600">
              <a:latin typeface="Montserrat" panose="00000500000000000000" pitchFamily="2" charset="0"/>
              <a:cs typeface="Century Gothic"/>
            </a:endParaRPr>
          </a:p>
        </p:txBody>
      </p:sp>
    </p:spTree>
    <p:extLst>
      <p:ext uri="{BB962C8B-B14F-4D97-AF65-F5344CB8AC3E}">
        <p14:creationId xmlns:p14="http://schemas.microsoft.com/office/powerpoint/2010/main" val="1350458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pPr rtl="0"/>
            <a:endParaRPr/>
          </a:p>
        </p:txBody>
      </p:sp>
      <p:sp>
        <p:nvSpPr>
          <p:cNvPr id="9" name="object 9"/>
          <p:cNvSpPr txBox="1"/>
          <p:nvPr/>
        </p:nvSpPr>
        <p:spPr>
          <a:xfrm>
            <a:off x="427037" y="1921573"/>
            <a:ext cx="2893060" cy="3100849"/>
          </a:xfrm>
          <a:prstGeom prst="rect">
            <a:avLst/>
          </a:prstGeom>
        </p:spPr>
        <p:txBody>
          <a:bodyPr vert="horz" wrap="square" lIns="0" tIns="12700" rIns="0" bIns="0" rtlCol="0" anchor="t">
            <a:spAutoFit/>
          </a:bodyPr>
          <a:lstStyle/>
          <a:p>
            <a:pPr marL="12700">
              <a:lnSpc>
                <a:spcPts val="1435"/>
              </a:lnSpc>
              <a:spcBef>
                <a:spcPts val="100"/>
              </a:spcBef>
            </a:pPr>
            <a:r>
              <a:rPr lang="fr-ca" sz="1200" b="1">
                <a:solidFill>
                  <a:srgbClr val="431F20"/>
                </a:solidFill>
                <a:latin typeface="Montserrat"/>
                <a:cs typeface="Century Gothic"/>
              </a:rPr>
              <a:t>Texte sur l'image:</a:t>
            </a:r>
            <a:endParaRPr sz="1200">
              <a:latin typeface="Montserrat"/>
              <a:cs typeface="Century Gothic"/>
            </a:endParaRPr>
          </a:p>
          <a:p>
            <a:pPr marL="12700" rtl="0">
              <a:lnSpc>
                <a:spcPts val="1435"/>
              </a:lnSpc>
            </a:pPr>
            <a:r>
              <a:rPr lang="fr-CA" sz="1200" b="1">
                <a:solidFill>
                  <a:srgbClr val="431F20"/>
                </a:solidFill>
                <a:latin typeface="Montserrat"/>
                <a:cs typeface="Century Gothic"/>
              </a:rPr>
              <a:t>Sauce</a:t>
            </a:r>
            <a:endParaRPr lang="fr-CA" sz="1200">
              <a:latin typeface="Montserrat"/>
              <a:cs typeface="Century Gothic"/>
            </a:endParaRPr>
          </a:p>
          <a:p>
            <a:pPr marL="12700" rtl="0">
              <a:lnSpc>
                <a:spcPct val="100000"/>
              </a:lnSpc>
              <a:spcBef>
                <a:spcPts val="65"/>
              </a:spcBef>
            </a:pPr>
            <a:r>
              <a:rPr lang="fr-CA" sz="1200">
                <a:solidFill>
                  <a:srgbClr val="431F20"/>
                </a:solidFill>
                <a:latin typeface="Montserrat"/>
                <a:cs typeface="Century Gothic"/>
              </a:rPr>
              <a:t>Tout commence par du bœuf </a:t>
            </a:r>
            <a:br>
              <a:rPr lang="fr-CA" sz="1200">
                <a:latin typeface="Montserrat" pitchFamily="2" charset="77"/>
                <a:cs typeface="Century Gothic"/>
              </a:rPr>
            </a:br>
            <a:r>
              <a:rPr lang="fr-CA" sz="1200">
                <a:solidFill>
                  <a:srgbClr val="431F20"/>
                </a:solidFill>
                <a:latin typeface="Montserrat"/>
                <a:cs typeface="Century Gothic"/>
              </a:rPr>
              <a:t>élevé au Canada.</a:t>
            </a:r>
            <a:endParaRPr lang="fr-CA" sz="1200">
              <a:latin typeface="Montserrat"/>
              <a:cs typeface="Century Gothic"/>
            </a:endParaRPr>
          </a:p>
          <a:p>
            <a:pPr marL="12700" rtl="0">
              <a:lnSpc>
                <a:spcPts val="1435"/>
              </a:lnSpc>
              <a:spcBef>
                <a:spcPts val="1410"/>
              </a:spcBef>
            </a:pPr>
            <a:r>
              <a:rPr lang="fr-CA" sz="1200" b="1">
                <a:solidFill>
                  <a:srgbClr val="431F20"/>
                </a:solidFill>
                <a:latin typeface="Montserrat"/>
                <a:cs typeface="Century Gothic"/>
              </a:rPr>
              <a:t>Fromage en grains</a:t>
            </a:r>
            <a:endParaRPr lang="fr-CA" sz="1200">
              <a:latin typeface="Montserrat"/>
              <a:cs typeface="Century Gothic"/>
            </a:endParaRPr>
          </a:p>
          <a:p>
            <a:pPr marL="12700" marR="227965" rtl="0">
              <a:lnSpc>
                <a:spcPts val="1430"/>
              </a:lnSpc>
              <a:spcBef>
                <a:spcPts val="50"/>
              </a:spcBef>
            </a:pPr>
            <a:r>
              <a:rPr lang="fr-CA" sz="1200">
                <a:solidFill>
                  <a:srgbClr val="431F20"/>
                </a:solidFill>
                <a:latin typeface="Montserrat"/>
                <a:cs typeface="Century Gothic"/>
              </a:rPr>
              <a:t>Depuis la ferme laitière, le fromage est transformé, expédié et emballé</a:t>
            </a:r>
            <a:r>
              <a:rPr lang="fr-CA" sz="1200">
                <a:latin typeface="Montserrat"/>
                <a:cs typeface="Century Gothic"/>
              </a:rPr>
              <a:t> </a:t>
            </a:r>
            <a:r>
              <a:rPr lang="fr-CA" sz="1200">
                <a:solidFill>
                  <a:srgbClr val="431F20"/>
                </a:solidFill>
                <a:latin typeface="Montserrat"/>
                <a:cs typeface="Century Gothic"/>
              </a:rPr>
              <a:t>lorsqu’il est frais pour garantir le fameux « </a:t>
            </a:r>
            <a:r>
              <a:rPr lang="fr-CA" sz="1200" err="1">
                <a:solidFill>
                  <a:srgbClr val="431F20"/>
                </a:solidFill>
                <a:latin typeface="Montserrat"/>
                <a:cs typeface="Century Gothic"/>
              </a:rPr>
              <a:t>skouik-skouik</a:t>
            </a:r>
            <a:r>
              <a:rPr lang="fr-CA" sz="1200">
                <a:solidFill>
                  <a:srgbClr val="431F20"/>
                </a:solidFill>
                <a:latin typeface="Montserrat"/>
                <a:cs typeface="Century Gothic"/>
              </a:rPr>
              <a:t> ».</a:t>
            </a:r>
            <a:endParaRPr lang="fr-CA" sz="1200">
              <a:latin typeface="Montserrat"/>
              <a:cs typeface="Century Gothic"/>
            </a:endParaRPr>
          </a:p>
          <a:p>
            <a:pPr marL="12700" rtl="0">
              <a:lnSpc>
                <a:spcPts val="1435"/>
              </a:lnSpc>
              <a:spcBef>
                <a:spcPts val="1365"/>
              </a:spcBef>
            </a:pPr>
            <a:r>
              <a:rPr lang="fr-CA" sz="1200" b="1">
                <a:solidFill>
                  <a:srgbClr val="431F20"/>
                </a:solidFill>
                <a:latin typeface="Montserrat"/>
                <a:cs typeface="Century Gothic"/>
              </a:rPr>
              <a:t>Frites</a:t>
            </a:r>
            <a:endParaRPr lang="fr-CA" sz="1200">
              <a:latin typeface="Montserrat"/>
              <a:cs typeface="Century Gothic"/>
            </a:endParaRPr>
          </a:p>
          <a:p>
            <a:pPr marL="12700" rtl="0">
              <a:lnSpc>
                <a:spcPts val="1435"/>
              </a:lnSpc>
            </a:pPr>
            <a:r>
              <a:rPr lang="fr-CA" sz="1200">
                <a:solidFill>
                  <a:srgbClr val="431F20"/>
                </a:solidFill>
                <a:latin typeface="Montserrat"/>
                <a:cs typeface="Century Gothic"/>
              </a:rPr>
              <a:t>Une fois récoltées, ces classiques pommes de terre </a:t>
            </a:r>
            <a:r>
              <a:rPr lang="fr-CA" sz="1200" err="1">
                <a:solidFill>
                  <a:srgbClr val="431F20"/>
                </a:solidFill>
                <a:latin typeface="Montserrat"/>
                <a:cs typeface="Century Gothic"/>
              </a:rPr>
              <a:t>Russet</a:t>
            </a:r>
            <a:r>
              <a:rPr lang="fr-CA" sz="1200">
                <a:latin typeface="Montserrat"/>
                <a:cs typeface="Century Gothic"/>
              </a:rPr>
              <a:t> </a:t>
            </a:r>
            <a:r>
              <a:rPr lang="fr-CA" sz="1200">
                <a:solidFill>
                  <a:srgbClr val="431F20"/>
                </a:solidFill>
                <a:latin typeface="Montserrat"/>
                <a:cs typeface="Century Gothic"/>
              </a:rPr>
              <a:t>de l’Î.-P.-É. sont lavées, épluchées</a:t>
            </a:r>
            <a:r>
              <a:rPr lang="fr-CA" sz="1200">
                <a:latin typeface="Montserrat"/>
                <a:cs typeface="Century Gothic"/>
              </a:rPr>
              <a:t> </a:t>
            </a:r>
            <a:r>
              <a:rPr lang="fr-CA" sz="1200">
                <a:solidFill>
                  <a:srgbClr val="431F20"/>
                </a:solidFill>
                <a:latin typeface="Montserrat"/>
                <a:cs typeface="Century Gothic"/>
              </a:rPr>
              <a:t>et coupées </a:t>
            </a:r>
            <a:br>
              <a:rPr lang="fr-CA" sz="1200">
                <a:latin typeface="Montserrat" pitchFamily="2" charset="77"/>
                <a:cs typeface="Century Gothic"/>
              </a:rPr>
            </a:br>
            <a:r>
              <a:rPr lang="fr-CA" sz="1200">
                <a:solidFill>
                  <a:srgbClr val="431F20"/>
                </a:solidFill>
                <a:latin typeface="Montserrat"/>
                <a:cs typeface="Century Gothic"/>
              </a:rPr>
              <a:t>en frites.</a:t>
            </a:r>
            <a:endParaRPr lang="fr-CA" sz="1200">
              <a:latin typeface="Montserrat"/>
              <a:cs typeface="Century Gothic"/>
            </a:endParaRPr>
          </a:p>
        </p:txBody>
      </p:sp>
      <p:grpSp>
        <p:nvGrpSpPr>
          <p:cNvPr id="12" name="Group 11">
            <a:extLst>
              <a:ext uri="{FF2B5EF4-FFF2-40B4-BE49-F238E27FC236}">
                <a16:creationId xmlns:a16="http://schemas.microsoft.com/office/drawing/2014/main" id="{1ADB3E8D-3F4D-5313-4873-0D0AC5C58454}"/>
              </a:ext>
            </a:extLst>
          </p:cNvPr>
          <p:cNvGrpSpPr>
            <a:grpSpLocks noGrp="1" noUngrp="1" noRot="1" noMove="1" noResize="1"/>
          </p:cNvGrpSpPr>
          <p:nvPr/>
        </p:nvGrpSpPr>
        <p:grpSpPr>
          <a:xfrm>
            <a:off x="3914775" y="1310640"/>
            <a:ext cx="7745610" cy="4366260"/>
            <a:chOff x="3914775" y="1310640"/>
            <a:chExt cx="7745610" cy="4366260"/>
          </a:xfrm>
        </p:grpSpPr>
        <p:pic>
          <p:nvPicPr>
            <p:cNvPr id="13" name="Picture 12">
              <a:extLst>
                <a:ext uri="{FF2B5EF4-FFF2-40B4-BE49-F238E27FC236}">
                  <a16:creationId xmlns:a16="http://schemas.microsoft.com/office/drawing/2014/main" id="{A92C845F-2CC2-4309-65F1-C9C598864BC6}"/>
                </a:ext>
              </a:extLst>
            </p:cNvPr>
            <p:cNvPicPr>
              <a:picLocks noGrp="1" noRot="1" noMove="1" noResize="1" noEditPoints="1" noAdjustHandles="1" noChangeArrowheads="1" noChangeShapeType="1" noCrop="1"/>
            </p:cNvPicPr>
            <p:nvPr/>
          </p:nvPicPr>
          <p:blipFill>
            <a:blip r:embed="rId3"/>
            <a:srcRect/>
            <a:stretch/>
          </p:blipFill>
          <p:spPr>
            <a:xfrm>
              <a:off x="7394998" y="1310640"/>
              <a:ext cx="2749126" cy="4366260"/>
            </a:xfrm>
            <a:prstGeom prst="rect">
              <a:avLst/>
            </a:prstGeom>
          </p:spPr>
        </p:pic>
        <p:pic>
          <p:nvPicPr>
            <p:cNvPr id="14" name="object 6">
              <a:extLst>
                <a:ext uri="{FF2B5EF4-FFF2-40B4-BE49-F238E27FC236}">
                  <a16:creationId xmlns:a16="http://schemas.microsoft.com/office/drawing/2014/main" id="{91D62194-1D6F-58B2-648A-F569F1F84E7A}"/>
                </a:ext>
              </a:extLst>
            </p:cNvPr>
            <p:cNvPicPr>
              <a:picLocks noGrp="1" noRot="1" noMove="1" noResize="1" noEditPoints="1" noAdjustHandles="1" noChangeArrowheads="1" noChangeShapeType="1" noCrop="1"/>
            </p:cNvPicPr>
            <p:nvPr/>
          </p:nvPicPr>
          <p:blipFill>
            <a:blip r:embed="rId4"/>
            <a:srcRect/>
            <a:stretch/>
          </p:blipFill>
          <p:spPr>
            <a:xfrm>
              <a:off x="5776912" y="1876424"/>
              <a:ext cx="1800225" cy="3200400"/>
            </a:xfrm>
            <a:prstGeom prst="rect">
              <a:avLst/>
            </a:prstGeom>
          </p:spPr>
        </p:pic>
        <p:pic>
          <p:nvPicPr>
            <p:cNvPr id="15" name="object 8">
              <a:extLst>
                <a:ext uri="{FF2B5EF4-FFF2-40B4-BE49-F238E27FC236}">
                  <a16:creationId xmlns:a16="http://schemas.microsoft.com/office/drawing/2014/main" id="{B4AF67BB-6C2C-15B3-E2EB-032EFD672570}"/>
                </a:ext>
              </a:extLst>
            </p:cNvPr>
            <p:cNvPicPr>
              <a:picLocks noGrp="1" noRot="1" noMove="1" noResize="1" noEditPoints="1" noAdjustHandles="1" noChangeArrowheads="1" noChangeShapeType="1" noCrop="1"/>
            </p:cNvPicPr>
            <p:nvPr/>
          </p:nvPicPr>
          <p:blipFill>
            <a:blip r:embed="rId5"/>
            <a:srcRect/>
            <a:stretch/>
          </p:blipFill>
          <p:spPr>
            <a:xfrm>
              <a:off x="9828014" y="1847849"/>
              <a:ext cx="1832371" cy="3257550"/>
            </a:xfrm>
            <a:prstGeom prst="rect">
              <a:avLst/>
            </a:prstGeom>
          </p:spPr>
        </p:pic>
        <p:pic>
          <p:nvPicPr>
            <p:cNvPr id="16" name="object 11">
              <a:extLst>
                <a:ext uri="{FF2B5EF4-FFF2-40B4-BE49-F238E27FC236}">
                  <a16:creationId xmlns:a16="http://schemas.microsoft.com/office/drawing/2014/main" id="{ADBC7B91-12A5-5A14-FAF4-C2FA171E8F86}"/>
                </a:ext>
              </a:extLst>
            </p:cNvPr>
            <p:cNvPicPr>
              <a:picLocks noGrp="1" noRot="1" noMove="1" noResize="1" noEditPoints="1" noAdjustHandles="1" noChangeArrowheads="1" noChangeShapeType="1" noCrop="1"/>
            </p:cNvPicPr>
            <p:nvPr/>
          </p:nvPicPr>
          <p:blipFill>
            <a:blip r:embed="rId6"/>
            <a:srcRect/>
            <a:stretch/>
          </p:blipFill>
          <p:spPr>
            <a:xfrm>
              <a:off x="3914775" y="1901825"/>
              <a:ext cx="1771650" cy="3149600"/>
            </a:xfrm>
            <a:prstGeom prst="rect">
              <a:avLst/>
            </a:prstGeom>
          </p:spPr>
        </p:pic>
      </p:grpSp>
      <p:sp>
        <p:nvSpPr>
          <p:cNvPr id="19" name="TextBox 18">
            <a:extLst>
              <a:ext uri="{FF2B5EF4-FFF2-40B4-BE49-F238E27FC236}">
                <a16:creationId xmlns:a16="http://schemas.microsoft.com/office/drawing/2014/main" id="{FCE64B67-12DB-D501-64C7-8AA61D7C0879}"/>
              </a:ext>
            </a:extLst>
          </p:cNvPr>
          <p:cNvSpPr txBox="1"/>
          <p:nvPr/>
        </p:nvSpPr>
        <p:spPr>
          <a:xfrm>
            <a:off x="396092" y="703275"/>
            <a:ext cx="4491594" cy="923330"/>
          </a:xfrm>
          <a:prstGeom prst="rect">
            <a:avLst/>
          </a:prstGeom>
          <a:noFill/>
        </p:spPr>
        <p:txBody>
          <a:bodyPr wrap="square" rtlCol="0">
            <a:spAutoFit/>
          </a:bodyPr>
          <a:lstStyle/>
          <a:p>
            <a:pPr marL="12700" rtl="0">
              <a:lnSpc>
                <a:spcPct val="100000"/>
              </a:lnSpc>
              <a:spcBef>
                <a:spcPts val="100"/>
              </a:spcBef>
            </a:pPr>
            <a:r>
              <a:rPr lang="fr-ca" sz="1800" b="1">
                <a:solidFill>
                  <a:srgbClr val="431F20"/>
                </a:solidFill>
                <a:latin typeface="Montserrat" panose="00000500000000000000" pitchFamily="2" charset="0"/>
                <a:cs typeface="Century Gothic"/>
              </a:rPr>
              <a:t>Exemple de publication – </a:t>
            </a:r>
            <a:br>
              <a:rPr lang="fr-CA" sz="1800" b="1">
                <a:solidFill>
                  <a:srgbClr val="431F20"/>
                </a:solidFill>
                <a:latin typeface="Montserrat" panose="00000500000000000000" pitchFamily="2" charset="0"/>
                <a:cs typeface="Century Gothic"/>
              </a:rPr>
            </a:br>
            <a:r>
              <a:rPr lang="fr-ca" sz="1800" b="1">
                <a:solidFill>
                  <a:srgbClr val="431F20"/>
                </a:solidFill>
                <a:latin typeface="Montserrat" panose="00000500000000000000" pitchFamily="2" charset="0"/>
                <a:cs typeface="Century Gothic"/>
              </a:rPr>
              <a:t>Histoires sur le système </a:t>
            </a:r>
            <a:br>
              <a:rPr lang="fr-CA" sz="1800" b="1">
                <a:solidFill>
                  <a:srgbClr val="431F20"/>
                </a:solidFill>
                <a:latin typeface="Montserrat" panose="00000500000000000000" pitchFamily="2" charset="0"/>
                <a:cs typeface="Century Gothic"/>
              </a:rPr>
            </a:br>
            <a:r>
              <a:rPr lang="fr-ca" sz="1800" b="1">
                <a:solidFill>
                  <a:srgbClr val="431F20"/>
                </a:solidFill>
                <a:latin typeface="Montserrat" panose="00000500000000000000" pitchFamily="2" charset="0"/>
                <a:cs typeface="Century Gothic"/>
              </a:rPr>
              <a:t>alimentaire du Canada</a:t>
            </a:r>
            <a:endParaRPr lang="en-CA" sz="1800">
              <a:latin typeface="Montserrat" panose="00000500000000000000" pitchFamily="2" charset="0"/>
              <a:cs typeface="Century Gothic"/>
            </a:endParaRPr>
          </a:p>
        </p:txBody>
      </p:sp>
    </p:spTree>
    <p:extLst>
      <p:ext uri="{BB962C8B-B14F-4D97-AF65-F5344CB8AC3E}">
        <p14:creationId xmlns:p14="http://schemas.microsoft.com/office/powerpoint/2010/main" val="2463814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pPr rtl="0"/>
            <a:endParaRPr/>
          </a:p>
        </p:txBody>
      </p:sp>
      <p:grpSp>
        <p:nvGrpSpPr>
          <p:cNvPr id="3" name="object 3"/>
          <p:cNvGrpSpPr/>
          <p:nvPr/>
        </p:nvGrpSpPr>
        <p:grpSpPr>
          <a:xfrm>
            <a:off x="5188579" y="1901239"/>
            <a:ext cx="814705" cy="328930"/>
            <a:chOff x="1543050" y="1885886"/>
            <a:chExt cx="814705" cy="328930"/>
          </a:xfrm>
        </p:grpSpPr>
        <p:pic>
          <p:nvPicPr>
            <p:cNvPr id="4" name="object 4"/>
            <p:cNvPicPr/>
            <p:nvPr/>
          </p:nvPicPr>
          <p:blipFill>
            <a:blip r:embed="rId4" cstate="print"/>
            <a:stretch>
              <a:fillRect/>
            </a:stretch>
          </p:blipFill>
          <p:spPr>
            <a:xfrm>
              <a:off x="1543050" y="1885886"/>
              <a:ext cx="395287" cy="328612"/>
            </a:xfrm>
            <a:prstGeom prst="rect">
              <a:avLst/>
            </a:prstGeom>
          </p:spPr>
        </p:pic>
        <p:pic>
          <p:nvPicPr>
            <p:cNvPr id="5" name="object 5"/>
            <p:cNvPicPr/>
            <p:nvPr/>
          </p:nvPicPr>
          <p:blipFill>
            <a:blip r:embed="rId5" cstate="print"/>
            <a:stretch>
              <a:fillRect/>
            </a:stretch>
          </p:blipFill>
          <p:spPr>
            <a:xfrm>
              <a:off x="1752600" y="1885886"/>
              <a:ext cx="395287" cy="328612"/>
            </a:xfrm>
            <a:prstGeom prst="rect">
              <a:avLst/>
            </a:prstGeom>
          </p:spPr>
        </p:pic>
        <p:pic>
          <p:nvPicPr>
            <p:cNvPr id="6" name="object 6"/>
            <p:cNvPicPr/>
            <p:nvPr/>
          </p:nvPicPr>
          <p:blipFill>
            <a:blip r:embed="rId6" cstate="print"/>
            <a:stretch>
              <a:fillRect/>
            </a:stretch>
          </p:blipFill>
          <p:spPr>
            <a:xfrm>
              <a:off x="1962150" y="1885886"/>
              <a:ext cx="395287" cy="328612"/>
            </a:xfrm>
            <a:prstGeom prst="rect">
              <a:avLst/>
            </a:prstGeom>
          </p:spPr>
        </p:pic>
      </p:grpSp>
      <p:grpSp>
        <p:nvGrpSpPr>
          <p:cNvPr id="23" name="Group 22">
            <a:extLst>
              <a:ext uri="{FF2B5EF4-FFF2-40B4-BE49-F238E27FC236}">
                <a16:creationId xmlns:a16="http://schemas.microsoft.com/office/drawing/2014/main" id="{B9A31C82-CC57-7BA7-DFD2-A9E9BE535032}"/>
              </a:ext>
            </a:extLst>
          </p:cNvPr>
          <p:cNvGrpSpPr>
            <a:grpSpLocks noGrp="1" noUngrp="1" noRot="1" noMove="1" noResize="1"/>
          </p:cNvGrpSpPr>
          <p:nvPr/>
        </p:nvGrpSpPr>
        <p:grpSpPr>
          <a:xfrm>
            <a:off x="442912" y="1212981"/>
            <a:ext cx="11085436" cy="5766153"/>
            <a:chOff x="442912" y="1212981"/>
            <a:chExt cx="11085436" cy="5766153"/>
          </a:xfrm>
        </p:grpSpPr>
        <p:pic>
          <p:nvPicPr>
            <p:cNvPr id="24" name="Picture 23">
              <a:extLst>
                <a:ext uri="{FF2B5EF4-FFF2-40B4-BE49-F238E27FC236}">
                  <a16:creationId xmlns:a16="http://schemas.microsoft.com/office/drawing/2014/main" id="{783CCFDD-43AD-DE05-0F7B-3412BFC6F6D9}"/>
                </a:ext>
              </a:extLst>
            </p:cNvPr>
            <p:cNvPicPr>
              <a:picLocks noGrp="1" noRot="1" noMove="1" noResize="1" noEditPoints="1" noAdjustHandles="1" noChangeArrowheads="1" noChangeShapeType="1" noCrop="1"/>
            </p:cNvPicPr>
            <p:nvPr/>
          </p:nvPicPr>
          <p:blipFill>
            <a:blip r:embed="rId7"/>
            <a:srcRect t="-648" b="2079"/>
            <a:stretch/>
          </p:blipFill>
          <p:spPr>
            <a:xfrm>
              <a:off x="7493074" y="1212981"/>
              <a:ext cx="4035274" cy="5645020"/>
            </a:xfrm>
            <a:prstGeom prst="rect">
              <a:avLst/>
            </a:prstGeom>
          </p:spPr>
        </p:pic>
        <p:sp>
          <p:nvSpPr>
            <p:cNvPr id="25" name="object 14">
              <a:extLst>
                <a:ext uri="{FF2B5EF4-FFF2-40B4-BE49-F238E27FC236}">
                  <a16:creationId xmlns:a16="http://schemas.microsoft.com/office/drawing/2014/main" id="{BB8AA2C0-408A-88BB-10F7-B93C18511B79}"/>
                </a:ext>
              </a:extLst>
            </p:cNvPr>
            <p:cNvSpPr txBox="1">
              <a:spLocks noGrp="1" noRot="1" noMove="1" noResize="1" noEditPoints="1" noAdjustHandles="1" noChangeArrowheads="1" noChangeShapeType="1"/>
            </p:cNvSpPr>
            <p:nvPr/>
          </p:nvSpPr>
          <p:spPr>
            <a:xfrm>
              <a:off x="7862951" y="6369608"/>
              <a:ext cx="3309620" cy="609526"/>
            </a:xfrm>
            <a:prstGeom prst="rect">
              <a:avLst/>
            </a:prstGeom>
          </p:spPr>
          <p:txBody>
            <a:bodyPr vert="horz" wrap="square" lIns="0" tIns="22225" rIns="0" bIns="0" rtlCol="0">
              <a:spAutoFit/>
            </a:bodyPr>
            <a:lstStyle/>
            <a:p>
              <a:pPr marL="12700" marR="5080" rtl="0">
                <a:lnSpc>
                  <a:spcPct val="95500"/>
                </a:lnSpc>
                <a:spcBef>
                  <a:spcPts val="175"/>
                </a:spcBef>
              </a:pPr>
              <a:r>
                <a:rPr lang="fr-CA" sz="950">
                  <a:solidFill>
                    <a:srgbClr val="431F20"/>
                  </a:solidFill>
                  <a:latin typeface="Calibri" panose="020F0502020204030204" pitchFamily="34" charset="0"/>
                  <a:cs typeface="Calibri" panose="020F0502020204030204" pitchFamily="34" charset="0"/>
                </a:rPr>
                <a:t>Vous êtes-vous déjà demandé comment votre plat préféré arrive dans votre assiette? C’est peut-être plus complexe que vous ne le pensez!</a:t>
              </a:r>
            </a:p>
            <a:p>
              <a:pPr marL="12700" marR="5080" rtl="0">
                <a:lnSpc>
                  <a:spcPct val="95500"/>
                </a:lnSpc>
                <a:spcBef>
                  <a:spcPts val="175"/>
                </a:spcBef>
              </a:pPr>
              <a:endParaRPr lang="fr-CA" sz="950" err="1">
                <a:solidFill>
                  <a:srgbClr val="431F20"/>
                </a:solidFill>
                <a:latin typeface="Calibri" panose="020F0502020204030204" pitchFamily="34" charset="0"/>
                <a:cs typeface="Calibri" panose="020F0502020204030204" pitchFamily="34" charset="0"/>
              </a:endParaRPr>
            </a:p>
          </p:txBody>
        </p:sp>
        <p:grpSp>
          <p:nvGrpSpPr>
            <p:cNvPr id="26" name="object 15">
              <a:extLst>
                <a:ext uri="{FF2B5EF4-FFF2-40B4-BE49-F238E27FC236}">
                  <a16:creationId xmlns:a16="http://schemas.microsoft.com/office/drawing/2014/main" id="{EAA92C36-8DB9-B6AA-85DE-717BCC25F1BB}"/>
                </a:ext>
              </a:extLst>
            </p:cNvPr>
            <p:cNvGrpSpPr>
              <a:grpSpLocks noGrp="1" noUngrp="1" noRot="1" noMove="1" noResize="1"/>
            </p:cNvGrpSpPr>
            <p:nvPr/>
          </p:nvGrpSpPr>
          <p:grpSpPr>
            <a:xfrm>
              <a:off x="8213755" y="6640241"/>
              <a:ext cx="520574" cy="207551"/>
              <a:chOff x="5966890" y="6744102"/>
              <a:chExt cx="681043" cy="271530"/>
            </a:xfrm>
          </p:grpSpPr>
          <p:pic>
            <p:nvPicPr>
              <p:cNvPr id="29" name="object 16">
                <a:extLst>
                  <a:ext uri="{FF2B5EF4-FFF2-40B4-BE49-F238E27FC236}">
                    <a16:creationId xmlns:a16="http://schemas.microsoft.com/office/drawing/2014/main" id="{E8AEDA0A-E890-ADB1-067A-E7AD8F514BC6}"/>
                  </a:ext>
                </a:extLst>
              </p:cNvPr>
              <p:cNvPicPr>
                <a:picLocks noGrp="1" noRot="1" noMove="1" noResize="1" noEditPoints="1" noAdjustHandles="1" noChangeArrowheads="1" noChangeShapeType="1" noCrop="1"/>
              </p:cNvPicPr>
              <p:nvPr/>
            </p:nvPicPr>
            <p:blipFill>
              <a:blip r:embed="rId8" cstate="print"/>
              <a:stretch>
                <a:fillRect/>
              </a:stretch>
            </p:blipFill>
            <p:spPr>
              <a:xfrm>
                <a:off x="5966890" y="6744102"/>
                <a:ext cx="338135" cy="271462"/>
              </a:xfrm>
              <a:prstGeom prst="rect">
                <a:avLst/>
              </a:prstGeom>
            </p:spPr>
          </p:pic>
          <p:pic>
            <p:nvPicPr>
              <p:cNvPr id="30" name="object 17">
                <a:extLst>
                  <a:ext uri="{FF2B5EF4-FFF2-40B4-BE49-F238E27FC236}">
                    <a16:creationId xmlns:a16="http://schemas.microsoft.com/office/drawing/2014/main" id="{B41FC0AC-56C6-B23F-A0B8-887C3781C23F}"/>
                  </a:ext>
                </a:extLst>
              </p:cNvPr>
              <p:cNvPicPr>
                <a:picLocks noGrp="1" noRot="1" noMove="1" noResize="1" noEditPoints="1" noAdjustHandles="1" noChangeArrowheads="1" noChangeShapeType="1" noCrop="1"/>
              </p:cNvPicPr>
              <p:nvPr/>
            </p:nvPicPr>
            <p:blipFill>
              <a:blip r:embed="rId9" cstate="print"/>
              <a:stretch>
                <a:fillRect/>
              </a:stretch>
            </p:blipFill>
            <p:spPr>
              <a:xfrm>
                <a:off x="6147862" y="6744152"/>
                <a:ext cx="328610" cy="271461"/>
              </a:xfrm>
              <a:prstGeom prst="rect">
                <a:avLst/>
              </a:prstGeom>
            </p:spPr>
          </p:pic>
          <p:pic>
            <p:nvPicPr>
              <p:cNvPr id="31" name="object 18">
                <a:extLst>
                  <a:ext uri="{FF2B5EF4-FFF2-40B4-BE49-F238E27FC236}">
                    <a16:creationId xmlns:a16="http://schemas.microsoft.com/office/drawing/2014/main" id="{8C2A63F4-22C0-ACF7-E9D9-52AC9970FB9F}"/>
                  </a:ext>
                </a:extLst>
              </p:cNvPr>
              <p:cNvPicPr>
                <a:picLocks noGrp="1" noRot="1" noMove="1" noResize="1" noEditPoints="1" noAdjustHandles="1" noChangeArrowheads="1" noChangeShapeType="1" noCrop="1"/>
              </p:cNvPicPr>
              <p:nvPr/>
            </p:nvPicPr>
            <p:blipFill>
              <a:blip r:embed="rId10" cstate="print"/>
              <a:stretch>
                <a:fillRect/>
              </a:stretch>
            </p:blipFill>
            <p:spPr>
              <a:xfrm>
                <a:off x="6319322" y="6744170"/>
                <a:ext cx="328611" cy="271462"/>
              </a:xfrm>
              <a:prstGeom prst="rect">
                <a:avLst/>
              </a:prstGeom>
            </p:spPr>
          </p:pic>
        </p:grpSp>
        <p:pic>
          <p:nvPicPr>
            <p:cNvPr id="27" name="object 19">
              <a:extLst>
                <a:ext uri="{FF2B5EF4-FFF2-40B4-BE49-F238E27FC236}">
                  <a16:creationId xmlns:a16="http://schemas.microsoft.com/office/drawing/2014/main" id="{EB638120-4238-4D45-23AD-B4463DDFF514}"/>
                </a:ext>
              </a:extLst>
            </p:cNvPr>
            <p:cNvPicPr>
              <a:picLocks noGrp="1" noRot="1" noMove="1" noResize="1" noEditPoints="1" noAdjustHandles="1" noChangeArrowheads="1" noChangeShapeType="1" noCrop="1"/>
            </p:cNvPicPr>
            <p:nvPr/>
          </p:nvPicPr>
          <p:blipFill>
            <a:blip r:embed="rId11"/>
            <a:srcRect/>
            <a:stretch/>
          </p:blipFill>
          <p:spPr>
            <a:xfrm>
              <a:off x="442912" y="2581275"/>
              <a:ext cx="3409950" cy="3409950"/>
            </a:xfrm>
            <a:prstGeom prst="rect">
              <a:avLst/>
            </a:prstGeom>
          </p:spPr>
        </p:pic>
        <p:pic>
          <p:nvPicPr>
            <p:cNvPr id="28" name="object 22">
              <a:extLst>
                <a:ext uri="{FF2B5EF4-FFF2-40B4-BE49-F238E27FC236}">
                  <a16:creationId xmlns:a16="http://schemas.microsoft.com/office/drawing/2014/main" id="{7EC33098-952C-F427-889C-CB2A1289AC77}"/>
                </a:ext>
              </a:extLst>
            </p:cNvPr>
            <p:cNvPicPr>
              <a:picLocks noGrp="1" noRot="1" noMove="1" noResize="1" noEditPoints="1" noAdjustHandles="1" noChangeArrowheads="1" noChangeShapeType="1" noCrop="1"/>
            </p:cNvPicPr>
            <p:nvPr/>
          </p:nvPicPr>
          <p:blipFill>
            <a:blip r:embed="rId12"/>
            <a:srcRect/>
            <a:stretch/>
          </p:blipFill>
          <p:spPr>
            <a:xfrm>
              <a:off x="3976687" y="2581275"/>
              <a:ext cx="3429000" cy="3429000"/>
            </a:xfrm>
            <a:prstGeom prst="rect">
              <a:avLst/>
            </a:prstGeom>
          </p:spPr>
        </p:pic>
      </p:grpSp>
      <p:sp>
        <p:nvSpPr>
          <p:cNvPr id="34" name="TextBox 33">
            <a:extLst>
              <a:ext uri="{FF2B5EF4-FFF2-40B4-BE49-F238E27FC236}">
                <a16:creationId xmlns:a16="http://schemas.microsoft.com/office/drawing/2014/main" id="{D49D2F55-07C7-6D8A-AEC7-2EA32DE10B8C}"/>
              </a:ext>
            </a:extLst>
          </p:cNvPr>
          <p:cNvSpPr txBox="1"/>
          <p:nvPr/>
        </p:nvSpPr>
        <p:spPr>
          <a:xfrm>
            <a:off x="396091" y="703275"/>
            <a:ext cx="4792487" cy="659155"/>
          </a:xfrm>
          <a:prstGeom prst="rect">
            <a:avLst/>
          </a:prstGeom>
          <a:noFill/>
        </p:spPr>
        <p:txBody>
          <a:bodyPr wrap="square" rtlCol="0">
            <a:spAutoFit/>
          </a:bodyPr>
          <a:lstStyle/>
          <a:p>
            <a:pPr marL="12700" rtl="0">
              <a:lnSpc>
                <a:spcPct val="100000"/>
              </a:lnSpc>
              <a:spcBef>
                <a:spcPts val="100"/>
              </a:spcBef>
            </a:pPr>
            <a:r>
              <a:rPr lang="fr-ca" sz="1800" b="1">
                <a:solidFill>
                  <a:srgbClr val="431F20"/>
                </a:solidFill>
                <a:latin typeface="Montserrat" panose="00000500000000000000" pitchFamily="2" charset="0"/>
                <a:cs typeface="Century Gothic"/>
              </a:rPr>
              <a:t>Exemple de publication – Histoires sur le système alimentaire du Canada</a:t>
            </a:r>
            <a:endParaRPr lang="en-CA" sz="1800">
              <a:latin typeface="Montserrat" panose="00000500000000000000" pitchFamily="2" charset="0"/>
              <a:cs typeface="Century Gothic"/>
            </a:endParaRPr>
          </a:p>
        </p:txBody>
      </p:sp>
      <p:sp>
        <p:nvSpPr>
          <p:cNvPr id="35" name="object 7">
            <a:extLst>
              <a:ext uri="{FF2B5EF4-FFF2-40B4-BE49-F238E27FC236}">
                <a16:creationId xmlns:a16="http://schemas.microsoft.com/office/drawing/2014/main" id="{29EDE9D8-DCB1-7BEB-909F-F449E89EB329}"/>
              </a:ext>
            </a:extLst>
          </p:cNvPr>
          <p:cNvSpPr txBox="1"/>
          <p:nvPr/>
        </p:nvSpPr>
        <p:spPr>
          <a:xfrm>
            <a:off x="438150" y="1607887"/>
            <a:ext cx="6235020" cy="915635"/>
          </a:xfrm>
          <a:prstGeom prst="rect">
            <a:avLst/>
          </a:prstGeom>
        </p:spPr>
        <p:txBody>
          <a:bodyPr vert="horz" wrap="square" lIns="0" tIns="12700" rIns="0" bIns="0" rtlCol="0" anchor="t">
            <a:spAutoFit/>
          </a:bodyPr>
          <a:lstStyle/>
          <a:p>
            <a:pPr marL="12700" rtl="0">
              <a:lnSpc>
                <a:spcPts val="1435"/>
              </a:lnSpc>
              <a:spcBef>
                <a:spcPts val="100"/>
              </a:spcBef>
            </a:pPr>
            <a:r>
              <a:rPr lang="fr-ca" sz="1200" b="1">
                <a:solidFill>
                  <a:srgbClr val="431F20"/>
                </a:solidFill>
                <a:latin typeface="Montserrat"/>
                <a:cs typeface="Century Gothic"/>
              </a:rPr>
              <a:t>Texte:</a:t>
            </a:r>
            <a:endParaRPr sz="1200">
              <a:latin typeface="Montserrat"/>
              <a:cs typeface="Century Gothic"/>
            </a:endParaRPr>
          </a:p>
          <a:p>
            <a:pPr marL="12700" rtl="0">
              <a:lnSpc>
                <a:spcPts val="1435"/>
              </a:lnSpc>
            </a:pPr>
            <a:r>
              <a:rPr lang="fr-ca" sz="1200">
                <a:solidFill>
                  <a:srgbClr val="431F20"/>
                </a:solidFill>
                <a:latin typeface="Montserrat"/>
                <a:cs typeface="Century Gothic"/>
              </a:rPr>
              <a:t>Vous êtes-vous déjà demandé comment votre plat préféré arrive</a:t>
            </a:r>
            <a:r>
              <a:rPr lang="fr-ca" sz="1200">
                <a:latin typeface="Montserrat"/>
                <a:cs typeface="Century Gothic"/>
              </a:rPr>
              <a:t> </a:t>
            </a:r>
            <a:r>
              <a:rPr lang="fr-ca" sz="1200">
                <a:solidFill>
                  <a:srgbClr val="431F20"/>
                </a:solidFill>
                <a:latin typeface="Montserrat"/>
                <a:cs typeface="Century Gothic"/>
              </a:rPr>
              <a:t>dans votre assiette? C’est peut-être plus complexe</a:t>
            </a:r>
            <a:r>
              <a:rPr lang="fr-ca" sz="1200">
                <a:latin typeface="Montserrat"/>
                <a:cs typeface="Century Gothic"/>
              </a:rPr>
              <a:t> </a:t>
            </a:r>
            <a:r>
              <a:rPr lang="fr-ca" sz="1200">
                <a:solidFill>
                  <a:srgbClr val="431F20"/>
                </a:solidFill>
                <a:latin typeface="Montserrat"/>
                <a:cs typeface="Century Gothic"/>
              </a:rPr>
              <a:t>que vous ne le pensez!</a:t>
            </a:r>
            <a:endParaRPr sz="1200">
              <a:latin typeface="Montserrat"/>
              <a:cs typeface="Century Gothic"/>
            </a:endParaRPr>
          </a:p>
          <a:p>
            <a:pPr marL="12700" rtl="0">
              <a:lnSpc>
                <a:spcPct val="100000"/>
              </a:lnSpc>
              <a:spcBef>
                <a:spcPts val="1410"/>
              </a:spcBef>
            </a:pPr>
            <a:r>
              <a:rPr lang="fr-ca" sz="1200">
                <a:solidFill>
                  <a:srgbClr val="431F20"/>
                </a:solidFill>
                <a:latin typeface="Montserrat"/>
                <a:cs typeface="Century Gothic"/>
              </a:rPr>
              <a:t>#NotreAlimentationNotreAvenir</a:t>
            </a:r>
            <a:endParaRPr sz="1200">
              <a:latin typeface="Montserrat"/>
              <a:cs typeface="Century Gothic"/>
            </a:endParaRPr>
          </a:p>
        </p:txBody>
      </p:sp>
    </p:spTree>
    <p:extLst>
      <p:ext uri="{BB962C8B-B14F-4D97-AF65-F5344CB8AC3E}">
        <p14:creationId xmlns:p14="http://schemas.microsoft.com/office/powerpoint/2010/main" val="663952162"/>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3" name="object 3"/>
          <p:cNvSpPr txBox="1"/>
          <p:nvPr/>
        </p:nvSpPr>
        <p:spPr>
          <a:xfrm>
            <a:off x="646320" y="1815361"/>
            <a:ext cx="9765030" cy="3933769"/>
          </a:xfrm>
          <a:prstGeom prst="rect">
            <a:avLst/>
          </a:prstGeom>
        </p:spPr>
        <p:txBody>
          <a:bodyPr vert="horz" wrap="square" lIns="0" tIns="12700" rIns="0" bIns="0" rtlCol="0">
            <a:spAutoFit/>
          </a:bodyPr>
          <a:lstStyle/>
          <a:p>
            <a:pPr marL="12700" marR="377825" rtl="0">
              <a:lnSpc>
                <a:spcPct val="105000"/>
              </a:lnSpc>
              <a:spcBef>
                <a:spcPts val="2120"/>
              </a:spcBef>
            </a:pPr>
            <a:r>
              <a:rPr lang="fr-ca" sz="1550">
                <a:solidFill>
                  <a:srgbClr val="F5F0F0"/>
                </a:solidFill>
                <a:latin typeface="Century Gothic"/>
                <a:cs typeface="Century Gothic"/>
              </a:rPr>
              <a:t>Le système alimentaire du Canada ne se résume pas à des fermes et à des épiceries. Il s’agit d’un énorme moteur économique qui soutient des millions d’emplois d’une manière dont les gens ne se rendent pas toujours compte.</a:t>
            </a:r>
            <a:endParaRPr sz="1550">
              <a:latin typeface="Century Gothic"/>
              <a:cs typeface="Century Gothic"/>
            </a:endParaRPr>
          </a:p>
          <a:p>
            <a:pPr rtl="0">
              <a:lnSpc>
                <a:spcPct val="100000"/>
              </a:lnSpc>
              <a:spcBef>
                <a:spcPts val="5"/>
              </a:spcBef>
            </a:pPr>
            <a:endParaRPr sz="1550">
              <a:latin typeface="Century Gothic"/>
              <a:cs typeface="Century Gothic"/>
            </a:endParaRPr>
          </a:p>
          <a:p>
            <a:pPr marL="12700" marR="5080" rtl="0">
              <a:lnSpc>
                <a:spcPct val="103600"/>
              </a:lnSpc>
            </a:pPr>
            <a:r>
              <a:rPr lang="fr-ca" sz="1550">
                <a:solidFill>
                  <a:srgbClr val="F5F0F0"/>
                </a:solidFill>
                <a:latin typeface="Century Gothic"/>
                <a:cs typeface="Century Gothic"/>
              </a:rPr>
              <a:t>Nous mettrons en lumière les carrières peu connues au sein du système alimentaire, en présentant le réseau caché d’emplois qui le font fonctionner. Une série de contenus sur le sujet explorera des rôles qui ne sont peut-être pas associés à la production alimentaire, comme les camionneurs, les analystes de données ou même les techniciens en réfrigération, et donnera du mérite à ceux qui jouent un rôle vital dans l’alimentation des Canadiens.</a:t>
            </a:r>
            <a:endParaRPr sz="1550">
              <a:latin typeface="Century Gothic"/>
              <a:cs typeface="Century Gothic"/>
            </a:endParaRPr>
          </a:p>
          <a:p>
            <a:pPr rtl="0">
              <a:lnSpc>
                <a:spcPct val="100000"/>
              </a:lnSpc>
            </a:pPr>
            <a:endParaRPr sz="1550">
              <a:latin typeface="Century Gothic"/>
              <a:cs typeface="Century Gothic"/>
            </a:endParaRPr>
          </a:p>
          <a:p>
            <a:pPr marL="12700" marR="203200" rtl="0">
              <a:lnSpc>
                <a:spcPct val="103600"/>
              </a:lnSpc>
            </a:pPr>
            <a:r>
              <a:rPr lang="fr-ca" sz="1550">
                <a:solidFill>
                  <a:srgbClr val="F5F0F0"/>
                </a:solidFill>
                <a:latin typeface="Century Gothic"/>
                <a:cs typeface="Century Gothic"/>
              </a:rPr>
              <a:t>Pour susciter l’engagement, nous pourrions introduire un contenu interactif, comme des sondages demandant aux membres du public s’ils pensent que certains emplois font partie du système alimentaire. Nombreux sont ceux qui ne se rendent même pas compte que leur travail est lié à la production alimentaire et à l’économie; voilà donc une possibilité d’éducation et de découverte.</a:t>
            </a:r>
            <a:endParaRPr sz="1550">
              <a:latin typeface="Century Gothic"/>
              <a:cs typeface="Century Gothic"/>
            </a:endParaRPr>
          </a:p>
          <a:p>
            <a:pPr rtl="0">
              <a:lnSpc>
                <a:spcPct val="100000"/>
              </a:lnSpc>
              <a:spcBef>
                <a:spcPts val="15"/>
              </a:spcBef>
            </a:pPr>
            <a:endParaRPr sz="1550">
              <a:latin typeface="Century Gothic"/>
              <a:cs typeface="Century Gothic"/>
            </a:endParaRPr>
          </a:p>
          <a:p>
            <a:pPr marL="12700" marR="5080" rtl="0">
              <a:lnSpc>
                <a:spcPct val="103000"/>
              </a:lnSpc>
            </a:pPr>
            <a:r>
              <a:rPr lang="fr-ca" sz="1550">
                <a:solidFill>
                  <a:srgbClr val="F5F0F0"/>
                </a:solidFill>
                <a:latin typeface="Century Gothic"/>
                <a:cs typeface="Century Gothic"/>
              </a:rPr>
              <a:t>En publiant ces histoires, nous soulignerons le lien profond entre le système alimentaire, la main-d’œuvre et l’économie du Canada, en aidant les Canadiens à percevoir l’incidence de ce système dans leur propre communauté, et peut-être en eux-mêmes.</a:t>
            </a:r>
            <a:endParaRPr sz="1550">
              <a:latin typeface="Century Gothic"/>
              <a:cs typeface="Century Gothic"/>
            </a:endParaRPr>
          </a:p>
        </p:txBody>
      </p:sp>
      <p:sp>
        <p:nvSpPr>
          <p:cNvPr id="7" name="object 5">
            <a:extLst>
              <a:ext uri="{FF2B5EF4-FFF2-40B4-BE49-F238E27FC236}">
                <a16:creationId xmlns:a16="http://schemas.microsoft.com/office/drawing/2014/main" id="{6C53546E-F84F-9500-7A08-715357E6128E}"/>
              </a:ext>
            </a:extLst>
          </p:cNvPr>
          <p:cNvSpPr txBox="1">
            <a:spLocks/>
          </p:cNvSpPr>
          <p:nvPr/>
        </p:nvSpPr>
        <p:spPr>
          <a:xfrm>
            <a:off x="646320" y="305117"/>
            <a:ext cx="3557769" cy="320601"/>
          </a:xfrm>
          <a:prstGeom prst="rect">
            <a:avLst/>
          </a:prstGeom>
        </p:spPr>
        <p:txBody>
          <a:bodyPr vert="horz" wrap="square" lIns="0" tIns="12700" rIns="0" bIns="0" rtlCol="0">
            <a:spAutoFit/>
          </a:bodyPr>
          <a:lstStyle>
            <a:lvl1pPr>
              <a:defRPr sz="1850" b="1" i="0">
                <a:solidFill>
                  <a:srgbClr val="431F20"/>
                </a:solidFill>
                <a:latin typeface="Century Gothic"/>
                <a:ea typeface="+mj-ea"/>
                <a:cs typeface="Century Gothic"/>
              </a:defRPr>
            </a:lvl1pPr>
          </a:lstStyle>
          <a:p>
            <a:pPr marL="12700" rtl="0">
              <a:spcBef>
                <a:spcPts val="100"/>
              </a:spcBef>
            </a:pPr>
            <a:r>
              <a:rPr lang="fr-ca" sz="2000" kern="0">
                <a:solidFill>
                  <a:srgbClr val="E1D2D2"/>
                </a:solidFill>
                <a:latin typeface="Montserrat" panose="00000500000000000000" pitchFamily="2" charset="0"/>
              </a:rPr>
              <a:t>Quatrième pilier</a:t>
            </a:r>
            <a:endParaRPr lang="en-CA" sz="2000" kern="0">
              <a:latin typeface="Montserrat" panose="00000500000000000000" pitchFamily="2" charset="0"/>
            </a:endParaRPr>
          </a:p>
        </p:txBody>
      </p:sp>
      <p:sp>
        <p:nvSpPr>
          <p:cNvPr id="8" name="Title 1">
            <a:extLst>
              <a:ext uri="{FF2B5EF4-FFF2-40B4-BE49-F238E27FC236}">
                <a16:creationId xmlns:a16="http://schemas.microsoft.com/office/drawing/2014/main" id="{21E1F6BF-2375-5A04-C547-D44D1F91738C}"/>
              </a:ext>
            </a:extLst>
          </p:cNvPr>
          <p:cNvSpPr txBox="1">
            <a:spLocks/>
          </p:cNvSpPr>
          <p:nvPr/>
        </p:nvSpPr>
        <p:spPr>
          <a:xfrm>
            <a:off x="534390" y="649488"/>
            <a:ext cx="9496714" cy="959393"/>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ca" sz="4000">
                <a:solidFill>
                  <a:srgbClr val="FFFFFF"/>
                </a:solidFill>
                <a:latin typeface="Montserrat" panose="00000500000000000000" pitchFamily="2" charset="0"/>
              </a:rPr>
              <a:t>Économie et emplois</a:t>
            </a:r>
          </a:p>
        </p:txBody>
      </p:sp>
    </p:spTree>
    <p:extLst>
      <p:ext uri="{BB962C8B-B14F-4D97-AF65-F5344CB8AC3E}">
        <p14:creationId xmlns:p14="http://schemas.microsoft.com/office/powerpoint/2010/main" val="3404402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pPr rtl="0"/>
            <a:endParaRPr/>
          </a:p>
        </p:txBody>
      </p:sp>
      <p:sp>
        <p:nvSpPr>
          <p:cNvPr id="3" name="object 3"/>
          <p:cNvSpPr txBox="1"/>
          <p:nvPr/>
        </p:nvSpPr>
        <p:spPr>
          <a:xfrm>
            <a:off x="479106" y="1648142"/>
            <a:ext cx="4264343" cy="2051844"/>
          </a:xfrm>
          <a:prstGeom prst="rect">
            <a:avLst/>
          </a:prstGeom>
        </p:spPr>
        <p:txBody>
          <a:bodyPr vert="horz" wrap="square" lIns="0" tIns="12700" rIns="0" bIns="0" rtlCol="0" anchor="t">
            <a:spAutoFit/>
          </a:bodyPr>
          <a:lstStyle/>
          <a:p>
            <a:pPr marL="12700">
              <a:spcBef>
                <a:spcPts val="100"/>
              </a:spcBef>
            </a:pPr>
            <a:r>
              <a:rPr lang="fr-ca" sz="1500" b="1">
                <a:solidFill>
                  <a:srgbClr val="431F20"/>
                </a:solidFill>
                <a:latin typeface="Montserrat"/>
                <a:cs typeface="Century Gothic"/>
              </a:rPr>
              <a:t>Texte dur l'image:</a:t>
            </a:r>
            <a:endParaRPr sz="1500">
              <a:latin typeface="Montserrat" pitchFamily="2" charset="77"/>
              <a:cs typeface="Century Gothic"/>
            </a:endParaRPr>
          </a:p>
          <a:p>
            <a:pPr marL="12700" rtl="0"/>
            <a:r>
              <a:rPr lang="fr-CA" sz="1500">
                <a:solidFill>
                  <a:srgbClr val="431F20"/>
                </a:solidFill>
                <a:latin typeface="Montserrat"/>
                <a:cs typeface="Century Gothic"/>
              </a:rPr>
              <a:t>Qui travaille dans le système alimentaire </a:t>
            </a:r>
            <a:br>
              <a:rPr lang="fr-CA" sz="1500">
                <a:latin typeface="Montserrat" pitchFamily="2" charset="77"/>
                <a:cs typeface="Century Gothic"/>
              </a:rPr>
            </a:br>
            <a:r>
              <a:rPr lang="fr-CA" sz="1500">
                <a:solidFill>
                  <a:srgbClr val="431F20"/>
                </a:solidFill>
                <a:latin typeface="Montserrat"/>
                <a:cs typeface="Century Gothic"/>
              </a:rPr>
              <a:t>du</a:t>
            </a:r>
            <a:r>
              <a:rPr lang="fr-CA" sz="1500">
                <a:latin typeface="Montserrat"/>
                <a:cs typeface="Century Gothic"/>
              </a:rPr>
              <a:t> </a:t>
            </a:r>
            <a:r>
              <a:rPr lang="fr-CA" sz="1500">
                <a:solidFill>
                  <a:srgbClr val="431F20"/>
                </a:solidFill>
                <a:latin typeface="Montserrat"/>
                <a:cs typeface="Century Gothic"/>
              </a:rPr>
              <a:t>Canada?</a:t>
            </a:r>
            <a:endParaRPr lang="fr-CA" sz="1500">
              <a:latin typeface="Montserrat"/>
              <a:cs typeface="Century Gothic"/>
            </a:endParaRPr>
          </a:p>
          <a:p>
            <a:pPr marL="12700" rtl="0">
              <a:spcBef>
                <a:spcPts val="1410"/>
              </a:spcBef>
            </a:pPr>
            <a:r>
              <a:rPr lang="fr-CA" sz="1500">
                <a:solidFill>
                  <a:srgbClr val="431F20"/>
                </a:solidFill>
                <a:latin typeface="Montserrat"/>
                <a:cs typeface="Century Gothic"/>
              </a:rPr>
              <a:t>QUESTION</a:t>
            </a:r>
            <a:endParaRPr lang="fr-CA" sz="1500">
              <a:latin typeface="Montserrat"/>
              <a:cs typeface="Century Gothic"/>
            </a:endParaRPr>
          </a:p>
          <a:p>
            <a:pPr marL="355600" indent="-342900" rtl="0">
              <a:buAutoNum type="arabicPeriod"/>
              <a:tabLst>
                <a:tab pos="355600" algn="l"/>
              </a:tabLst>
            </a:pPr>
            <a:r>
              <a:rPr lang="fr-CA" sz="1500">
                <a:solidFill>
                  <a:srgbClr val="431F20"/>
                </a:solidFill>
                <a:latin typeface="Montserrat"/>
                <a:cs typeface="Century Gothic"/>
              </a:rPr>
              <a:t>Les chefs</a:t>
            </a:r>
            <a:endParaRPr lang="fr-CA" sz="1500">
              <a:latin typeface="Montserrat"/>
              <a:cs typeface="Century Gothic"/>
            </a:endParaRPr>
          </a:p>
          <a:p>
            <a:pPr marL="355600" indent="-342900" rtl="0">
              <a:buAutoNum type="arabicPeriod"/>
              <a:tabLst>
                <a:tab pos="355600" algn="l"/>
              </a:tabLst>
            </a:pPr>
            <a:r>
              <a:rPr lang="fr-CA" sz="1500">
                <a:solidFill>
                  <a:srgbClr val="431F20"/>
                </a:solidFill>
                <a:latin typeface="Montserrat"/>
                <a:cs typeface="Century Gothic"/>
              </a:rPr>
              <a:t>Les commis d’épicerie</a:t>
            </a:r>
            <a:endParaRPr lang="fr-CA" sz="1500">
              <a:latin typeface="Montserrat"/>
              <a:cs typeface="Century Gothic"/>
            </a:endParaRPr>
          </a:p>
          <a:p>
            <a:pPr marL="355600" indent="-342900" rtl="0">
              <a:spcBef>
                <a:spcPts val="65"/>
              </a:spcBef>
              <a:buAutoNum type="arabicPeriod"/>
              <a:tabLst>
                <a:tab pos="355600" algn="l"/>
              </a:tabLst>
            </a:pPr>
            <a:r>
              <a:rPr lang="fr-CA" sz="1500">
                <a:solidFill>
                  <a:srgbClr val="431F20"/>
                </a:solidFill>
                <a:latin typeface="Montserrat"/>
                <a:cs typeface="Century Gothic"/>
              </a:rPr>
              <a:t>Les agronomes</a:t>
            </a:r>
            <a:endParaRPr lang="fr-CA" sz="1500">
              <a:latin typeface="Montserrat"/>
              <a:cs typeface="Century Gothic"/>
            </a:endParaRPr>
          </a:p>
          <a:p>
            <a:pPr marL="355600" indent="-342900" rtl="0">
              <a:buAutoNum type="arabicPeriod"/>
              <a:tabLst>
                <a:tab pos="355600" algn="l"/>
              </a:tabLst>
            </a:pPr>
            <a:r>
              <a:rPr lang="fr-CA" sz="1500">
                <a:solidFill>
                  <a:srgbClr val="431F20"/>
                </a:solidFill>
                <a:latin typeface="Montserrat"/>
                <a:cs typeface="Century Gothic"/>
              </a:rPr>
              <a:t>Toutes ces réponses</a:t>
            </a:r>
            <a:endParaRPr lang="fr-CA" sz="1500">
              <a:latin typeface="Montserrat"/>
              <a:cs typeface="Century Gothic"/>
            </a:endParaRPr>
          </a:p>
        </p:txBody>
      </p:sp>
      <p:pic>
        <p:nvPicPr>
          <p:cNvPr id="9" name="Picture 8">
            <a:extLst>
              <a:ext uri="{FF2B5EF4-FFF2-40B4-BE49-F238E27FC236}">
                <a16:creationId xmlns:a16="http://schemas.microsoft.com/office/drawing/2014/main" id="{2F6D3BFD-35A8-98F5-7344-A4CDFA7BC45F}"/>
              </a:ext>
            </a:extLst>
          </p:cNvPr>
          <p:cNvPicPr>
            <a:picLocks noGrp="1" noRot="1" noMove="1" noResize="1" noEditPoints="1" noAdjustHandles="1" noChangeArrowheads="1" noChangeShapeType="1" noCrop="1"/>
          </p:cNvPicPr>
          <p:nvPr/>
        </p:nvPicPr>
        <p:blipFill>
          <a:blip r:embed="rId4"/>
          <a:srcRect/>
          <a:stretch/>
        </p:blipFill>
        <p:spPr>
          <a:xfrm>
            <a:off x="6941397" y="440055"/>
            <a:ext cx="3879002" cy="6160769"/>
          </a:xfrm>
          <a:prstGeom prst="rect">
            <a:avLst/>
          </a:prstGeom>
        </p:spPr>
      </p:pic>
      <p:sp>
        <p:nvSpPr>
          <p:cNvPr id="12" name="TextBox 11">
            <a:extLst>
              <a:ext uri="{FF2B5EF4-FFF2-40B4-BE49-F238E27FC236}">
                <a16:creationId xmlns:a16="http://schemas.microsoft.com/office/drawing/2014/main" id="{C10D3CCA-80FE-CB5F-49D7-4DD0E93198F8}"/>
              </a:ext>
            </a:extLst>
          </p:cNvPr>
          <p:cNvSpPr txBox="1"/>
          <p:nvPr/>
        </p:nvSpPr>
        <p:spPr>
          <a:xfrm>
            <a:off x="396092" y="703275"/>
            <a:ext cx="4491594" cy="369332"/>
          </a:xfrm>
          <a:prstGeom prst="rect">
            <a:avLst/>
          </a:prstGeom>
          <a:noFill/>
        </p:spPr>
        <p:txBody>
          <a:bodyPr wrap="square" rtlCol="0">
            <a:spAutoFit/>
          </a:bodyPr>
          <a:lstStyle/>
          <a:p>
            <a:pPr marL="12700" rtl="0">
              <a:lnSpc>
                <a:spcPct val="100000"/>
              </a:lnSpc>
              <a:spcBef>
                <a:spcPts val="100"/>
              </a:spcBef>
            </a:pPr>
            <a:r>
              <a:rPr lang="fr-ca" sz="1800" b="1" dirty="0">
                <a:solidFill>
                  <a:srgbClr val="431F20"/>
                </a:solidFill>
                <a:latin typeface="Montserrat" panose="00000500000000000000" pitchFamily="2" charset="0"/>
                <a:cs typeface="Century Gothic"/>
              </a:rPr>
              <a:t>Exemple de publication – Sondages</a:t>
            </a:r>
            <a:endParaRPr lang="en-CA" sz="1800" dirty="0">
              <a:latin typeface="Montserrat" panose="00000500000000000000" pitchFamily="2" charset="0"/>
              <a:cs typeface="Century Gothic"/>
            </a:endParaRPr>
          </a:p>
        </p:txBody>
      </p:sp>
    </p:spTree>
    <p:extLst>
      <p:ext uri="{BB962C8B-B14F-4D97-AF65-F5344CB8AC3E}">
        <p14:creationId xmlns:p14="http://schemas.microsoft.com/office/powerpoint/2010/main" val="1022921046"/>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7" name="object 5">
            <a:extLst>
              <a:ext uri="{FF2B5EF4-FFF2-40B4-BE49-F238E27FC236}">
                <a16:creationId xmlns:a16="http://schemas.microsoft.com/office/drawing/2014/main" id="{4D19C2C2-60EC-1BBB-4BB9-FFA8F837FD50}"/>
              </a:ext>
            </a:extLst>
          </p:cNvPr>
          <p:cNvSpPr txBox="1">
            <a:spLocks/>
          </p:cNvSpPr>
          <p:nvPr/>
        </p:nvSpPr>
        <p:spPr>
          <a:xfrm>
            <a:off x="646320" y="305117"/>
            <a:ext cx="3557769" cy="320601"/>
          </a:xfrm>
          <a:prstGeom prst="rect">
            <a:avLst/>
          </a:prstGeom>
        </p:spPr>
        <p:txBody>
          <a:bodyPr vert="horz" wrap="square" lIns="0" tIns="12700" rIns="0" bIns="0" rtlCol="0">
            <a:spAutoFit/>
          </a:bodyPr>
          <a:lstStyle>
            <a:lvl1pPr>
              <a:defRPr sz="1850" b="1" i="0">
                <a:solidFill>
                  <a:srgbClr val="431F20"/>
                </a:solidFill>
                <a:latin typeface="Century Gothic"/>
                <a:ea typeface="+mj-ea"/>
                <a:cs typeface="Century Gothic"/>
              </a:defRPr>
            </a:lvl1pPr>
          </a:lstStyle>
          <a:p>
            <a:pPr marL="12700" rtl="0">
              <a:spcBef>
                <a:spcPts val="100"/>
              </a:spcBef>
            </a:pPr>
            <a:r>
              <a:rPr lang="fr-ca" sz="2000" kern="0">
                <a:solidFill>
                  <a:srgbClr val="E1D2D2"/>
                </a:solidFill>
                <a:latin typeface="Montserrat" panose="00000500000000000000" pitchFamily="2" charset="0"/>
              </a:rPr>
              <a:t>Cinquième pilier</a:t>
            </a:r>
            <a:endParaRPr lang="en-CA" sz="2000" kern="0">
              <a:latin typeface="Montserrat" panose="00000500000000000000" pitchFamily="2" charset="0"/>
            </a:endParaRPr>
          </a:p>
        </p:txBody>
      </p:sp>
      <p:sp>
        <p:nvSpPr>
          <p:cNvPr id="8" name="Title 1">
            <a:extLst>
              <a:ext uri="{FF2B5EF4-FFF2-40B4-BE49-F238E27FC236}">
                <a16:creationId xmlns:a16="http://schemas.microsoft.com/office/drawing/2014/main" id="{A82AAF93-3A2E-C987-9B97-4CCE5A4521C3}"/>
              </a:ext>
            </a:extLst>
          </p:cNvPr>
          <p:cNvSpPr txBox="1">
            <a:spLocks/>
          </p:cNvSpPr>
          <p:nvPr/>
        </p:nvSpPr>
        <p:spPr>
          <a:xfrm>
            <a:off x="534390" y="649488"/>
            <a:ext cx="9496714" cy="959393"/>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ca" sz="4000">
                <a:solidFill>
                  <a:srgbClr val="FFFFFF"/>
                </a:solidFill>
                <a:latin typeface="Montserrat" panose="00000500000000000000" pitchFamily="2" charset="0"/>
              </a:rPr>
              <a:t>L’avenir de l’alimentation</a:t>
            </a:r>
          </a:p>
        </p:txBody>
      </p:sp>
      <p:sp>
        <p:nvSpPr>
          <p:cNvPr id="10" name="object 4">
            <a:extLst>
              <a:ext uri="{FF2B5EF4-FFF2-40B4-BE49-F238E27FC236}">
                <a16:creationId xmlns:a16="http://schemas.microsoft.com/office/drawing/2014/main" id="{6E63012D-BF46-04A5-771E-5F2CB879CCF9}"/>
              </a:ext>
            </a:extLst>
          </p:cNvPr>
          <p:cNvSpPr txBox="1"/>
          <p:nvPr/>
        </p:nvSpPr>
        <p:spPr>
          <a:xfrm>
            <a:off x="646320" y="1815361"/>
            <a:ext cx="9384784" cy="4448462"/>
          </a:xfrm>
          <a:prstGeom prst="rect">
            <a:avLst/>
          </a:prstGeom>
        </p:spPr>
        <p:txBody>
          <a:bodyPr vert="horz" wrap="square" lIns="0" tIns="12700" rIns="0" bIns="0" rtlCol="0">
            <a:spAutoFit/>
          </a:bodyPr>
          <a:lstStyle/>
          <a:p>
            <a:pPr marL="12700" marR="179070" rtl="0">
              <a:lnSpc>
                <a:spcPct val="103600"/>
              </a:lnSpc>
              <a:spcBef>
                <a:spcPts val="1315"/>
              </a:spcBef>
            </a:pPr>
            <a:r>
              <a:rPr lang="fr-ca" sz="1550" dirty="0">
                <a:solidFill>
                  <a:srgbClr val="F5F0F0"/>
                </a:solidFill>
                <a:latin typeface="Century Gothic"/>
                <a:cs typeface="Century Gothic"/>
              </a:rPr>
              <a:t>La population est très attachée à la provenance des aliments, ce que nous respectons. </a:t>
            </a:r>
            <a:br>
              <a:rPr lang="fr-CA" sz="1550" dirty="0">
                <a:solidFill>
                  <a:srgbClr val="F5F0F0"/>
                </a:solidFill>
                <a:latin typeface="Century Gothic"/>
                <a:cs typeface="Century Gothic"/>
              </a:rPr>
            </a:br>
            <a:r>
              <a:rPr lang="fr-ca" sz="1550" dirty="0">
                <a:solidFill>
                  <a:srgbClr val="F5F0F0"/>
                </a:solidFill>
                <a:latin typeface="Century Gothic"/>
                <a:cs typeface="Century Gothic"/>
              </a:rPr>
              <a:t>Si les questions relatives aux pratiques agricoles, à la qualité des aliments et aux techniques modernes sont courantes, ce qui est souvent oublié, c’est tout le bien déjà présent dans notre système alimentaire.</a:t>
            </a:r>
            <a:endParaRPr sz="1550" dirty="0">
              <a:latin typeface="Century Gothic"/>
              <a:cs typeface="Century Gothic"/>
            </a:endParaRPr>
          </a:p>
          <a:p>
            <a:pPr marL="12700" marR="5080" rtl="0">
              <a:lnSpc>
                <a:spcPct val="104000"/>
              </a:lnSpc>
              <a:spcBef>
                <a:spcPts val="1900"/>
              </a:spcBef>
            </a:pPr>
            <a:r>
              <a:rPr lang="fr-ca" sz="1550" dirty="0">
                <a:solidFill>
                  <a:srgbClr val="F5F0F0"/>
                </a:solidFill>
                <a:latin typeface="Century Gothic"/>
                <a:cs typeface="Century Gothic"/>
              </a:rPr>
              <a:t>Au lieu de parler d’innovation, nous nous concentrerons sur les résultats concrets pour la population : des aliments plus nutritifs, une meilleure durabilité, un soutien accru aux producteurs agricoles et un approvisionnement alimentaire plus sûr. Grâce à des experts, à des histoires vécues et à des exemples du quotidien, nous montrerons comment ces améliorations façonnent déjà un meilleur avenir pour l’alimentation au Canada.</a:t>
            </a:r>
            <a:endParaRPr sz="1550" dirty="0">
              <a:latin typeface="Century Gothic"/>
              <a:cs typeface="Century Gothic"/>
            </a:endParaRPr>
          </a:p>
          <a:p>
            <a:pPr rtl="0">
              <a:lnSpc>
                <a:spcPct val="100000"/>
              </a:lnSpc>
            </a:pPr>
            <a:endParaRPr sz="1550" dirty="0">
              <a:latin typeface="Century Gothic"/>
              <a:cs typeface="Century Gothic"/>
            </a:endParaRPr>
          </a:p>
          <a:p>
            <a:pPr marL="12700" marR="161290" rtl="0">
              <a:lnSpc>
                <a:spcPct val="103600"/>
              </a:lnSpc>
            </a:pPr>
            <a:r>
              <a:rPr lang="fr-ca" sz="1550" dirty="0">
                <a:solidFill>
                  <a:srgbClr val="F5F0F0"/>
                </a:solidFill>
                <a:latin typeface="Century Gothic"/>
                <a:cs typeface="Century Gothic"/>
              </a:rPr>
              <a:t>Notre contenu sera éducatif, accessible et fondé sur des avantages réels et non sur des mots à la mode. Nous aiderons les gens à comprendre le rôle du progrès et des solutions pratiques dans la culture, la production et la fourniture d’aliments qui répondent aux besoins d’aujourd’hui et de demain.</a:t>
            </a:r>
            <a:endParaRPr sz="1550" dirty="0">
              <a:latin typeface="Century Gothic"/>
              <a:cs typeface="Century Gothic"/>
            </a:endParaRPr>
          </a:p>
          <a:p>
            <a:pPr rtl="0">
              <a:lnSpc>
                <a:spcPct val="100000"/>
              </a:lnSpc>
              <a:spcBef>
                <a:spcPts val="70"/>
              </a:spcBef>
            </a:pPr>
            <a:endParaRPr sz="1550" dirty="0">
              <a:latin typeface="Century Gothic"/>
              <a:cs typeface="Century Gothic"/>
            </a:endParaRPr>
          </a:p>
          <a:p>
            <a:pPr marL="12700" rtl="0">
              <a:lnSpc>
                <a:spcPct val="100000"/>
              </a:lnSpc>
            </a:pPr>
            <a:r>
              <a:rPr lang="fr-ca" sz="1550" dirty="0">
                <a:solidFill>
                  <a:srgbClr val="F5F0F0"/>
                </a:solidFill>
                <a:latin typeface="Century Gothic"/>
                <a:cs typeface="Century Gothic"/>
              </a:rPr>
              <a:t>Nous ne cherchons pas à les convaincre d’accepter le changement : nous voulons leur </a:t>
            </a:r>
            <a:br>
              <a:rPr lang="fr-CA" sz="1550" dirty="0">
                <a:solidFill>
                  <a:srgbClr val="F5F0F0"/>
                </a:solidFill>
                <a:latin typeface="Century Gothic"/>
                <a:cs typeface="Century Gothic"/>
              </a:rPr>
            </a:br>
            <a:r>
              <a:rPr lang="fr-ca" sz="1550" dirty="0">
                <a:solidFill>
                  <a:srgbClr val="F5F0F0"/>
                </a:solidFill>
                <a:latin typeface="Century Gothic"/>
                <a:cs typeface="Century Gothic"/>
              </a:rPr>
              <a:t>en montrer les résultats. Lorsqu’ils verront les résultats, la confiance suivra!</a:t>
            </a:r>
            <a:endParaRPr sz="1550" dirty="0">
              <a:latin typeface="Century Gothic"/>
              <a:cs typeface="Century Gothic"/>
            </a:endParaRPr>
          </a:p>
        </p:txBody>
      </p:sp>
    </p:spTree>
    <p:extLst>
      <p:ext uri="{BB962C8B-B14F-4D97-AF65-F5344CB8AC3E}">
        <p14:creationId xmlns:p14="http://schemas.microsoft.com/office/powerpoint/2010/main" val="1119963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2922" y="1692211"/>
            <a:ext cx="4491594" cy="3047629"/>
          </a:xfrm>
          <a:prstGeom prst="rect">
            <a:avLst/>
          </a:prstGeom>
        </p:spPr>
        <p:txBody>
          <a:bodyPr vert="horz" wrap="square" lIns="0" tIns="15875" rIns="0" bIns="0" rtlCol="0" anchor="t">
            <a:spAutoFit/>
          </a:bodyPr>
          <a:lstStyle/>
          <a:p>
            <a:pPr marL="12700" rtl="0">
              <a:spcBef>
                <a:spcPts val="125"/>
              </a:spcBef>
            </a:pPr>
            <a:r>
              <a:rPr lang="fr-ca" sz="1400" b="1">
                <a:solidFill>
                  <a:srgbClr val="431F20"/>
                </a:solidFill>
                <a:latin typeface="Montserrat"/>
                <a:cs typeface="Century Gothic"/>
              </a:rPr>
              <a:t>Texte:</a:t>
            </a:r>
            <a:endParaRPr sz="1400">
              <a:latin typeface="Montserrat"/>
              <a:cs typeface="Century Gothic"/>
            </a:endParaRPr>
          </a:p>
          <a:p>
            <a:pPr marL="12700" marR="5080" rtl="0">
              <a:spcBef>
                <a:spcPts val="50"/>
              </a:spcBef>
            </a:pPr>
            <a:r>
              <a:rPr lang="fr-ca" sz="1400">
                <a:solidFill>
                  <a:srgbClr val="431F20"/>
                </a:solidFill>
                <a:latin typeface="Montserrat"/>
                <a:cs typeface="Century Gothic"/>
              </a:rPr>
              <a:t>Le système alimentaire du Canada se soucie </a:t>
            </a:r>
            <a:br>
              <a:rPr lang="fr-CA" sz="1400">
                <a:latin typeface="Montserrat" pitchFamily="2" charset="77"/>
                <a:cs typeface="Century Gothic"/>
              </a:rPr>
            </a:br>
            <a:r>
              <a:rPr lang="fr-ca" sz="1400">
                <a:solidFill>
                  <a:srgbClr val="431F20"/>
                </a:solidFill>
                <a:latin typeface="Montserrat"/>
                <a:cs typeface="Century Gothic"/>
              </a:rPr>
              <a:t>de tout ce que vous mettez dans votre assiette : </a:t>
            </a:r>
            <a:br>
              <a:rPr lang="fr-CA" sz="1400">
                <a:latin typeface="Montserrat" pitchFamily="2" charset="77"/>
                <a:cs typeface="Century Gothic"/>
              </a:rPr>
            </a:br>
            <a:r>
              <a:rPr lang="fr-ca" sz="1400">
                <a:solidFill>
                  <a:srgbClr val="431F20"/>
                </a:solidFill>
                <a:latin typeface="Montserrat"/>
                <a:cs typeface="Century Gothic"/>
              </a:rPr>
              <a:t>il le cultive, le produit et le distribue. Étant donné qu’il permet de nourrir aujourd’hui plus de personnes que jamais, notre système alimentaire est constamment à la recherche de moyens d’améliorer la qualité et la production des aliments afin de garantir la sécurité alimentaire pour les prochaines générations. Pour en savoir plus sur l’avenir de notre alimentation, cliquez </a:t>
            </a:r>
            <a:br>
              <a:rPr lang="fr-CA" sz="1400">
                <a:latin typeface="Montserrat" pitchFamily="2" charset="77"/>
                <a:cs typeface="Century Gothic"/>
              </a:rPr>
            </a:br>
            <a:r>
              <a:rPr lang="fr-ca" sz="1400">
                <a:solidFill>
                  <a:srgbClr val="431F20"/>
                </a:solidFill>
                <a:latin typeface="Montserrat"/>
                <a:cs typeface="Century Gothic"/>
              </a:rPr>
              <a:t>sur le lien dans notre biographie.</a:t>
            </a:r>
            <a:endParaRPr sz="1400">
              <a:latin typeface="Montserrat"/>
              <a:cs typeface="Century Gothic"/>
            </a:endParaRPr>
          </a:p>
          <a:p>
            <a:pPr marL="12700" rtl="0">
              <a:spcBef>
                <a:spcPts val="1700"/>
              </a:spcBef>
            </a:pPr>
            <a:r>
              <a:rPr lang="fr-ca" sz="1400">
                <a:solidFill>
                  <a:srgbClr val="431F20"/>
                </a:solidFill>
                <a:latin typeface="Montserrat"/>
                <a:cs typeface="Century Gothic"/>
              </a:rPr>
              <a:t>#NotreAlimentationNotreAvenir</a:t>
            </a:r>
            <a:endParaRPr sz="1400">
              <a:latin typeface="Montserrat"/>
              <a:cs typeface="Century Gothic"/>
            </a:endParaRPr>
          </a:p>
        </p:txBody>
      </p:sp>
      <p:sp>
        <p:nvSpPr>
          <p:cNvPr id="10" name="object 10"/>
          <p:cNvSpPr txBox="1"/>
          <p:nvPr/>
        </p:nvSpPr>
        <p:spPr>
          <a:xfrm>
            <a:off x="430530" y="5313933"/>
            <a:ext cx="4307205" cy="624530"/>
          </a:xfrm>
          <a:prstGeom prst="rect">
            <a:avLst/>
          </a:prstGeom>
        </p:spPr>
        <p:txBody>
          <a:bodyPr vert="horz" wrap="square" lIns="0" tIns="8890" rIns="0" bIns="0" rtlCol="0">
            <a:spAutoFit/>
          </a:bodyPr>
          <a:lstStyle/>
          <a:p>
            <a:pPr marL="12700" marR="5080" rtl="0">
              <a:spcBef>
                <a:spcPts val="70"/>
              </a:spcBef>
            </a:pPr>
            <a:r>
              <a:rPr lang="fr-ca" sz="800" i="1">
                <a:solidFill>
                  <a:srgbClr val="431F20"/>
                </a:solidFill>
                <a:latin typeface="Montserrat" pitchFamily="2" charset="77"/>
                <a:cs typeface="Century Gothic"/>
              </a:rPr>
              <a:t>Extrait vidéo de 4:42 à 5:00 : « Il est très important, lorsque nous gérons nos sols, d’utiliser des cultures de couverture, d’ajouter des amendements au sol et d’en prendre soin de manière à augmenter la matière organique du sol, afin qu’il puisse être productif, quelles que soient les situations météorologiques qui se sont produites. »</a:t>
            </a:r>
            <a:r>
              <a:rPr lang="fr-ca" sz="800" i="1" u="sng">
                <a:solidFill>
                  <a:srgbClr val="431F20"/>
                </a:solidFill>
                <a:uFill>
                  <a:solidFill>
                    <a:srgbClr val="431F20"/>
                  </a:solidFill>
                </a:uFill>
                <a:latin typeface="Montserrat" pitchFamily="2" charset="77"/>
                <a:cs typeface="Calibri"/>
              </a:rPr>
              <a:t>   https:</a:t>
            </a:r>
            <a:r>
              <a:rPr lang="fr-ca" sz="800" i="1" u="sng">
                <a:solidFill>
                  <a:srgbClr val="431F20"/>
                </a:solidFill>
                <a:uFill>
                  <a:solidFill>
                    <a:srgbClr val="431F20"/>
                  </a:solidFill>
                </a:uFill>
                <a:latin typeface="Montserrat" pitchFamily="2" charset="77"/>
                <a:cs typeface="Calibri"/>
                <a:hlinkClick r:id="rId4"/>
              </a:rPr>
              <a:t>//www.youtube.com/watch?v=cS4-TqaYkOc</a:t>
            </a:r>
            <a:endParaRPr sz="800">
              <a:latin typeface="Montserrat" pitchFamily="2" charset="77"/>
              <a:cs typeface="Calibri"/>
            </a:endParaRPr>
          </a:p>
        </p:txBody>
      </p:sp>
      <p:grpSp>
        <p:nvGrpSpPr>
          <p:cNvPr id="16" name="Group 15">
            <a:extLst>
              <a:ext uri="{FF2B5EF4-FFF2-40B4-BE49-F238E27FC236}">
                <a16:creationId xmlns:a16="http://schemas.microsoft.com/office/drawing/2014/main" id="{B6A87DBE-2F65-5EAB-94EF-4E9E3422E443}"/>
              </a:ext>
            </a:extLst>
          </p:cNvPr>
          <p:cNvGrpSpPr/>
          <p:nvPr/>
        </p:nvGrpSpPr>
        <p:grpSpPr>
          <a:xfrm>
            <a:off x="6560831" y="1121408"/>
            <a:ext cx="4035274" cy="5729286"/>
            <a:chOff x="6560831" y="1121408"/>
            <a:chExt cx="4035274" cy="5729286"/>
          </a:xfrm>
        </p:grpSpPr>
        <p:pic>
          <p:nvPicPr>
            <p:cNvPr id="17" name="Picture 16">
              <a:extLst>
                <a:ext uri="{FF2B5EF4-FFF2-40B4-BE49-F238E27FC236}">
                  <a16:creationId xmlns:a16="http://schemas.microsoft.com/office/drawing/2014/main" id="{92D38260-8621-D1FE-3B87-273150B27C81}"/>
                </a:ext>
              </a:extLst>
            </p:cNvPr>
            <p:cNvPicPr/>
            <p:nvPr/>
          </p:nvPicPr>
          <p:blipFill>
            <a:blip r:embed="rId5"/>
            <a:srcRect/>
            <a:stretch/>
          </p:blipFill>
          <p:spPr>
            <a:xfrm>
              <a:off x="6560831" y="1121408"/>
              <a:ext cx="4035274" cy="5727060"/>
            </a:xfrm>
            <a:prstGeom prst="rect">
              <a:avLst/>
            </a:prstGeom>
          </p:spPr>
        </p:pic>
        <p:sp>
          <p:nvSpPr>
            <p:cNvPr id="18" name="object 7">
              <a:extLst>
                <a:ext uri="{FF2B5EF4-FFF2-40B4-BE49-F238E27FC236}">
                  <a16:creationId xmlns:a16="http://schemas.microsoft.com/office/drawing/2014/main" id="{BD247E3B-1A72-8613-3317-EC6352DD6899}"/>
                </a:ext>
              </a:extLst>
            </p:cNvPr>
            <p:cNvSpPr txBox="1"/>
            <p:nvPr/>
          </p:nvSpPr>
          <p:spPr>
            <a:xfrm>
              <a:off x="6965301" y="6096000"/>
              <a:ext cx="3176905" cy="754694"/>
            </a:xfrm>
            <a:prstGeom prst="rect">
              <a:avLst/>
            </a:prstGeom>
          </p:spPr>
          <p:txBody>
            <a:bodyPr vert="horz" wrap="square" lIns="0" tIns="15875" rIns="0" bIns="0" rtlCol="0">
              <a:spAutoFit/>
            </a:bodyPr>
            <a:lstStyle/>
            <a:p>
              <a:pPr marL="12700" marR="5080" rtl="0">
                <a:lnSpc>
                  <a:spcPct val="100200"/>
                </a:lnSpc>
                <a:spcBef>
                  <a:spcPts val="125"/>
                </a:spcBef>
              </a:pPr>
              <a:r>
                <a:rPr lang="fr-CA" sz="800">
                  <a:solidFill>
                    <a:srgbClr val="431F20"/>
                  </a:solidFill>
                  <a:latin typeface="Calibri"/>
                  <a:cs typeface="Calibri"/>
                </a:rPr>
                <a:t>Le système alimentaire du Canada se soucie de tout ce que vous mettez dans votre assiette : il le cultive, le produit et le distribue. Étant donné qu’il permet de nourrir aujourd’hui plus de personnes que jamais, notre système alimentaire est constamment à la recherche de moyens d’améliorer la qualité et la production des aliments afin de garantir la sécurité alimentaire pour les prochaines générations. Pour en savoir plus sur l’avenir de notre</a:t>
              </a:r>
            </a:p>
          </p:txBody>
        </p:sp>
        <p:sp>
          <p:nvSpPr>
            <p:cNvPr id="19" name="object 9">
              <a:extLst>
                <a:ext uri="{FF2B5EF4-FFF2-40B4-BE49-F238E27FC236}">
                  <a16:creationId xmlns:a16="http://schemas.microsoft.com/office/drawing/2014/main" id="{7A30C651-8A3A-A4D3-4320-349AECC71722}"/>
                </a:ext>
              </a:extLst>
            </p:cNvPr>
            <p:cNvSpPr txBox="1"/>
            <p:nvPr/>
          </p:nvSpPr>
          <p:spPr>
            <a:xfrm>
              <a:off x="6896100" y="1941554"/>
              <a:ext cx="2219325" cy="314189"/>
            </a:xfrm>
            <a:prstGeom prst="rect">
              <a:avLst/>
            </a:prstGeom>
            <a:noFill/>
          </p:spPr>
          <p:txBody>
            <a:bodyPr vert="horz" wrap="square" lIns="0" tIns="143510" rIns="0" bIns="0" rtlCol="0">
              <a:spAutoFit/>
            </a:bodyPr>
            <a:lstStyle/>
            <a:p>
              <a:pPr marL="139700" rtl="0">
                <a:lnSpc>
                  <a:spcPct val="100000"/>
                </a:lnSpc>
                <a:spcBef>
                  <a:spcPts val="1130"/>
                </a:spcBef>
              </a:pPr>
              <a:r>
                <a:rPr lang="fr-ca" sz="1100" i="1">
                  <a:solidFill>
                    <a:srgbClr val="431F20"/>
                  </a:solidFill>
                  <a:latin typeface="Montserrat" pitchFamily="2" charset="77"/>
                  <a:cs typeface="Century Gothic"/>
                </a:rPr>
                <a:t>Image vidéo 1</a:t>
              </a:r>
              <a:endParaRPr sz="1100">
                <a:latin typeface="Montserrat" pitchFamily="2" charset="77"/>
                <a:cs typeface="Century Gothic"/>
              </a:endParaRPr>
            </a:p>
          </p:txBody>
        </p:sp>
      </p:grpSp>
      <p:sp>
        <p:nvSpPr>
          <p:cNvPr id="20" name="TextBox 19">
            <a:extLst>
              <a:ext uri="{FF2B5EF4-FFF2-40B4-BE49-F238E27FC236}">
                <a16:creationId xmlns:a16="http://schemas.microsoft.com/office/drawing/2014/main" id="{0AE20991-CB8D-3C5B-10DB-2170C5005AE8}"/>
              </a:ext>
            </a:extLst>
          </p:cNvPr>
          <p:cNvSpPr txBox="1"/>
          <p:nvPr/>
        </p:nvSpPr>
        <p:spPr>
          <a:xfrm>
            <a:off x="396092" y="703275"/>
            <a:ext cx="4491594" cy="646331"/>
          </a:xfrm>
          <a:prstGeom prst="rect">
            <a:avLst/>
          </a:prstGeom>
          <a:noFill/>
        </p:spPr>
        <p:txBody>
          <a:bodyPr wrap="square" rtlCol="0">
            <a:spAutoFit/>
          </a:bodyPr>
          <a:lstStyle/>
          <a:p>
            <a:pPr marL="12700" rtl="0">
              <a:lnSpc>
                <a:spcPct val="100000"/>
              </a:lnSpc>
              <a:spcBef>
                <a:spcPts val="100"/>
              </a:spcBef>
            </a:pPr>
            <a:r>
              <a:rPr lang="fr-ca" sz="1800" b="1">
                <a:solidFill>
                  <a:srgbClr val="431F20"/>
                </a:solidFill>
                <a:latin typeface="Montserrat" panose="00000500000000000000" pitchFamily="2" charset="0"/>
                <a:cs typeface="Century Gothic"/>
              </a:rPr>
              <a:t>Exemple de publication – </a:t>
            </a:r>
            <a:br>
              <a:rPr lang="en-CA" sz="1800" b="1">
                <a:solidFill>
                  <a:srgbClr val="431F20"/>
                </a:solidFill>
                <a:latin typeface="Montserrat" panose="00000500000000000000" pitchFamily="2" charset="0"/>
                <a:cs typeface="Century Gothic"/>
              </a:rPr>
            </a:br>
            <a:r>
              <a:rPr lang="fr-ca" sz="1800" b="1">
                <a:solidFill>
                  <a:srgbClr val="431F20"/>
                </a:solidFill>
                <a:latin typeface="Montserrat" panose="00000500000000000000" pitchFamily="2" charset="0"/>
                <a:cs typeface="Century Gothic"/>
              </a:rPr>
              <a:t>Vidéo sur l’avenir de l’alimentation</a:t>
            </a:r>
            <a:endParaRPr lang="en-CA" sz="1800">
              <a:latin typeface="Montserrat" panose="00000500000000000000" pitchFamily="2" charset="0"/>
              <a:cs typeface="Century Gothic"/>
            </a:endParaRPr>
          </a:p>
        </p:txBody>
      </p:sp>
    </p:spTree>
    <p:extLst>
      <p:ext uri="{BB962C8B-B14F-4D97-AF65-F5344CB8AC3E}">
        <p14:creationId xmlns:p14="http://schemas.microsoft.com/office/powerpoint/2010/main" val="4002984862"/>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271"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pPr rtl="0"/>
            <a:endParaRPr/>
          </a:p>
        </p:txBody>
      </p:sp>
      <p:sp>
        <p:nvSpPr>
          <p:cNvPr id="3" name="object 3"/>
          <p:cNvSpPr txBox="1"/>
          <p:nvPr/>
        </p:nvSpPr>
        <p:spPr>
          <a:xfrm>
            <a:off x="5391784" y="595629"/>
            <a:ext cx="1298322" cy="197490"/>
          </a:xfrm>
          <a:prstGeom prst="rect">
            <a:avLst/>
          </a:prstGeom>
        </p:spPr>
        <p:txBody>
          <a:bodyPr vert="horz" wrap="square" lIns="0" tIns="12700" rIns="0" bIns="0" rtlCol="0" anchor="t">
            <a:spAutoFit/>
          </a:bodyPr>
          <a:lstStyle/>
          <a:p>
            <a:pPr marL="12700" rtl="0">
              <a:spcBef>
                <a:spcPts val="100"/>
              </a:spcBef>
            </a:pPr>
            <a:r>
              <a:rPr lang="fr-ca" sz="1200" b="1">
                <a:solidFill>
                  <a:srgbClr val="431F20"/>
                </a:solidFill>
                <a:latin typeface="Montserrat"/>
                <a:cs typeface="Century Gothic"/>
              </a:rPr>
              <a:t>Texte:</a:t>
            </a:r>
            <a:endParaRPr lang="fr-CA" sz="1200" b="1">
              <a:solidFill>
                <a:srgbClr val="431F20"/>
              </a:solidFill>
              <a:latin typeface="Montserrat" pitchFamily="2" charset="77"/>
              <a:cs typeface="Century Gothic"/>
            </a:endParaRPr>
          </a:p>
        </p:txBody>
      </p:sp>
      <p:sp>
        <p:nvSpPr>
          <p:cNvPr id="6" name="object 6"/>
          <p:cNvSpPr txBox="1"/>
          <p:nvPr/>
        </p:nvSpPr>
        <p:spPr>
          <a:xfrm>
            <a:off x="5391784" y="2500481"/>
            <a:ext cx="4004945" cy="752475"/>
          </a:xfrm>
          <a:prstGeom prst="rect">
            <a:avLst/>
          </a:prstGeom>
        </p:spPr>
        <p:txBody>
          <a:bodyPr vert="horz" wrap="square" lIns="0" tIns="12700" rIns="0" bIns="0" rtlCol="0" anchor="t">
            <a:spAutoFit/>
          </a:bodyPr>
          <a:lstStyle/>
          <a:p>
            <a:pPr marL="12700">
              <a:spcBef>
                <a:spcPts val="100"/>
              </a:spcBef>
            </a:pPr>
            <a:r>
              <a:rPr lang="fr-ca" sz="1200" b="1">
                <a:solidFill>
                  <a:srgbClr val="431F20"/>
                </a:solidFill>
                <a:latin typeface="Montserrat"/>
                <a:cs typeface="Century Gothic"/>
              </a:rPr>
              <a:t>Texte sur l'image:</a:t>
            </a:r>
            <a:endParaRPr sz="1200">
              <a:latin typeface="Montserrat"/>
              <a:cs typeface="Century Gothic"/>
            </a:endParaRPr>
          </a:p>
          <a:p>
            <a:pPr marL="12700" rtl="0"/>
            <a:r>
              <a:rPr lang="fr-CA" sz="1200">
                <a:solidFill>
                  <a:srgbClr val="431F20"/>
                </a:solidFill>
                <a:latin typeface="Montserrat"/>
                <a:cs typeface="Century Gothic"/>
              </a:rPr>
              <a:t>Ô Canada, le saviez-vous?</a:t>
            </a:r>
            <a:endParaRPr lang="fr-CA" sz="1200">
              <a:latin typeface="Montserrat"/>
              <a:cs typeface="Century Gothic"/>
            </a:endParaRPr>
          </a:p>
          <a:p>
            <a:pPr marL="12700" rtl="0"/>
            <a:r>
              <a:rPr lang="fr-CA" sz="1200">
                <a:solidFill>
                  <a:srgbClr val="431F20"/>
                </a:solidFill>
                <a:latin typeface="Montserrat"/>
                <a:cs typeface="Century Gothic"/>
              </a:rPr>
              <a:t>Un acre de terre peut nourrir X personnes.</a:t>
            </a:r>
            <a:endParaRPr lang="fr-CA" sz="1200">
              <a:latin typeface="Montserrat"/>
              <a:cs typeface="Century Gothic"/>
            </a:endParaRPr>
          </a:p>
          <a:p>
            <a:pPr marL="12700" rtl="0"/>
            <a:r>
              <a:rPr lang="fr-CA" sz="1200">
                <a:solidFill>
                  <a:srgbClr val="431F20"/>
                </a:solidFill>
                <a:latin typeface="Montserrat"/>
                <a:cs typeface="Century Gothic"/>
              </a:rPr>
              <a:t>C’est X fois plus qu’il y a 10 ans!</a:t>
            </a:r>
            <a:endParaRPr lang="fr-CA" sz="1200">
              <a:latin typeface="Montserrat"/>
              <a:cs typeface="Century Gothic"/>
            </a:endParaRPr>
          </a:p>
        </p:txBody>
      </p:sp>
      <p:sp>
        <p:nvSpPr>
          <p:cNvPr id="7" name="object 7"/>
          <p:cNvSpPr txBox="1"/>
          <p:nvPr/>
        </p:nvSpPr>
        <p:spPr>
          <a:xfrm>
            <a:off x="426401" y="1402715"/>
            <a:ext cx="4491594" cy="941069"/>
          </a:xfrm>
          <a:prstGeom prst="rect">
            <a:avLst/>
          </a:prstGeom>
        </p:spPr>
        <p:txBody>
          <a:bodyPr vert="horz" wrap="square" lIns="0" tIns="12700" rIns="0" bIns="0" rtlCol="0">
            <a:spAutoFit/>
          </a:bodyPr>
          <a:lstStyle/>
          <a:p>
            <a:pPr marL="12700" marR="5080" rtl="0">
              <a:lnSpc>
                <a:spcPct val="100000"/>
              </a:lnSpc>
              <a:spcBef>
                <a:spcPts val="100"/>
              </a:spcBef>
            </a:pPr>
            <a:r>
              <a:rPr lang="fr-ca" sz="1500">
                <a:solidFill>
                  <a:srgbClr val="431F20"/>
                </a:solidFill>
                <a:latin typeface="Montserrat" pitchFamily="2" charset="77"/>
                <a:cs typeface="Century Gothic"/>
              </a:rPr>
              <a:t>Nous inclurons des articles sur des sujets pertinents pour la population. Ceux-ci pourraient prendre la forme de graphiques, d’explications réelles d’experts ou de séquences vidéo.</a:t>
            </a:r>
            <a:endParaRPr sz="1500">
              <a:latin typeface="Montserrat" pitchFamily="2" charset="77"/>
              <a:cs typeface="Century Gothic"/>
            </a:endParaRPr>
          </a:p>
        </p:txBody>
      </p:sp>
      <p:grpSp>
        <p:nvGrpSpPr>
          <p:cNvPr id="23" name="Group 22">
            <a:extLst>
              <a:ext uri="{FF2B5EF4-FFF2-40B4-BE49-F238E27FC236}">
                <a16:creationId xmlns:a16="http://schemas.microsoft.com/office/drawing/2014/main" id="{3A9EA23F-1957-9517-7D77-A88AB96301A1}"/>
              </a:ext>
            </a:extLst>
          </p:cNvPr>
          <p:cNvGrpSpPr/>
          <p:nvPr/>
        </p:nvGrpSpPr>
        <p:grpSpPr>
          <a:xfrm>
            <a:off x="317944" y="2649539"/>
            <a:ext cx="10921556" cy="4369067"/>
            <a:chOff x="317944" y="2649539"/>
            <a:chExt cx="10921556" cy="4369067"/>
          </a:xfrm>
        </p:grpSpPr>
        <p:pic>
          <p:nvPicPr>
            <p:cNvPr id="24" name="Picture 23">
              <a:extLst>
                <a:ext uri="{FF2B5EF4-FFF2-40B4-BE49-F238E27FC236}">
                  <a16:creationId xmlns:a16="http://schemas.microsoft.com/office/drawing/2014/main" id="{512F89F6-93D5-5391-FB19-46CAC2E8E216}"/>
                </a:ext>
              </a:extLst>
            </p:cNvPr>
            <p:cNvPicPr/>
            <p:nvPr/>
          </p:nvPicPr>
          <p:blipFill>
            <a:blip r:embed="rId3"/>
            <a:srcRect t="682" b="682"/>
            <a:stretch/>
          </p:blipFill>
          <p:spPr>
            <a:xfrm>
              <a:off x="317944" y="2649539"/>
              <a:ext cx="3006281" cy="4208461"/>
            </a:xfrm>
            <a:prstGeom prst="rect">
              <a:avLst/>
            </a:prstGeom>
          </p:spPr>
        </p:pic>
        <p:sp>
          <p:nvSpPr>
            <p:cNvPr id="25" name="object 14">
              <a:extLst>
                <a:ext uri="{FF2B5EF4-FFF2-40B4-BE49-F238E27FC236}">
                  <a16:creationId xmlns:a16="http://schemas.microsoft.com/office/drawing/2014/main" id="{3C1FDD8C-71B1-E246-F8E3-33FA1D2CAB90}"/>
                </a:ext>
              </a:extLst>
            </p:cNvPr>
            <p:cNvSpPr txBox="1"/>
            <p:nvPr/>
          </p:nvSpPr>
          <p:spPr>
            <a:xfrm>
              <a:off x="650049" y="6399847"/>
              <a:ext cx="2348865" cy="618759"/>
            </a:xfrm>
            <a:prstGeom prst="rect">
              <a:avLst/>
            </a:prstGeom>
          </p:spPr>
          <p:txBody>
            <a:bodyPr vert="horz" wrap="square" lIns="0" tIns="15875" rIns="0" bIns="0" rtlCol="0">
              <a:spAutoFit/>
            </a:bodyPr>
            <a:lstStyle/>
            <a:p>
              <a:pPr marL="12700" rtl="0">
                <a:lnSpc>
                  <a:spcPts val="894"/>
                </a:lnSpc>
                <a:spcBef>
                  <a:spcPts val="125"/>
                </a:spcBef>
              </a:pPr>
              <a:r>
                <a:rPr lang="fr-CA" sz="800">
                  <a:solidFill>
                    <a:srgbClr val="431F20"/>
                  </a:solidFill>
                  <a:latin typeface="Calibri" panose="020F0502020204030204" pitchFamily="34" charset="0"/>
                  <a:cs typeface="Calibri" panose="020F0502020204030204" pitchFamily="34" charset="0"/>
                </a:rPr>
                <a:t>Le saviez-vous?</a:t>
              </a:r>
            </a:p>
            <a:p>
              <a:pPr marL="12700" rtl="0">
                <a:lnSpc>
                  <a:spcPts val="894"/>
                </a:lnSpc>
                <a:spcBef>
                  <a:spcPts val="125"/>
                </a:spcBef>
              </a:pPr>
              <a:r>
                <a:rPr lang="fr-CA" sz="800">
                  <a:solidFill>
                    <a:srgbClr val="431F20"/>
                  </a:solidFill>
                  <a:latin typeface="Calibri" panose="020F0502020204030204" pitchFamily="34" charset="0"/>
                  <a:cs typeface="Calibri" panose="020F0502020204030204" pitchFamily="34" charset="0"/>
                </a:rPr>
                <a:t>Le système alimentaire du Canada nourrit 400 millions de personnes par an! Avec davantage de bouches à nourrir, notre système alimentaire doit croître et</a:t>
              </a:r>
            </a:p>
            <a:p>
              <a:pPr marL="12700" rtl="0">
                <a:lnSpc>
                  <a:spcPts val="894"/>
                </a:lnSpc>
                <a:spcBef>
                  <a:spcPts val="125"/>
                </a:spcBef>
              </a:pPr>
              <a:endParaRPr lang="fr-CA" sz="800" err="1">
                <a:solidFill>
                  <a:srgbClr val="431F20"/>
                </a:solidFill>
                <a:latin typeface="Calibri" panose="020F0502020204030204" pitchFamily="34" charset="0"/>
                <a:cs typeface="Calibri" panose="020F0502020204030204" pitchFamily="34" charset="0"/>
              </a:endParaRPr>
            </a:p>
          </p:txBody>
        </p:sp>
        <p:sp>
          <p:nvSpPr>
            <p:cNvPr id="26" name="object 15">
              <a:extLst>
                <a:ext uri="{FF2B5EF4-FFF2-40B4-BE49-F238E27FC236}">
                  <a16:creationId xmlns:a16="http://schemas.microsoft.com/office/drawing/2014/main" id="{1A9D249E-5AB8-CCCC-176F-C1C1DC11F15D}"/>
                </a:ext>
              </a:extLst>
            </p:cNvPr>
            <p:cNvSpPr txBox="1"/>
            <p:nvPr/>
          </p:nvSpPr>
          <p:spPr>
            <a:xfrm>
              <a:off x="3477640" y="6172834"/>
              <a:ext cx="585470" cy="185307"/>
            </a:xfrm>
            <a:prstGeom prst="rect">
              <a:avLst/>
            </a:prstGeom>
          </p:spPr>
          <p:txBody>
            <a:bodyPr vert="horz" wrap="square" lIns="0" tIns="15875" rIns="0" bIns="0" rtlCol="0">
              <a:spAutoFit/>
            </a:bodyPr>
            <a:lstStyle/>
            <a:p>
              <a:pPr marL="12700" rtl="0">
                <a:lnSpc>
                  <a:spcPct val="100000"/>
                </a:lnSpc>
                <a:spcBef>
                  <a:spcPts val="125"/>
                </a:spcBef>
              </a:pPr>
              <a:r>
                <a:rPr lang="fr-ca" sz="1100" i="1">
                  <a:solidFill>
                    <a:srgbClr val="431F20"/>
                  </a:solidFill>
                  <a:latin typeface="Montserrat" pitchFamily="2" charset="77"/>
                  <a:cs typeface="Century Gothic"/>
                </a:rPr>
                <a:t>frame 2</a:t>
              </a:r>
              <a:endParaRPr sz="1100">
                <a:latin typeface="Montserrat" pitchFamily="2" charset="77"/>
                <a:cs typeface="Century Gothic"/>
              </a:endParaRPr>
            </a:p>
          </p:txBody>
        </p:sp>
        <p:sp>
          <p:nvSpPr>
            <p:cNvPr id="27" name="object 16">
              <a:extLst>
                <a:ext uri="{FF2B5EF4-FFF2-40B4-BE49-F238E27FC236}">
                  <a16:creationId xmlns:a16="http://schemas.microsoft.com/office/drawing/2014/main" id="{EA6874E9-D046-A734-1FBD-4B3C0CD26702}"/>
                </a:ext>
              </a:extLst>
            </p:cNvPr>
            <p:cNvSpPr txBox="1"/>
            <p:nvPr/>
          </p:nvSpPr>
          <p:spPr>
            <a:xfrm>
              <a:off x="6105271" y="6162675"/>
              <a:ext cx="584835" cy="185307"/>
            </a:xfrm>
            <a:prstGeom prst="rect">
              <a:avLst/>
            </a:prstGeom>
          </p:spPr>
          <p:txBody>
            <a:bodyPr vert="horz" wrap="square" lIns="0" tIns="15875" rIns="0" bIns="0" rtlCol="0">
              <a:spAutoFit/>
            </a:bodyPr>
            <a:lstStyle/>
            <a:p>
              <a:pPr marL="12700" rtl="0">
                <a:lnSpc>
                  <a:spcPct val="100000"/>
                </a:lnSpc>
                <a:spcBef>
                  <a:spcPts val="125"/>
                </a:spcBef>
              </a:pPr>
              <a:r>
                <a:rPr lang="fr-ca" sz="1100" i="1">
                  <a:solidFill>
                    <a:srgbClr val="431F20"/>
                  </a:solidFill>
                  <a:latin typeface="Montserrat" pitchFamily="2" charset="77"/>
                  <a:cs typeface="Century Gothic"/>
                </a:rPr>
                <a:t>frame 3</a:t>
              </a:r>
              <a:endParaRPr sz="1100">
                <a:latin typeface="Montserrat" pitchFamily="2" charset="77"/>
                <a:cs typeface="Century Gothic"/>
              </a:endParaRPr>
            </a:p>
          </p:txBody>
        </p:sp>
        <p:pic>
          <p:nvPicPr>
            <p:cNvPr id="28" name="object 17">
              <a:extLst>
                <a:ext uri="{FF2B5EF4-FFF2-40B4-BE49-F238E27FC236}">
                  <a16:creationId xmlns:a16="http://schemas.microsoft.com/office/drawing/2014/main" id="{FFED499C-1310-E42C-2E3C-07A865C1F9A4}"/>
                </a:ext>
              </a:extLst>
            </p:cNvPr>
            <p:cNvPicPr/>
            <p:nvPr/>
          </p:nvPicPr>
          <p:blipFill>
            <a:blip r:embed="rId4"/>
            <a:srcRect/>
            <a:stretch/>
          </p:blipFill>
          <p:spPr>
            <a:xfrm>
              <a:off x="8677275" y="3567112"/>
              <a:ext cx="2562225" cy="2562225"/>
            </a:xfrm>
            <a:prstGeom prst="rect">
              <a:avLst/>
            </a:prstGeom>
          </p:spPr>
        </p:pic>
        <p:pic>
          <p:nvPicPr>
            <p:cNvPr id="29" name="object 19">
              <a:extLst>
                <a:ext uri="{FF2B5EF4-FFF2-40B4-BE49-F238E27FC236}">
                  <a16:creationId xmlns:a16="http://schemas.microsoft.com/office/drawing/2014/main" id="{9E1BA877-558E-B65B-6C92-5ABA58402B7B}"/>
                </a:ext>
              </a:extLst>
            </p:cNvPr>
            <p:cNvPicPr/>
            <p:nvPr/>
          </p:nvPicPr>
          <p:blipFill>
            <a:blip r:embed="rId5"/>
            <a:srcRect/>
            <a:stretch/>
          </p:blipFill>
          <p:spPr>
            <a:xfrm>
              <a:off x="3390900" y="3562350"/>
              <a:ext cx="2562225" cy="2562225"/>
            </a:xfrm>
            <a:prstGeom prst="rect">
              <a:avLst/>
            </a:prstGeom>
          </p:spPr>
        </p:pic>
        <p:sp>
          <p:nvSpPr>
            <p:cNvPr id="30" name="object 21">
              <a:extLst>
                <a:ext uri="{FF2B5EF4-FFF2-40B4-BE49-F238E27FC236}">
                  <a16:creationId xmlns:a16="http://schemas.microsoft.com/office/drawing/2014/main" id="{1498395E-F915-ED27-1679-39CE503A8716}"/>
                </a:ext>
              </a:extLst>
            </p:cNvPr>
            <p:cNvSpPr txBox="1"/>
            <p:nvPr/>
          </p:nvSpPr>
          <p:spPr>
            <a:xfrm>
              <a:off x="8751316" y="6165215"/>
              <a:ext cx="587375" cy="185307"/>
            </a:xfrm>
            <a:prstGeom prst="rect">
              <a:avLst/>
            </a:prstGeom>
          </p:spPr>
          <p:txBody>
            <a:bodyPr vert="horz" wrap="square" lIns="0" tIns="15875" rIns="0" bIns="0" rtlCol="0">
              <a:spAutoFit/>
            </a:bodyPr>
            <a:lstStyle/>
            <a:p>
              <a:pPr marL="12700" rtl="0">
                <a:lnSpc>
                  <a:spcPct val="100000"/>
                </a:lnSpc>
                <a:spcBef>
                  <a:spcPts val="125"/>
                </a:spcBef>
              </a:pPr>
              <a:r>
                <a:rPr lang="fr-ca" sz="1100" i="1">
                  <a:solidFill>
                    <a:srgbClr val="431F20"/>
                  </a:solidFill>
                  <a:latin typeface="Montserrat" pitchFamily="2" charset="77"/>
                  <a:cs typeface="Century Gothic"/>
                </a:rPr>
                <a:t>frame 4</a:t>
              </a:r>
              <a:endParaRPr sz="1100">
                <a:latin typeface="Montserrat" pitchFamily="2" charset="77"/>
                <a:cs typeface="Century Gothic"/>
              </a:endParaRPr>
            </a:p>
          </p:txBody>
        </p:sp>
        <p:pic>
          <p:nvPicPr>
            <p:cNvPr id="31" name="object 22">
              <a:extLst>
                <a:ext uri="{FF2B5EF4-FFF2-40B4-BE49-F238E27FC236}">
                  <a16:creationId xmlns:a16="http://schemas.microsoft.com/office/drawing/2014/main" id="{8B72801F-F43C-69C0-E8A3-32F5000B853B}"/>
                </a:ext>
              </a:extLst>
            </p:cNvPr>
            <p:cNvPicPr/>
            <p:nvPr/>
          </p:nvPicPr>
          <p:blipFill>
            <a:blip r:embed="rId6"/>
            <a:srcRect/>
            <a:stretch/>
          </p:blipFill>
          <p:spPr>
            <a:xfrm>
              <a:off x="6024562" y="3552825"/>
              <a:ext cx="2581275" cy="2581275"/>
            </a:xfrm>
            <a:prstGeom prst="rect">
              <a:avLst/>
            </a:prstGeom>
          </p:spPr>
        </p:pic>
      </p:grpSp>
      <p:sp>
        <p:nvSpPr>
          <p:cNvPr id="33" name="TextBox 32">
            <a:extLst>
              <a:ext uri="{FF2B5EF4-FFF2-40B4-BE49-F238E27FC236}">
                <a16:creationId xmlns:a16="http://schemas.microsoft.com/office/drawing/2014/main" id="{B91FCAE0-90DA-CA9A-0ED9-B5786B73B51B}"/>
              </a:ext>
            </a:extLst>
          </p:cNvPr>
          <p:cNvSpPr txBox="1"/>
          <p:nvPr/>
        </p:nvSpPr>
        <p:spPr>
          <a:xfrm>
            <a:off x="396092" y="703275"/>
            <a:ext cx="4491594" cy="646331"/>
          </a:xfrm>
          <a:prstGeom prst="rect">
            <a:avLst/>
          </a:prstGeom>
          <a:noFill/>
        </p:spPr>
        <p:txBody>
          <a:bodyPr wrap="square" rtlCol="0">
            <a:spAutoFit/>
          </a:bodyPr>
          <a:lstStyle/>
          <a:p>
            <a:pPr marL="12700" rtl="0">
              <a:lnSpc>
                <a:spcPct val="100000"/>
              </a:lnSpc>
              <a:spcBef>
                <a:spcPts val="100"/>
              </a:spcBef>
            </a:pPr>
            <a:r>
              <a:rPr lang="fr-ca" sz="1800" b="1">
                <a:solidFill>
                  <a:srgbClr val="431F20"/>
                </a:solidFill>
                <a:latin typeface="Montserrat" panose="00000500000000000000" pitchFamily="2" charset="0"/>
                <a:cs typeface="Century Gothic"/>
              </a:rPr>
              <a:t>Exemple de publication – </a:t>
            </a:r>
            <a:br>
              <a:rPr lang="en-CA" sz="1800" b="1">
                <a:solidFill>
                  <a:srgbClr val="431F20"/>
                </a:solidFill>
                <a:latin typeface="Montserrat" panose="00000500000000000000" pitchFamily="2" charset="0"/>
                <a:cs typeface="Century Gothic"/>
              </a:rPr>
            </a:br>
            <a:r>
              <a:rPr lang="fr-ca" sz="1800" b="1">
                <a:solidFill>
                  <a:srgbClr val="431F20"/>
                </a:solidFill>
                <a:latin typeface="Montserrat" panose="00000500000000000000" pitchFamily="2" charset="0"/>
                <a:cs typeface="Century Gothic"/>
              </a:rPr>
              <a:t>Participation à la conversation</a:t>
            </a:r>
            <a:endParaRPr lang="en-CA" sz="1800">
              <a:latin typeface="Montserrat" panose="00000500000000000000" pitchFamily="2" charset="0"/>
              <a:cs typeface="Century Gothic"/>
            </a:endParaRPr>
          </a:p>
        </p:txBody>
      </p:sp>
      <p:sp>
        <p:nvSpPr>
          <p:cNvPr id="36" name="object 5">
            <a:extLst>
              <a:ext uri="{FF2B5EF4-FFF2-40B4-BE49-F238E27FC236}">
                <a16:creationId xmlns:a16="http://schemas.microsoft.com/office/drawing/2014/main" id="{6E7C1CD6-5604-E2F6-9F81-50FA3DF51582}"/>
              </a:ext>
            </a:extLst>
          </p:cNvPr>
          <p:cNvSpPr txBox="1"/>
          <p:nvPr/>
        </p:nvSpPr>
        <p:spPr>
          <a:xfrm>
            <a:off x="5391784" y="869265"/>
            <a:ext cx="5847715" cy="1631216"/>
          </a:xfrm>
          <a:prstGeom prst="rect">
            <a:avLst/>
          </a:prstGeom>
        </p:spPr>
        <p:txBody>
          <a:bodyPr vert="horz" wrap="square" lIns="0" tIns="12700" rIns="0" bIns="0" rtlCol="0">
            <a:spAutoFit/>
          </a:bodyPr>
          <a:lstStyle/>
          <a:p>
            <a:pPr marL="12700" rtl="0">
              <a:spcBef>
                <a:spcPts val="100"/>
              </a:spcBef>
            </a:pPr>
            <a:r>
              <a:rPr lang="fr-ca" sz="1200">
                <a:solidFill>
                  <a:srgbClr val="431F20"/>
                </a:solidFill>
                <a:latin typeface="Montserrat" pitchFamily="2" charset="77"/>
                <a:cs typeface="Century Gothic"/>
              </a:rPr>
              <a:t>Le saviez-vous?</a:t>
            </a:r>
            <a:endParaRPr sz="1200">
              <a:latin typeface="Montserrat" pitchFamily="2" charset="77"/>
              <a:cs typeface="Century Gothic"/>
            </a:endParaRPr>
          </a:p>
          <a:p>
            <a:pPr marL="12700" marR="92075" rtl="0">
              <a:spcBef>
                <a:spcPts val="45"/>
              </a:spcBef>
            </a:pPr>
            <a:r>
              <a:rPr lang="fr-ca" sz="1200">
                <a:solidFill>
                  <a:srgbClr val="431F20"/>
                </a:solidFill>
                <a:latin typeface="Montserrat" pitchFamily="2" charset="77"/>
                <a:cs typeface="Century Gothic"/>
              </a:rPr>
              <a:t>Le système alimentaire du Canada nourrit 400 millions de personnes par an! Avec davantage de bouches à nourrir, notre système alimentaire doit croître et évoluer différemment, par exemple, en trouvant le moyen de tirer le meilleur parti de nos terres.</a:t>
            </a:r>
            <a:endParaRPr sz="1200">
              <a:latin typeface="Montserrat" pitchFamily="2" charset="77"/>
              <a:cs typeface="Century Gothic"/>
            </a:endParaRPr>
          </a:p>
          <a:p>
            <a:pPr marL="12700" rtl="0">
              <a:spcBef>
                <a:spcPts val="1115"/>
              </a:spcBef>
            </a:pPr>
            <a:r>
              <a:rPr lang="fr-ca" sz="1200">
                <a:solidFill>
                  <a:srgbClr val="431F20"/>
                </a:solidFill>
                <a:latin typeface="Montserrat" pitchFamily="2" charset="77"/>
                <a:cs typeface="Century Gothic"/>
              </a:rPr>
              <a:t>Quels éléments du système alimentaire du Canada aimeriez-vous </a:t>
            </a:r>
            <a:br>
              <a:rPr lang="fr-CA" sz="1200">
                <a:solidFill>
                  <a:srgbClr val="431F20"/>
                </a:solidFill>
                <a:latin typeface="Montserrat" pitchFamily="2" charset="77"/>
                <a:cs typeface="Century Gothic"/>
              </a:rPr>
            </a:br>
            <a:r>
              <a:rPr lang="fr-ca" sz="1200">
                <a:solidFill>
                  <a:srgbClr val="431F20"/>
                </a:solidFill>
                <a:latin typeface="Montserrat" pitchFamily="2" charset="77"/>
                <a:cs typeface="Century Gothic"/>
              </a:rPr>
              <a:t>que nous analysions?</a:t>
            </a:r>
            <a:endParaRPr sz="1200">
              <a:latin typeface="Montserrat" pitchFamily="2" charset="77"/>
              <a:cs typeface="Century Gothic"/>
            </a:endParaRPr>
          </a:p>
          <a:p>
            <a:pPr marL="12700" rtl="0"/>
            <a:r>
              <a:rPr lang="fr-ca" sz="1200">
                <a:solidFill>
                  <a:srgbClr val="431F20"/>
                </a:solidFill>
                <a:latin typeface="Montserrat" pitchFamily="2" charset="77"/>
                <a:cs typeface="Century Gothic"/>
              </a:rPr>
              <a:t>#</a:t>
            </a:r>
            <a:r>
              <a:rPr lang="fr-ca" sz="1200" err="1">
                <a:solidFill>
                  <a:srgbClr val="431F20"/>
                </a:solidFill>
                <a:latin typeface="Montserrat" pitchFamily="2" charset="77"/>
                <a:cs typeface="Century Gothic"/>
              </a:rPr>
              <a:t>NotreAlimentationNotreAvenir</a:t>
            </a:r>
            <a:endParaRPr sz="1200">
              <a:latin typeface="Montserrat" pitchFamily="2" charset="77"/>
              <a:cs typeface="Century Gothic"/>
            </a:endParaRPr>
          </a:p>
        </p:txBody>
      </p:sp>
    </p:spTree>
    <p:extLst>
      <p:ext uri="{BB962C8B-B14F-4D97-AF65-F5344CB8AC3E}">
        <p14:creationId xmlns:p14="http://schemas.microsoft.com/office/powerpoint/2010/main" val="2981556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094CF-B792-9633-B192-20989E623963}"/>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8225B6B9-0ACD-C8C3-DC84-300745901716}"/>
              </a:ext>
            </a:extLst>
          </p:cNvPr>
          <p:cNvSpPr txBox="1">
            <a:spLocks/>
          </p:cNvSpPr>
          <p:nvPr>
            <p:custDataLst>
              <p:tags r:id="rId1"/>
            </p:custDataLst>
          </p:nvPr>
        </p:nvSpPr>
        <p:spPr>
          <a:xfrm>
            <a:off x="624619" y="1858256"/>
            <a:ext cx="6285467" cy="3706784"/>
          </a:xfrm>
          <a:prstGeom prst="rect">
            <a:avLst/>
          </a:prstGeom>
        </p:spPr>
        <p:txBody>
          <a:bodyPr vert="horz" wrap="square" lIns="0" tIns="13335" rIns="0" bIns="0" rtlCol="0">
            <a:spAutoFit/>
          </a:bodyPr>
          <a:lstStyle>
            <a:lvl1pPr>
              <a:defRPr sz="1850" b="1" i="0">
                <a:solidFill>
                  <a:srgbClr val="431F20"/>
                </a:solidFill>
                <a:latin typeface="Century Gothic"/>
                <a:ea typeface="+mj-ea"/>
                <a:cs typeface="Century Gothic"/>
              </a:defRPr>
            </a:lvl1pPr>
          </a:lstStyle>
          <a:p>
            <a:pPr marL="23495" algn="l" rtl="0">
              <a:spcBef>
                <a:spcPts val="105"/>
              </a:spcBef>
            </a:pPr>
            <a:r>
              <a:rPr lang="fr-ca" sz="6000" b="1" i="0" u="none" kern="0" baseline="0" dirty="0">
                <a:solidFill>
                  <a:srgbClr val="F5F0F0"/>
                </a:solidFill>
                <a:latin typeface="Montserrat" panose="00000500000000000000" pitchFamily="2" charset="0"/>
                <a:cs typeface="+mn-cs"/>
                <a:sym typeface=""/>
              </a:rPr>
              <a:t>Influence sur les politiques et stratégies médiatiques</a:t>
            </a:r>
            <a:endParaRPr lang="fr-ca" sz="6000" kern="0" dirty="0">
              <a:latin typeface="Montserrat" panose="00000500000000000000" pitchFamily="2" charset="0"/>
              <a:cs typeface="+mn-cs"/>
              <a:sym typeface=""/>
            </a:endParaRPr>
          </a:p>
        </p:txBody>
      </p:sp>
    </p:spTree>
    <p:extLst>
      <p:ext uri="{BB962C8B-B14F-4D97-AF65-F5344CB8AC3E}">
        <p14:creationId xmlns:p14="http://schemas.microsoft.com/office/powerpoint/2010/main" val="695652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399658-35D4-50B9-D674-69C41C878F2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9F8CCF0-62D5-24FC-340E-17DCEE417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grpSp>
        <p:nvGrpSpPr>
          <p:cNvPr id="29" name="Group 28" hidden="1">
            <a:extLst>
              <a:ext uri="{FF2B5EF4-FFF2-40B4-BE49-F238E27FC236}">
                <a16:creationId xmlns:a16="http://schemas.microsoft.com/office/drawing/2014/main" id="{8D52EC89-8AC5-E0D7-C3B6-3A890EFD27D0}"/>
              </a:ext>
              <a:ext uri="{C183D7F6-B498-43B3-948B-1728B52AA6E4}">
                <adec:decorative xmlns:adec="http://schemas.microsoft.com/office/drawing/2017/decorative" val="1"/>
              </a:ext>
            </a:extLst>
          </p:cNvPr>
          <p:cNvGrpSpPr>
            <a:grpSpLocks noGrp="1" noUngrp="1" noRot="1" noChangeAspect="1" noMove="1" noResize="1"/>
          </p:cNvGrpSpPr>
          <p:nvPr>
            <p:custDataLst>
              <p:tags r:id="rId2"/>
            </p:custDataLst>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0" name="Rectangle 29">
              <a:extLst>
                <a:ext uri="{FF2B5EF4-FFF2-40B4-BE49-F238E27FC236}">
                  <a16:creationId xmlns:a16="http://schemas.microsoft.com/office/drawing/2014/main" id="{8596DA0C-2EB0-E26D-4B2E-8C9279EA1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latin typeface="Montserrat" panose="00000500000000000000" pitchFamily="2" charset="0"/>
              </a:endParaRPr>
            </a:p>
          </p:txBody>
        </p:sp>
        <p:sp>
          <p:nvSpPr>
            <p:cNvPr id="31" name="Rectangle 30">
              <a:extLst>
                <a:ext uri="{FF2B5EF4-FFF2-40B4-BE49-F238E27FC236}">
                  <a16:creationId xmlns:a16="http://schemas.microsoft.com/office/drawing/2014/main" id="{AE865F2E-DAE9-1416-4A5C-9FDC15BC7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latin typeface="Montserrat" panose="00000500000000000000" pitchFamily="2" charset="0"/>
              </a:endParaRPr>
            </a:p>
          </p:txBody>
        </p:sp>
        <p:sp>
          <p:nvSpPr>
            <p:cNvPr id="32" name="Rectangle 31">
              <a:extLst>
                <a:ext uri="{FF2B5EF4-FFF2-40B4-BE49-F238E27FC236}">
                  <a16:creationId xmlns:a16="http://schemas.microsoft.com/office/drawing/2014/main" id="{8CBF7927-DF17-BA6D-E9A8-6D5BA669E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latin typeface="Montserrat" panose="00000500000000000000" pitchFamily="2" charset="0"/>
              </a:endParaRPr>
            </a:p>
          </p:txBody>
        </p:sp>
      </p:grpSp>
      <p:pic>
        <p:nvPicPr>
          <p:cNvPr id="5" name="Picture 4">
            <a:extLst>
              <a:ext uri="{FF2B5EF4-FFF2-40B4-BE49-F238E27FC236}">
                <a16:creationId xmlns:a16="http://schemas.microsoft.com/office/drawing/2014/main" id="{0E7E66BD-1AD4-68C8-E47C-33B422CA6784}"/>
              </a:ext>
            </a:extLst>
          </p:cNvPr>
          <p:cNvPicPr>
            <a:picLocks noChangeAspect="1"/>
          </p:cNvPicPr>
          <p:nvPr>
            <p:custDataLst>
              <p:tags r:id="rId3"/>
            </p:custDataLst>
          </p:nvPr>
        </p:nvPicPr>
        <p:blipFill>
          <a:blip r:embed="rId15"/>
          <a:stretch>
            <a:fillRect/>
          </a:stretch>
        </p:blipFill>
        <p:spPr>
          <a:xfrm>
            <a:off x="985837" y="2209432"/>
            <a:ext cx="10220325" cy="4095750"/>
          </a:xfrm>
          <a:prstGeom prst="rect">
            <a:avLst/>
          </a:prstGeom>
        </p:spPr>
      </p:pic>
      <p:grpSp>
        <p:nvGrpSpPr>
          <p:cNvPr id="2" name="Group 1">
            <a:extLst>
              <a:ext uri="{FF2B5EF4-FFF2-40B4-BE49-F238E27FC236}">
                <a16:creationId xmlns:a16="http://schemas.microsoft.com/office/drawing/2014/main" id="{73E91485-045E-AEC3-877C-23E59DF76609}"/>
              </a:ext>
            </a:extLst>
          </p:cNvPr>
          <p:cNvGrpSpPr/>
          <p:nvPr>
            <p:custDataLst>
              <p:tags r:id="rId4"/>
            </p:custDataLst>
          </p:nvPr>
        </p:nvGrpSpPr>
        <p:grpSpPr>
          <a:xfrm>
            <a:off x="3652" y="-1"/>
            <a:ext cx="12184743" cy="1575461"/>
            <a:chOff x="14285" y="-1"/>
            <a:chExt cx="12184743" cy="1575461"/>
          </a:xfrm>
        </p:grpSpPr>
        <p:pic>
          <p:nvPicPr>
            <p:cNvPr id="3" name="Picture 2" descr="A red and white logo&#10;&#10;AI-generated content may be incorrect.">
              <a:extLst>
                <a:ext uri="{FF2B5EF4-FFF2-40B4-BE49-F238E27FC236}">
                  <a16:creationId xmlns:a16="http://schemas.microsoft.com/office/drawing/2014/main" id="{06152E51-F448-057B-F3FD-518C0AE70637}"/>
                </a:ext>
              </a:extLst>
            </p:cNvPr>
            <p:cNvPicPr>
              <a:picLocks noChangeAspect="1"/>
            </p:cNvPicPr>
            <p:nvPr/>
          </p:nvPicPr>
          <p:blipFill>
            <a:blip r:embed="rId16"/>
            <a:stretch>
              <a:fillRect/>
            </a:stretch>
          </p:blipFill>
          <p:spPr>
            <a:xfrm>
              <a:off x="9398208" y="-1"/>
              <a:ext cx="2800820" cy="1575461"/>
            </a:xfrm>
            <a:prstGeom prst="rect">
              <a:avLst/>
            </a:prstGeom>
          </p:spPr>
        </p:pic>
        <p:sp>
          <p:nvSpPr>
            <p:cNvPr id="6" name="Rectangle 5">
              <a:extLst>
                <a:ext uri="{FF2B5EF4-FFF2-40B4-BE49-F238E27FC236}">
                  <a16:creationId xmlns:a16="http://schemas.microsoft.com/office/drawing/2014/main" id="{A832DDED-8E00-403F-EACA-6D6E2CB9BEA8}"/>
                </a:ext>
              </a:extLst>
            </p:cNvPr>
            <p:cNvSpPr/>
            <p:nvPr/>
          </p:nvSpPr>
          <p:spPr>
            <a:xfrm>
              <a:off x="14285" y="0"/>
              <a:ext cx="9383921" cy="1575460"/>
            </a:xfrm>
            <a:prstGeom prst="rect">
              <a:avLst/>
            </a:prstGeom>
            <a:solidFill>
              <a:srgbClr val="AE2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ca"/>
            </a:p>
          </p:txBody>
        </p:sp>
      </p:grpSp>
      <p:sp>
        <p:nvSpPr>
          <p:cNvPr id="7" name="Title 1">
            <a:extLst>
              <a:ext uri="{FF2B5EF4-FFF2-40B4-BE49-F238E27FC236}">
                <a16:creationId xmlns:a16="http://schemas.microsoft.com/office/drawing/2014/main" id="{60332DE1-C802-A874-12F5-A4DA9DDDD152}"/>
              </a:ext>
            </a:extLst>
          </p:cNvPr>
          <p:cNvSpPr txBox="1">
            <a:spLocks/>
          </p:cNvSpPr>
          <p:nvPr>
            <p:custDataLst>
              <p:tags r:id="rId5"/>
            </p:custDataLst>
          </p:nvPr>
        </p:nvSpPr>
        <p:spPr>
          <a:xfrm>
            <a:off x="578734" y="319314"/>
            <a:ext cx="11598980" cy="1030515"/>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ca" sz="4000" b="1" i="0" u="none" baseline="0" dirty="0">
                <a:solidFill>
                  <a:srgbClr val="FFFFFF"/>
                </a:solidFill>
                <a:latin typeface="Montserrat" panose="00000500000000000000" pitchFamily="2" charset="0"/>
                <a:cs typeface="+mn-cs"/>
                <a:sym typeface=""/>
              </a:rPr>
              <a:t>Défis</a:t>
            </a:r>
          </a:p>
        </p:txBody>
      </p:sp>
      <p:sp>
        <p:nvSpPr>
          <p:cNvPr id="4" name="TextBox 3">
            <a:extLst>
              <a:ext uri="{FF2B5EF4-FFF2-40B4-BE49-F238E27FC236}">
                <a16:creationId xmlns:a16="http://schemas.microsoft.com/office/drawing/2014/main" id="{C7D235D5-528A-9E56-D5F3-F30A62FF3363}"/>
              </a:ext>
            </a:extLst>
          </p:cNvPr>
          <p:cNvSpPr txBox="1"/>
          <p:nvPr>
            <p:custDataLst>
              <p:tags r:id="rId6"/>
            </p:custDataLst>
          </p:nvPr>
        </p:nvSpPr>
        <p:spPr>
          <a:xfrm>
            <a:off x="1327428" y="2506395"/>
            <a:ext cx="4415826" cy="695703"/>
          </a:xfrm>
          <a:prstGeom prst="rect">
            <a:avLst/>
          </a:prstGeom>
          <a:solidFill>
            <a:srgbClr val="EFE6E3"/>
          </a:solidFill>
        </p:spPr>
        <p:txBody>
          <a:bodyPr wrap="square" lIns="0" tIns="0" rIns="0" bIns="0" rtlCol="0">
            <a:spAutoFit/>
          </a:bodyPr>
          <a:lstStyle/>
          <a:p>
            <a:pPr marL="36000">
              <a:lnSpc>
                <a:spcPts val="1800"/>
              </a:lnSpc>
            </a:pPr>
            <a:r>
              <a:rPr lang="fr-CA" sz="1800" b="1" dirty="0">
                <a:effectLst/>
                <a:latin typeface="Calibri" panose="020F0502020204030204" pitchFamily="34" charset="0"/>
                <a:ea typeface="Calibri" panose="020F0502020204030204" pitchFamily="34" charset="0"/>
                <a:cs typeface="Calibri" panose="020F0502020204030204" pitchFamily="34" charset="0"/>
              </a:rPr>
              <a:t>Absence d’un message unique et clair </a:t>
            </a:r>
            <a:r>
              <a:rPr lang="fr-CA" sz="1800" dirty="0">
                <a:effectLst/>
                <a:latin typeface="Calibri" panose="020F0502020204030204" pitchFamily="34" charset="0"/>
                <a:ea typeface="Calibri" panose="020F0502020204030204" pitchFamily="34" charset="0"/>
                <a:cs typeface="Calibri" panose="020F0502020204030204" pitchFamily="34" charset="0"/>
              </a:rPr>
              <a:t>communiquant des renseignements exacts sur la chaîne de valeur du Canada.</a:t>
            </a:r>
            <a:endParaRPr lang="en-CA" dirty="0">
              <a:latin typeface="Calibri" panose="020F0502020204030204" pitchFamily="34" charset="0"/>
              <a:ea typeface="Calibri" panose="020F0502020204030204" pitchFamily="34" charset="0"/>
              <a:cs typeface="Calibri" panose="020F0502020204030204" pitchFamily="34" charset="0"/>
            </a:endParaRPr>
          </a:p>
        </p:txBody>
      </p:sp>
      <p:sp>
        <p:nvSpPr>
          <p:cNvPr id="10" name="Freeform: Shape 9">
            <a:extLst>
              <a:ext uri="{FF2B5EF4-FFF2-40B4-BE49-F238E27FC236}">
                <a16:creationId xmlns:a16="http://schemas.microsoft.com/office/drawing/2014/main" id="{D66DA3BF-5B7E-A7B3-F550-1F3840832AB4}"/>
              </a:ext>
            </a:extLst>
          </p:cNvPr>
          <p:cNvSpPr/>
          <p:nvPr>
            <p:custDataLst>
              <p:tags r:id="rId7"/>
            </p:custDataLst>
          </p:nvPr>
        </p:nvSpPr>
        <p:spPr>
          <a:xfrm>
            <a:off x="6267236" y="2383604"/>
            <a:ext cx="4664467" cy="955497"/>
          </a:xfrm>
          <a:custGeom>
            <a:avLst/>
            <a:gdLst>
              <a:gd name="connsiteX0" fmla="*/ 0 w 4664467"/>
              <a:gd name="connsiteY0" fmla="*/ 20549 h 955497"/>
              <a:gd name="connsiteX1" fmla="*/ 20548 w 4664467"/>
              <a:gd name="connsiteY1" fmla="*/ 955497 h 955497"/>
              <a:gd name="connsiteX2" fmla="*/ 4407613 w 4664467"/>
              <a:gd name="connsiteY2" fmla="*/ 924675 h 955497"/>
              <a:gd name="connsiteX3" fmla="*/ 4458984 w 4664467"/>
              <a:gd name="connsiteY3" fmla="*/ 811659 h 955497"/>
              <a:gd name="connsiteX4" fmla="*/ 4428162 w 4664467"/>
              <a:gd name="connsiteY4" fmla="*/ 678095 h 955497"/>
              <a:gd name="connsiteX5" fmla="*/ 4613097 w 4664467"/>
              <a:gd name="connsiteY5" fmla="*/ 678095 h 955497"/>
              <a:gd name="connsiteX6" fmla="*/ 4654193 w 4664467"/>
              <a:gd name="connsiteY6" fmla="*/ 678095 h 955497"/>
              <a:gd name="connsiteX7" fmla="*/ 4664467 w 4664467"/>
              <a:gd name="connsiteY7" fmla="*/ 0 h 955497"/>
              <a:gd name="connsiteX8" fmla="*/ 0 w 4664467"/>
              <a:gd name="connsiteY8" fmla="*/ 20549 h 95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4467" h="955497">
                <a:moveTo>
                  <a:pt x="0" y="20549"/>
                </a:moveTo>
                <a:lnTo>
                  <a:pt x="20548" y="955497"/>
                </a:lnTo>
                <a:lnTo>
                  <a:pt x="4407613" y="924675"/>
                </a:lnTo>
                <a:lnTo>
                  <a:pt x="4458984" y="811659"/>
                </a:lnTo>
                <a:lnTo>
                  <a:pt x="4428162" y="678095"/>
                </a:lnTo>
                <a:lnTo>
                  <a:pt x="4613097" y="678095"/>
                </a:lnTo>
                <a:lnTo>
                  <a:pt x="4654193" y="678095"/>
                </a:lnTo>
                <a:lnTo>
                  <a:pt x="4664467" y="0"/>
                </a:lnTo>
                <a:lnTo>
                  <a:pt x="0" y="20549"/>
                </a:lnTo>
                <a:close/>
              </a:path>
            </a:pathLst>
          </a:custGeom>
          <a:solidFill>
            <a:srgbClr val="EFE6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750"/>
              </a:lnSpc>
            </a:pPr>
            <a:endParaRPr lang="fr-CA" b="1" dirty="0">
              <a:solidFill>
                <a:srgbClr val="593A3A"/>
              </a:solidFill>
              <a:latin typeface="Calibri" panose="020F0502020204030204" pitchFamily="34" charset="0"/>
              <a:ea typeface="Calibri" panose="020F0502020204030204" pitchFamily="34" charset="0"/>
              <a:cs typeface="Calibri" panose="020F0502020204030204" pitchFamily="34" charset="0"/>
            </a:endParaRPr>
          </a:p>
          <a:p>
            <a:pPr>
              <a:lnSpc>
                <a:spcPts val="1750"/>
              </a:lnSpc>
              <a:spcBef>
                <a:spcPts val="400"/>
              </a:spcBef>
            </a:pPr>
            <a:r>
              <a:rPr lang="fr-CA" b="1" dirty="0">
                <a:solidFill>
                  <a:srgbClr val="593A3A"/>
                </a:solidFill>
                <a:latin typeface="Calibri" panose="020F0502020204030204" pitchFamily="34" charset="0"/>
                <a:ea typeface="Calibri" panose="020F0502020204030204" pitchFamily="34" charset="0"/>
                <a:cs typeface="Calibri" panose="020F0502020204030204" pitchFamily="34" charset="0"/>
              </a:rPr>
              <a:t>Manque de connaissances, de sensibilisation à grande échelle et de fierté</a:t>
            </a:r>
            <a:r>
              <a:rPr lang="fr-CA" dirty="0">
                <a:solidFill>
                  <a:srgbClr val="593A3A"/>
                </a:solidFill>
                <a:latin typeface="Calibri" panose="020F0502020204030204" pitchFamily="34" charset="0"/>
                <a:ea typeface="Calibri" panose="020F0502020204030204" pitchFamily="34" charset="0"/>
                <a:cs typeface="Calibri" panose="020F0502020204030204" pitchFamily="34" charset="0"/>
              </a:rPr>
              <a:t> à l’égard du rôle essentiel du Canada dans l’approvisionnement alimentaire mondial.</a:t>
            </a:r>
            <a:endParaRPr lang="en-CA" dirty="0">
              <a:solidFill>
                <a:srgbClr val="593A3A"/>
              </a:solidFill>
              <a:latin typeface="Calibri" panose="020F0502020204030204" pitchFamily="34" charset="0"/>
              <a:ea typeface="Calibri" panose="020F0502020204030204" pitchFamily="34" charset="0"/>
              <a:cs typeface="Calibri" panose="020F0502020204030204" pitchFamily="34" charset="0"/>
            </a:endParaRPr>
          </a:p>
          <a:p>
            <a:pPr algn="ctr"/>
            <a:endParaRPr lang="en-CA" dirty="0">
              <a:latin typeface="Calibri" panose="020F0502020204030204" pitchFamily="34" charset="0"/>
              <a:ea typeface="Calibri" panose="020F0502020204030204" pitchFamily="34" charset="0"/>
              <a:cs typeface="Calibri" panose="020F0502020204030204" pitchFamily="34" charset="0"/>
            </a:endParaRPr>
          </a:p>
        </p:txBody>
      </p:sp>
      <p:sp>
        <p:nvSpPr>
          <p:cNvPr id="11" name="Freeform: Shape 10">
            <a:extLst>
              <a:ext uri="{FF2B5EF4-FFF2-40B4-BE49-F238E27FC236}">
                <a16:creationId xmlns:a16="http://schemas.microsoft.com/office/drawing/2014/main" id="{2BF9B0C7-4E4F-2219-D50E-DFE4ADE5B514}"/>
              </a:ext>
            </a:extLst>
          </p:cNvPr>
          <p:cNvSpPr/>
          <p:nvPr>
            <p:custDataLst>
              <p:tags r:id="rId8"/>
            </p:custDataLst>
          </p:nvPr>
        </p:nvSpPr>
        <p:spPr>
          <a:xfrm>
            <a:off x="1248163" y="3714253"/>
            <a:ext cx="4638930" cy="1010116"/>
          </a:xfrm>
          <a:custGeom>
            <a:avLst/>
            <a:gdLst>
              <a:gd name="connsiteX0" fmla="*/ 0 w 4664467"/>
              <a:gd name="connsiteY0" fmla="*/ 20549 h 955497"/>
              <a:gd name="connsiteX1" fmla="*/ 20548 w 4664467"/>
              <a:gd name="connsiteY1" fmla="*/ 955497 h 955497"/>
              <a:gd name="connsiteX2" fmla="*/ 4407613 w 4664467"/>
              <a:gd name="connsiteY2" fmla="*/ 924675 h 955497"/>
              <a:gd name="connsiteX3" fmla="*/ 4458984 w 4664467"/>
              <a:gd name="connsiteY3" fmla="*/ 811659 h 955497"/>
              <a:gd name="connsiteX4" fmla="*/ 4428162 w 4664467"/>
              <a:gd name="connsiteY4" fmla="*/ 678095 h 955497"/>
              <a:gd name="connsiteX5" fmla="*/ 4613097 w 4664467"/>
              <a:gd name="connsiteY5" fmla="*/ 678095 h 955497"/>
              <a:gd name="connsiteX6" fmla="*/ 4654193 w 4664467"/>
              <a:gd name="connsiteY6" fmla="*/ 678095 h 955497"/>
              <a:gd name="connsiteX7" fmla="*/ 4664467 w 4664467"/>
              <a:gd name="connsiteY7" fmla="*/ 0 h 955497"/>
              <a:gd name="connsiteX8" fmla="*/ 0 w 4664467"/>
              <a:gd name="connsiteY8" fmla="*/ 20549 h 95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4467" h="955497">
                <a:moveTo>
                  <a:pt x="0" y="20549"/>
                </a:moveTo>
                <a:lnTo>
                  <a:pt x="20548" y="955497"/>
                </a:lnTo>
                <a:lnTo>
                  <a:pt x="4407613" y="924675"/>
                </a:lnTo>
                <a:lnTo>
                  <a:pt x="4458984" y="811659"/>
                </a:lnTo>
                <a:lnTo>
                  <a:pt x="4428162" y="678095"/>
                </a:lnTo>
                <a:lnTo>
                  <a:pt x="4613097" y="678095"/>
                </a:lnTo>
                <a:lnTo>
                  <a:pt x="4654193" y="678095"/>
                </a:lnTo>
                <a:lnTo>
                  <a:pt x="4664467" y="0"/>
                </a:lnTo>
                <a:lnTo>
                  <a:pt x="0" y="20549"/>
                </a:lnTo>
                <a:close/>
              </a:path>
            </a:pathLst>
          </a:custGeom>
          <a:solidFill>
            <a:srgbClr val="EFE6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750"/>
              </a:lnSpc>
              <a:spcBef>
                <a:spcPts val="400"/>
              </a:spcBef>
            </a:pPr>
            <a:r>
              <a:rPr lang="fr-CA" sz="1800" b="1" dirty="0">
                <a:solidFill>
                  <a:srgbClr val="593A3A"/>
                </a:solidFill>
                <a:effectLst/>
                <a:latin typeface="Calibri" panose="020F0502020204030204" pitchFamily="34" charset="0"/>
                <a:ea typeface="Calibri" panose="020F0502020204030204" pitchFamily="34" charset="0"/>
                <a:cs typeface="Calibri" panose="020F0502020204030204" pitchFamily="34" charset="0"/>
              </a:rPr>
              <a:t>Différents degrés de compréhension</a:t>
            </a:r>
            <a:r>
              <a:rPr lang="fr-CA" sz="1800" dirty="0">
                <a:solidFill>
                  <a:srgbClr val="593A3A"/>
                </a:solidFill>
                <a:effectLst/>
                <a:latin typeface="Calibri" panose="020F0502020204030204" pitchFamily="34" charset="0"/>
                <a:ea typeface="Calibri" panose="020F0502020204030204" pitchFamily="34" charset="0"/>
                <a:cs typeface="Calibri" panose="020F0502020204030204" pitchFamily="34" charset="0"/>
              </a:rPr>
              <a:t> de la définition et du rôle de la chaîne de valeur détenus par le </a:t>
            </a:r>
            <a:r>
              <a:rPr lang="fr-CA" sz="1800" u="dotted" dirty="0">
                <a:solidFill>
                  <a:srgbClr val="593A3A"/>
                </a:solidFill>
                <a:effectLst/>
                <a:latin typeface="Calibri" panose="020F0502020204030204" pitchFamily="34" charset="0"/>
                <a:ea typeface="Calibri" panose="020F0502020204030204" pitchFamily="34" charset="0"/>
                <a:cs typeface="Calibri" panose="020F0502020204030204" pitchFamily="34" charset="0"/>
              </a:rPr>
              <a:t>grand public</a:t>
            </a:r>
            <a:r>
              <a:rPr lang="fr-CA" sz="1800" dirty="0">
                <a:solidFill>
                  <a:srgbClr val="593A3A"/>
                </a:solidFill>
                <a:effectLst/>
                <a:latin typeface="Calibri" panose="020F0502020204030204" pitchFamily="34" charset="0"/>
                <a:ea typeface="Calibri" panose="020F0502020204030204" pitchFamily="34" charset="0"/>
                <a:cs typeface="Calibri" panose="020F0502020204030204" pitchFamily="34" charset="0"/>
              </a:rPr>
              <a:t> canadien et ceux </a:t>
            </a:r>
            <a:br>
              <a:rPr lang="fr-CA" sz="1800" dirty="0">
                <a:solidFill>
                  <a:srgbClr val="593A3A"/>
                </a:solidFill>
                <a:effectLst/>
                <a:latin typeface="Calibri" panose="020F0502020204030204" pitchFamily="34" charset="0"/>
                <a:ea typeface="Calibri" panose="020F0502020204030204" pitchFamily="34" charset="0"/>
                <a:cs typeface="Calibri" panose="020F0502020204030204" pitchFamily="34" charset="0"/>
              </a:rPr>
            </a:br>
            <a:r>
              <a:rPr lang="fr-CA" sz="1800" dirty="0">
                <a:solidFill>
                  <a:srgbClr val="593A3A"/>
                </a:solidFill>
                <a:effectLst/>
                <a:latin typeface="Calibri" panose="020F0502020204030204" pitchFamily="34" charset="0"/>
                <a:ea typeface="Calibri" panose="020F0502020204030204" pitchFamily="34" charset="0"/>
                <a:cs typeface="Calibri" panose="020F0502020204030204" pitchFamily="34" charset="0"/>
              </a:rPr>
              <a:t>du secteur.</a:t>
            </a:r>
            <a:endParaRPr lang="en-CA" dirty="0">
              <a:solidFill>
                <a:srgbClr val="593A3A"/>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B70F3FE1-7BEF-BEC8-8654-75365A90A681}"/>
              </a:ext>
            </a:extLst>
          </p:cNvPr>
          <p:cNvSpPr/>
          <p:nvPr>
            <p:custDataLst>
              <p:tags r:id="rId9"/>
            </p:custDataLst>
          </p:nvPr>
        </p:nvSpPr>
        <p:spPr>
          <a:xfrm>
            <a:off x="6304908" y="3703979"/>
            <a:ext cx="4570969" cy="950214"/>
          </a:xfrm>
          <a:custGeom>
            <a:avLst/>
            <a:gdLst>
              <a:gd name="connsiteX0" fmla="*/ 0 w 4664467"/>
              <a:gd name="connsiteY0" fmla="*/ 20549 h 955497"/>
              <a:gd name="connsiteX1" fmla="*/ 20548 w 4664467"/>
              <a:gd name="connsiteY1" fmla="*/ 955497 h 955497"/>
              <a:gd name="connsiteX2" fmla="*/ 4407613 w 4664467"/>
              <a:gd name="connsiteY2" fmla="*/ 924675 h 955497"/>
              <a:gd name="connsiteX3" fmla="*/ 4458984 w 4664467"/>
              <a:gd name="connsiteY3" fmla="*/ 811659 h 955497"/>
              <a:gd name="connsiteX4" fmla="*/ 4428162 w 4664467"/>
              <a:gd name="connsiteY4" fmla="*/ 678095 h 955497"/>
              <a:gd name="connsiteX5" fmla="*/ 4613097 w 4664467"/>
              <a:gd name="connsiteY5" fmla="*/ 678095 h 955497"/>
              <a:gd name="connsiteX6" fmla="*/ 4654193 w 4664467"/>
              <a:gd name="connsiteY6" fmla="*/ 678095 h 955497"/>
              <a:gd name="connsiteX7" fmla="*/ 4664467 w 4664467"/>
              <a:gd name="connsiteY7" fmla="*/ 0 h 955497"/>
              <a:gd name="connsiteX8" fmla="*/ 0 w 4664467"/>
              <a:gd name="connsiteY8" fmla="*/ 20549 h 95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4467" h="955497">
                <a:moveTo>
                  <a:pt x="0" y="20549"/>
                </a:moveTo>
                <a:lnTo>
                  <a:pt x="20548" y="955497"/>
                </a:lnTo>
                <a:lnTo>
                  <a:pt x="4407613" y="924675"/>
                </a:lnTo>
                <a:lnTo>
                  <a:pt x="4458984" y="811659"/>
                </a:lnTo>
                <a:lnTo>
                  <a:pt x="4428162" y="678095"/>
                </a:lnTo>
                <a:lnTo>
                  <a:pt x="4613097" y="678095"/>
                </a:lnTo>
                <a:lnTo>
                  <a:pt x="4654193" y="678095"/>
                </a:lnTo>
                <a:lnTo>
                  <a:pt x="4664467" y="0"/>
                </a:lnTo>
                <a:lnTo>
                  <a:pt x="0" y="20549"/>
                </a:lnTo>
                <a:close/>
              </a:path>
            </a:pathLst>
          </a:custGeom>
          <a:solidFill>
            <a:srgbClr val="EFE6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750"/>
              </a:lnSpc>
              <a:spcBef>
                <a:spcPts val="400"/>
              </a:spcBef>
            </a:pPr>
            <a:r>
              <a:rPr lang="fr-CA" sz="1800" b="1" dirty="0">
                <a:solidFill>
                  <a:srgbClr val="593A3A"/>
                </a:solidFill>
                <a:effectLst/>
                <a:latin typeface="Calibri" panose="020F0502020204030204" pitchFamily="34" charset="0"/>
                <a:ea typeface="Calibri" panose="020F0502020204030204" pitchFamily="34" charset="0"/>
                <a:cs typeface="Calibri" panose="020F0502020204030204" pitchFamily="34" charset="0"/>
              </a:rPr>
              <a:t>Informations négatives et inexactes </a:t>
            </a:r>
            <a:r>
              <a:rPr lang="fr-CA" sz="1800" dirty="0">
                <a:solidFill>
                  <a:srgbClr val="593A3A"/>
                </a:solidFill>
                <a:effectLst/>
                <a:latin typeface="Calibri" panose="020F0502020204030204" pitchFamily="34" charset="0"/>
                <a:ea typeface="Calibri" panose="020F0502020204030204" pitchFamily="34" charset="0"/>
                <a:cs typeface="Calibri" panose="020F0502020204030204" pitchFamily="34" charset="0"/>
              </a:rPr>
              <a:t>partagées par les détracteurs et les adversaires.</a:t>
            </a:r>
            <a:endParaRPr lang="en-CA" dirty="0">
              <a:solidFill>
                <a:srgbClr val="593A3A"/>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Freeform: Shape 12">
            <a:extLst>
              <a:ext uri="{FF2B5EF4-FFF2-40B4-BE49-F238E27FC236}">
                <a16:creationId xmlns:a16="http://schemas.microsoft.com/office/drawing/2014/main" id="{89947FDA-418B-A338-1589-27DEA7A95F78}"/>
              </a:ext>
            </a:extLst>
          </p:cNvPr>
          <p:cNvSpPr/>
          <p:nvPr>
            <p:custDataLst>
              <p:tags r:id="rId10"/>
            </p:custDataLst>
          </p:nvPr>
        </p:nvSpPr>
        <p:spPr>
          <a:xfrm>
            <a:off x="1248162" y="5019991"/>
            <a:ext cx="4721123" cy="1072583"/>
          </a:xfrm>
          <a:custGeom>
            <a:avLst/>
            <a:gdLst>
              <a:gd name="connsiteX0" fmla="*/ 0 w 4664467"/>
              <a:gd name="connsiteY0" fmla="*/ 20549 h 955497"/>
              <a:gd name="connsiteX1" fmla="*/ 20548 w 4664467"/>
              <a:gd name="connsiteY1" fmla="*/ 955497 h 955497"/>
              <a:gd name="connsiteX2" fmla="*/ 4407613 w 4664467"/>
              <a:gd name="connsiteY2" fmla="*/ 924675 h 955497"/>
              <a:gd name="connsiteX3" fmla="*/ 4458984 w 4664467"/>
              <a:gd name="connsiteY3" fmla="*/ 811659 h 955497"/>
              <a:gd name="connsiteX4" fmla="*/ 4428162 w 4664467"/>
              <a:gd name="connsiteY4" fmla="*/ 678095 h 955497"/>
              <a:gd name="connsiteX5" fmla="*/ 4613097 w 4664467"/>
              <a:gd name="connsiteY5" fmla="*/ 678095 h 955497"/>
              <a:gd name="connsiteX6" fmla="*/ 4654193 w 4664467"/>
              <a:gd name="connsiteY6" fmla="*/ 678095 h 955497"/>
              <a:gd name="connsiteX7" fmla="*/ 4664467 w 4664467"/>
              <a:gd name="connsiteY7" fmla="*/ 0 h 955497"/>
              <a:gd name="connsiteX8" fmla="*/ 0 w 4664467"/>
              <a:gd name="connsiteY8" fmla="*/ 20549 h 95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4467" h="955497">
                <a:moveTo>
                  <a:pt x="0" y="20549"/>
                </a:moveTo>
                <a:lnTo>
                  <a:pt x="20548" y="955497"/>
                </a:lnTo>
                <a:lnTo>
                  <a:pt x="4407613" y="924675"/>
                </a:lnTo>
                <a:lnTo>
                  <a:pt x="4458984" y="811659"/>
                </a:lnTo>
                <a:lnTo>
                  <a:pt x="4428162" y="678095"/>
                </a:lnTo>
                <a:lnTo>
                  <a:pt x="4613097" y="678095"/>
                </a:lnTo>
                <a:lnTo>
                  <a:pt x="4654193" y="678095"/>
                </a:lnTo>
                <a:lnTo>
                  <a:pt x="4664467" y="0"/>
                </a:lnTo>
                <a:lnTo>
                  <a:pt x="0" y="20549"/>
                </a:lnTo>
                <a:close/>
              </a:path>
            </a:pathLst>
          </a:custGeom>
          <a:solidFill>
            <a:srgbClr val="EFE6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730"/>
              </a:lnSpc>
              <a:spcBef>
                <a:spcPts val="400"/>
              </a:spcBef>
            </a:pPr>
            <a:endParaRPr lang="en-CA" dirty="0">
              <a:solidFill>
                <a:srgbClr val="593A3A"/>
              </a:solidFill>
            </a:endParaRPr>
          </a:p>
        </p:txBody>
      </p:sp>
      <p:sp>
        <p:nvSpPr>
          <p:cNvPr id="14" name="TextBox 13">
            <a:extLst>
              <a:ext uri="{FF2B5EF4-FFF2-40B4-BE49-F238E27FC236}">
                <a16:creationId xmlns:a16="http://schemas.microsoft.com/office/drawing/2014/main" id="{07B36467-7F10-1533-03A9-402F1080E03B}"/>
              </a:ext>
            </a:extLst>
          </p:cNvPr>
          <p:cNvSpPr txBox="1"/>
          <p:nvPr>
            <p:custDataLst>
              <p:tags r:id="rId11"/>
            </p:custDataLst>
          </p:nvPr>
        </p:nvSpPr>
        <p:spPr>
          <a:xfrm>
            <a:off x="1317154" y="5080716"/>
            <a:ext cx="4652490" cy="928844"/>
          </a:xfrm>
          <a:prstGeom prst="rect">
            <a:avLst/>
          </a:prstGeom>
          <a:noFill/>
        </p:spPr>
        <p:txBody>
          <a:bodyPr wrap="square" lIns="0" tIns="0" rIns="0" bIns="0" rtlCol="0">
            <a:spAutoFit/>
          </a:bodyPr>
          <a:lstStyle/>
          <a:p>
            <a:pPr>
              <a:lnSpc>
                <a:spcPts val="1750"/>
              </a:lnSpc>
            </a:pPr>
            <a:r>
              <a:rPr lang="fr-CA" sz="1800" dirty="0">
                <a:effectLst/>
                <a:latin typeface="Calibri" panose="020F0502020204030204" pitchFamily="34" charset="0"/>
                <a:ea typeface="Calibri" panose="020F0502020204030204" pitchFamily="34" charset="0"/>
                <a:cs typeface="Calibri" panose="020F0502020204030204" pitchFamily="34" charset="0"/>
              </a:rPr>
              <a:t>Perceptions erronées et </a:t>
            </a:r>
            <a:r>
              <a:rPr lang="fr-CA" sz="1800" b="1" dirty="0">
                <a:effectLst/>
                <a:latin typeface="Calibri" panose="020F0502020204030204" pitchFamily="34" charset="0"/>
                <a:ea typeface="Calibri" panose="020F0502020204030204" pitchFamily="34" charset="0"/>
                <a:cs typeface="Calibri" panose="020F0502020204030204" pitchFamily="34" charset="0"/>
              </a:rPr>
              <a:t>compréhension divergente du système agroalimentaire</a:t>
            </a:r>
            <a:r>
              <a:rPr lang="fr-CA" sz="1800" dirty="0">
                <a:effectLst/>
                <a:latin typeface="Calibri" panose="020F0502020204030204" pitchFamily="34" charset="0"/>
                <a:ea typeface="Calibri" panose="020F0502020204030204" pitchFamily="34" charset="0"/>
                <a:cs typeface="Calibri" panose="020F0502020204030204" pitchFamily="34" charset="0"/>
              </a:rPr>
              <a:t>, y compris la contribution économique, les emplois, les définitions sociales et environnementales.</a:t>
            </a:r>
            <a:endParaRPr lang="en-CA" dirty="0">
              <a:latin typeface="Calibri" panose="020F0502020204030204" pitchFamily="34" charset="0"/>
              <a:ea typeface="Calibri" panose="020F0502020204030204" pitchFamily="34" charset="0"/>
              <a:cs typeface="Calibri" panose="020F0502020204030204" pitchFamily="34" charset="0"/>
            </a:endParaRPr>
          </a:p>
        </p:txBody>
      </p:sp>
      <p:sp>
        <p:nvSpPr>
          <p:cNvPr id="15" name="Freeform: Shape 14">
            <a:extLst>
              <a:ext uri="{FF2B5EF4-FFF2-40B4-BE49-F238E27FC236}">
                <a16:creationId xmlns:a16="http://schemas.microsoft.com/office/drawing/2014/main" id="{EB5E4F1D-0E4A-8F81-62D7-1B0E6246C340}"/>
              </a:ext>
            </a:extLst>
          </p:cNvPr>
          <p:cNvSpPr/>
          <p:nvPr>
            <p:custDataLst>
              <p:tags r:id="rId12"/>
            </p:custDataLst>
          </p:nvPr>
        </p:nvSpPr>
        <p:spPr>
          <a:xfrm>
            <a:off x="6231610" y="5033806"/>
            <a:ext cx="4570969" cy="950214"/>
          </a:xfrm>
          <a:custGeom>
            <a:avLst/>
            <a:gdLst>
              <a:gd name="connsiteX0" fmla="*/ 0 w 4664467"/>
              <a:gd name="connsiteY0" fmla="*/ 20549 h 955497"/>
              <a:gd name="connsiteX1" fmla="*/ 20548 w 4664467"/>
              <a:gd name="connsiteY1" fmla="*/ 955497 h 955497"/>
              <a:gd name="connsiteX2" fmla="*/ 4407613 w 4664467"/>
              <a:gd name="connsiteY2" fmla="*/ 924675 h 955497"/>
              <a:gd name="connsiteX3" fmla="*/ 4458984 w 4664467"/>
              <a:gd name="connsiteY3" fmla="*/ 811659 h 955497"/>
              <a:gd name="connsiteX4" fmla="*/ 4428162 w 4664467"/>
              <a:gd name="connsiteY4" fmla="*/ 678095 h 955497"/>
              <a:gd name="connsiteX5" fmla="*/ 4613097 w 4664467"/>
              <a:gd name="connsiteY5" fmla="*/ 678095 h 955497"/>
              <a:gd name="connsiteX6" fmla="*/ 4654193 w 4664467"/>
              <a:gd name="connsiteY6" fmla="*/ 678095 h 955497"/>
              <a:gd name="connsiteX7" fmla="*/ 4664467 w 4664467"/>
              <a:gd name="connsiteY7" fmla="*/ 0 h 955497"/>
              <a:gd name="connsiteX8" fmla="*/ 0 w 4664467"/>
              <a:gd name="connsiteY8" fmla="*/ 20549 h 95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4467" h="955497">
                <a:moveTo>
                  <a:pt x="0" y="20549"/>
                </a:moveTo>
                <a:lnTo>
                  <a:pt x="20548" y="955497"/>
                </a:lnTo>
                <a:lnTo>
                  <a:pt x="4407613" y="924675"/>
                </a:lnTo>
                <a:lnTo>
                  <a:pt x="4458984" y="811659"/>
                </a:lnTo>
                <a:lnTo>
                  <a:pt x="4428162" y="678095"/>
                </a:lnTo>
                <a:lnTo>
                  <a:pt x="4613097" y="678095"/>
                </a:lnTo>
                <a:lnTo>
                  <a:pt x="4654193" y="678095"/>
                </a:lnTo>
                <a:lnTo>
                  <a:pt x="4664467" y="0"/>
                </a:lnTo>
                <a:lnTo>
                  <a:pt x="0" y="20549"/>
                </a:lnTo>
                <a:close/>
              </a:path>
            </a:pathLst>
          </a:custGeom>
          <a:solidFill>
            <a:srgbClr val="EFE6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44000">
              <a:lnSpc>
                <a:spcPts val="1750"/>
              </a:lnSpc>
              <a:spcBef>
                <a:spcPts val="400"/>
              </a:spcBef>
            </a:pPr>
            <a:r>
              <a:rPr lang="fr-CA" sz="1800" b="1" dirty="0">
                <a:solidFill>
                  <a:srgbClr val="593A3A"/>
                </a:solidFill>
                <a:effectLst/>
                <a:latin typeface="Calibri" panose="020F0502020204030204" pitchFamily="34" charset="0"/>
                <a:ea typeface="Calibri" panose="020F0502020204030204" pitchFamily="34" charset="0"/>
                <a:cs typeface="Calibri" panose="020F0502020204030204" pitchFamily="34" charset="0"/>
              </a:rPr>
              <a:t>Ne pas avoir été pris en compte</a:t>
            </a:r>
            <a:r>
              <a:rPr lang="fr-CA" sz="1800" dirty="0">
                <a:solidFill>
                  <a:srgbClr val="593A3A"/>
                </a:solidFill>
                <a:effectLst/>
                <a:latin typeface="Calibri" panose="020F0502020204030204" pitchFamily="34" charset="0"/>
                <a:ea typeface="Calibri" panose="020F0502020204030204" pitchFamily="34" charset="0"/>
                <a:cs typeface="Calibri" panose="020F0502020204030204" pitchFamily="34" charset="0"/>
              </a:rPr>
              <a:t> dans le cadre des décisions sur les politiques.</a:t>
            </a:r>
            <a:endParaRPr lang="en-CA" dirty="0">
              <a:solidFill>
                <a:srgbClr val="593A3A"/>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3260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4D6AF608-275C-D32C-8004-65513521210C}"/>
              </a:ext>
            </a:extLst>
          </p:cNvPr>
          <p:cNvGraphicFramePr/>
          <p:nvPr>
            <p:custDataLst>
              <p:tags r:id="rId1"/>
            </p:custDataLst>
            <p:extLst>
              <p:ext uri="{D42A27DB-BD31-4B8C-83A1-F6EECF244321}">
                <p14:modId xmlns:p14="http://schemas.microsoft.com/office/powerpoint/2010/main" val="1850538009"/>
              </p:ext>
            </p:extLst>
          </p:nvPr>
        </p:nvGraphicFramePr>
        <p:xfrm>
          <a:off x="838200" y="1881188"/>
          <a:ext cx="10515600" cy="4352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2949F91B-2AFB-98CC-2F49-9AC90FB68362}"/>
              </a:ext>
            </a:extLst>
          </p:cNvPr>
          <p:cNvSpPr txBox="1">
            <a:spLocks/>
          </p:cNvSpPr>
          <p:nvPr>
            <p:custDataLst>
              <p:tags r:id="rId2"/>
            </p:custDataLst>
          </p:nvPr>
        </p:nvSpPr>
        <p:spPr>
          <a:xfrm>
            <a:off x="534389" y="649488"/>
            <a:ext cx="10219749" cy="959393"/>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ca" sz="4000" b="1" i="0" u="none" baseline="0" dirty="0">
                <a:solidFill>
                  <a:srgbClr val="FFFFFF"/>
                </a:solidFill>
                <a:latin typeface="Montserrat" panose="00000500000000000000" pitchFamily="2" charset="0"/>
                <a:cs typeface="+mn-cs"/>
                <a:sym typeface=""/>
              </a:rPr>
              <a:t>Les 100 premiers jours – </a:t>
            </a:r>
            <a:br>
              <a:rPr lang="fr-ca" sz="4000" b="1" i="0" u="none" baseline="0" dirty="0">
                <a:solidFill>
                  <a:srgbClr val="FFFFFF"/>
                </a:solidFill>
                <a:latin typeface="Montserrat" panose="00000500000000000000" pitchFamily="2" charset="0"/>
                <a:cs typeface="+mn-cs"/>
                <a:sym typeface=""/>
              </a:rPr>
            </a:br>
            <a:r>
              <a:rPr lang="fr-ca" sz="4000" b="1" i="0" u="none" baseline="0" dirty="0">
                <a:solidFill>
                  <a:srgbClr val="FFFFFF"/>
                </a:solidFill>
                <a:latin typeface="Montserrat" panose="00000500000000000000" pitchFamily="2" charset="0"/>
                <a:cs typeface="+mn-cs"/>
                <a:sym typeface=""/>
              </a:rPr>
              <a:t>Influence en relations publiques</a:t>
            </a:r>
          </a:p>
        </p:txBody>
      </p:sp>
    </p:spTree>
    <p:extLst>
      <p:ext uri="{BB962C8B-B14F-4D97-AF65-F5344CB8AC3E}">
        <p14:creationId xmlns:p14="http://schemas.microsoft.com/office/powerpoint/2010/main" val="3899045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12483-4367-6C89-AA73-9D27D5ABF06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01C0D03-5B43-9D0C-755A-FF4596710D2E}"/>
              </a:ext>
            </a:extLst>
          </p:cNvPr>
          <p:cNvSpPr txBox="1">
            <a:spLocks/>
          </p:cNvSpPr>
          <p:nvPr>
            <p:custDataLst>
              <p:tags r:id="rId1"/>
            </p:custDataLst>
          </p:nvPr>
        </p:nvSpPr>
        <p:spPr>
          <a:xfrm>
            <a:off x="544894" y="1597726"/>
            <a:ext cx="11283312" cy="441544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buNone/>
            </a:pPr>
            <a:r>
              <a:rPr lang="fr-ca" sz="1600" b="1" i="0" u="none" kern="0" baseline="0" dirty="0">
                <a:solidFill>
                  <a:schemeClr val="bg1">
                    <a:lumMod val="100000"/>
                  </a:schemeClr>
                </a:solidFill>
                <a:latin typeface="Montserrat" panose="00000500000000000000" pitchFamily="2" charset="0"/>
                <a:cs typeface="+mn-cs"/>
                <a:sym typeface=""/>
              </a:rPr>
              <a:t>Cette campagne dépasse la simple notion de visibilité en matière de relations publiques. Elle vise plutôt à établir une plateforme nationale pour renforcer le secteur.</a:t>
            </a:r>
          </a:p>
          <a:p>
            <a:pPr algn="l" rtl="0">
              <a:lnSpc>
                <a:spcPct val="100000"/>
              </a:lnSpc>
              <a:buNone/>
            </a:pPr>
            <a:endParaRPr lang="fr-ca" sz="1600" dirty="0">
              <a:solidFill>
                <a:schemeClr val="bg1"/>
              </a:solidFill>
              <a:latin typeface="Montserrat" panose="00000500000000000000" pitchFamily="2" charset="0"/>
              <a:cs typeface="+mn-cs"/>
              <a:sym typeface=""/>
            </a:endParaRPr>
          </a:p>
          <a:p>
            <a:pPr algn="l" rtl="0">
              <a:lnSpc>
                <a:spcPct val="100000"/>
              </a:lnSpc>
              <a:buNone/>
            </a:pPr>
            <a:r>
              <a:rPr lang="fr-ca" sz="1600" b="1" i="0" u="none" baseline="0" dirty="0">
                <a:solidFill>
                  <a:schemeClr val="bg1"/>
                </a:solidFill>
                <a:latin typeface="Montserrat" panose="00000500000000000000" pitchFamily="2" charset="0"/>
                <a:cs typeface="+mn-cs"/>
                <a:sym typeface=""/>
              </a:rPr>
              <a:t>Grâce à l’exposition médiatique gagnée, aux médias sociaux non payés et à une </a:t>
            </a:r>
            <a:r>
              <a:rPr lang="fr-ca" sz="1600" b="1" i="0" u="none" baseline="0" dirty="0" err="1">
                <a:solidFill>
                  <a:schemeClr val="bg1"/>
                </a:solidFill>
                <a:latin typeface="Montserrat" panose="00000500000000000000" pitchFamily="2" charset="0"/>
                <a:cs typeface="+mn-cs"/>
                <a:sym typeface=""/>
              </a:rPr>
              <a:t>docusérie</a:t>
            </a:r>
            <a:r>
              <a:rPr lang="fr-ca" sz="1600" b="1" i="0" u="none" baseline="0" dirty="0">
                <a:solidFill>
                  <a:schemeClr val="bg1"/>
                </a:solidFill>
                <a:latin typeface="Montserrat" panose="00000500000000000000" pitchFamily="2" charset="0"/>
                <a:cs typeface="+mn-cs"/>
                <a:sym typeface=""/>
              </a:rPr>
              <a:t> audio centrée sur les personnes, nous allons :</a:t>
            </a:r>
          </a:p>
          <a:p>
            <a:pPr algn="l" rtl="0">
              <a:lnSpc>
                <a:spcPct val="100000"/>
              </a:lnSpc>
            </a:pPr>
            <a:endParaRPr lang="fr-ca" sz="1600" b="0" dirty="0">
              <a:solidFill>
                <a:schemeClr val="bg1"/>
              </a:solidFill>
              <a:latin typeface="Montserrat" panose="00000500000000000000" pitchFamily="2" charset="0"/>
              <a:cs typeface="+mn-cs"/>
              <a:sym typeface=""/>
            </a:endParaRPr>
          </a:p>
          <a:p>
            <a:pPr marL="285750" indent="-285750" algn="l" rtl="0">
              <a:lnSpc>
                <a:spcPct val="100000"/>
              </a:lnSpc>
              <a:buFont typeface="Arial" panose="020B0604020202020204" pitchFamily="34" charset="0"/>
              <a:buChar char="•"/>
            </a:pPr>
            <a:r>
              <a:rPr lang="fr-ca" sz="1600" b="0" i="0" u="none" baseline="0" dirty="0">
                <a:solidFill>
                  <a:schemeClr val="bg1"/>
                </a:solidFill>
                <a:latin typeface="Montserrat" panose="00000500000000000000" pitchFamily="2" charset="0"/>
                <a:cs typeface="+mn-cs"/>
                <a:sym typeface=""/>
              </a:rPr>
              <a:t>Raconter des histoires captivantes qui créeront un lien entre les Canadiens et les personnes, les réalisations et la fierté qui sont à la base de leur nourriture</a:t>
            </a:r>
          </a:p>
          <a:p>
            <a:pPr marL="285750" indent="-285750" algn="l" rtl="0">
              <a:lnSpc>
                <a:spcPct val="100000"/>
              </a:lnSpc>
              <a:buFont typeface="Arial" panose="020B0604020202020204" pitchFamily="34" charset="0"/>
              <a:buChar char="•"/>
            </a:pPr>
            <a:r>
              <a:rPr lang="fr-ca" sz="1600" b="0" i="0" u="none" baseline="0" dirty="0">
                <a:solidFill>
                  <a:schemeClr val="bg1"/>
                </a:solidFill>
                <a:latin typeface="Montserrat" panose="00000500000000000000" pitchFamily="2" charset="0"/>
                <a:cs typeface="+mn-cs"/>
                <a:sym typeface=""/>
              </a:rPr>
              <a:t>Positionner le système agroalimentaire canadien comme une composante essentielle, innovante et résiliente de notre quotidien</a:t>
            </a:r>
          </a:p>
          <a:p>
            <a:pPr marL="285750" indent="-285750" algn="l" rtl="0">
              <a:lnSpc>
                <a:spcPct val="100000"/>
              </a:lnSpc>
              <a:buFont typeface="Arial" panose="020B0604020202020204" pitchFamily="34" charset="0"/>
              <a:buChar char="•"/>
            </a:pPr>
            <a:r>
              <a:rPr lang="fr-ca" sz="1600" b="0" i="0" u="none" baseline="0" dirty="0">
                <a:solidFill>
                  <a:schemeClr val="bg1"/>
                </a:solidFill>
                <a:latin typeface="Montserrat" panose="00000500000000000000" pitchFamily="2" charset="0"/>
                <a:cs typeface="+mn-cs"/>
                <a:sym typeface=""/>
              </a:rPr>
              <a:t>Renforcer la voix des partenaires – agriculteurs, transformateurs d’aliments, chercheurs, défenseurs et leaders communautaires – qui s’engagent déjà activement dans leurs tâches</a:t>
            </a:r>
          </a:p>
          <a:p>
            <a:pPr marL="285750" indent="-285750" algn="l" rtl="0">
              <a:lnSpc>
                <a:spcPct val="100000"/>
              </a:lnSpc>
              <a:buFont typeface="Arial" panose="020B0604020202020204" pitchFamily="34" charset="0"/>
              <a:buChar char="•"/>
            </a:pPr>
            <a:r>
              <a:rPr lang="fr-ca" sz="1600" b="0" i="0" u="none" baseline="0" dirty="0">
                <a:solidFill>
                  <a:schemeClr val="bg1"/>
                </a:solidFill>
                <a:latin typeface="Montserrat" panose="00000500000000000000" pitchFamily="2" charset="0"/>
                <a:cs typeface="+mn-cs"/>
                <a:sym typeface=""/>
              </a:rPr>
              <a:t>Façonner le récit entourant le public et les politiques en démontrant comment l’innovation et l’attention permettent d’assurer l’avenir alimentaire du Canada</a:t>
            </a:r>
          </a:p>
          <a:p>
            <a:pPr marL="285750" indent="-285750" algn="l" rtl="0">
              <a:lnSpc>
                <a:spcPct val="100000"/>
              </a:lnSpc>
              <a:buFont typeface="Arial" panose="020B0604020202020204" pitchFamily="34" charset="0"/>
              <a:buChar char="•"/>
            </a:pPr>
            <a:r>
              <a:rPr lang="fr-ca" sz="1600" b="0" i="0" u="none" kern="0" baseline="0" dirty="0">
                <a:solidFill>
                  <a:schemeClr val="bg1">
                    <a:lumMod val="100000"/>
                  </a:schemeClr>
                </a:solidFill>
                <a:latin typeface="Montserrat" panose="00000500000000000000" pitchFamily="2" charset="0"/>
                <a:cs typeface="+mn-cs"/>
                <a:sym typeface=""/>
              </a:rPr>
              <a:t>Cette campagne ne se contente pas de </a:t>
            </a:r>
            <a:r>
              <a:rPr lang="fr-ca" sz="1600" b="0" i="1" u="none" kern="0" baseline="0" dirty="0">
                <a:solidFill>
                  <a:schemeClr val="bg1">
                    <a:lumMod val="100000"/>
                  </a:schemeClr>
                </a:solidFill>
                <a:latin typeface="Montserrat" panose="00000500000000000000" pitchFamily="2" charset="0"/>
                <a:cs typeface="+mn-cs"/>
                <a:sym typeface=""/>
              </a:rPr>
              <a:t>parler du</a:t>
            </a:r>
            <a:r>
              <a:rPr lang="fr-ca" sz="1600" b="0" i="0" u="none" kern="0" baseline="0" dirty="0">
                <a:solidFill>
                  <a:schemeClr val="bg1">
                    <a:lumMod val="100000"/>
                  </a:schemeClr>
                </a:solidFill>
                <a:latin typeface="Montserrat" panose="00000500000000000000" pitchFamily="2" charset="0"/>
                <a:cs typeface="+mn-cs"/>
                <a:sym typeface=""/>
              </a:rPr>
              <a:t> système alimentaire – elle s’exprime </a:t>
            </a:r>
            <a:r>
              <a:rPr lang="fr-ca" sz="1600" b="0" i="1" u="none" kern="0" baseline="0" dirty="0">
                <a:solidFill>
                  <a:schemeClr val="bg1">
                    <a:lumMod val="100000"/>
                  </a:schemeClr>
                </a:solidFill>
                <a:latin typeface="Montserrat" panose="00000500000000000000" pitchFamily="2" charset="0"/>
                <a:cs typeface="+mn-cs"/>
                <a:sym typeface=""/>
              </a:rPr>
              <a:t>avec</a:t>
            </a:r>
            <a:r>
              <a:rPr lang="fr-ca" sz="1600" b="0" i="0" u="none" kern="0" baseline="0" dirty="0">
                <a:solidFill>
                  <a:schemeClr val="bg1">
                    <a:lumMod val="100000"/>
                  </a:schemeClr>
                </a:solidFill>
                <a:latin typeface="Montserrat" panose="00000500000000000000" pitchFamily="2" charset="0"/>
                <a:cs typeface="+mn-cs"/>
                <a:sym typeface=""/>
              </a:rPr>
              <a:t> lui</a:t>
            </a:r>
            <a:br>
              <a:rPr lang="fr-ca" sz="1600" b="0" kern="0" dirty="0">
                <a:solidFill>
                  <a:schemeClr val="bg1">
                    <a:lumMod val="100000"/>
                  </a:schemeClr>
                </a:solidFill>
                <a:latin typeface="Montserrat" panose="00000500000000000000" pitchFamily="2" charset="0"/>
                <a:cs typeface="+mn-cs"/>
                <a:sym typeface=""/>
              </a:rPr>
            </a:br>
            <a:endParaRPr lang="fr-ca" sz="1600" b="0" kern="0" dirty="0">
              <a:solidFill>
                <a:schemeClr val="bg1">
                  <a:lumMod val="100000"/>
                </a:schemeClr>
              </a:solidFill>
              <a:latin typeface="Montserrat" panose="00000500000000000000" pitchFamily="2" charset="0"/>
              <a:cs typeface="+mn-cs"/>
              <a:sym typeface=""/>
            </a:endParaRPr>
          </a:p>
          <a:p>
            <a:pPr algn="l" rtl="0">
              <a:lnSpc>
                <a:spcPct val="100000"/>
              </a:lnSpc>
            </a:pPr>
            <a:r>
              <a:rPr lang="fr-ca" sz="1600" b="0" i="0" u="none" baseline="0" dirty="0">
                <a:solidFill>
                  <a:schemeClr val="bg1"/>
                </a:solidFill>
                <a:latin typeface="Montserrat" panose="00000500000000000000" pitchFamily="2" charset="0"/>
                <a:cs typeface="+mn-cs"/>
                <a:sym typeface=""/>
              </a:rPr>
              <a:t>Ensemble, nous cultiverons la confiance, l’engagement et l’influence – une histoire à la fois.</a:t>
            </a:r>
          </a:p>
        </p:txBody>
      </p:sp>
      <p:sp>
        <p:nvSpPr>
          <p:cNvPr id="5" name="Title 1">
            <a:extLst>
              <a:ext uri="{FF2B5EF4-FFF2-40B4-BE49-F238E27FC236}">
                <a16:creationId xmlns:a16="http://schemas.microsoft.com/office/drawing/2014/main" id="{D8D2CF0A-5BAD-88F9-0FB4-BC9D1F0F8BD4}"/>
              </a:ext>
            </a:extLst>
          </p:cNvPr>
          <p:cNvSpPr txBox="1">
            <a:spLocks/>
          </p:cNvSpPr>
          <p:nvPr>
            <p:custDataLst>
              <p:tags r:id="rId2"/>
            </p:custDataLst>
          </p:nvPr>
        </p:nvSpPr>
        <p:spPr>
          <a:xfrm>
            <a:off x="534390" y="680661"/>
            <a:ext cx="9496714" cy="959393"/>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ca" sz="4000" b="1" i="0" u="none" baseline="0" dirty="0">
                <a:solidFill>
                  <a:srgbClr val="FFFFFF"/>
                </a:solidFill>
                <a:latin typeface="Montserrat" panose="00000500000000000000" pitchFamily="2" charset="0"/>
                <a:cs typeface="+mn-cs"/>
                <a:sym typeface=""/>
              </a:rPr>
              <a:t>Stratégie de relations publiques</a:t>
            </a:r>
          </a:p>
        </p:txBody>
      </p:sp>
    </p:spTree>
    <p:extLst>
      <p:ext uri="{BB962C8B-B14F-4D97-AF65-F5344CB8AC3E}">
        <p14:creationId xmlns:p14="http://schemas.microsoft.com/office/powerpoint/2010/main" val="707834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30F54-DE5B-6FC3-9470-AC727408DFB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9FF7E12-74EB-CE47-01CD-3DF34423B82D}"/>
              </a:ext>
            </a:extLst>
          </p:cNvPr>
          <p:cNvSpPr/>
          <p:nvPr>
            <p:custDataLst>
              <p:tags r:id="rId1"/>
            </p:custDataLst>
          </p:nvPr>
        </p:nvSpPr>
        <p:spPr>
          <a:xfrm rot="5400000">
            <a:off x="5280877" y="4017382"/>
            <a:ext cx="1512000" cy="741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dirty="0">
              <a:ln>
                <a:noFill/>
              </a:ln>
              <a:solidFill>
                <a:prstClr val="white"/>
              </a:solidFill>
              <a:effectLst/>
              <a:uLnTx/>
              <a:uFillTx/>
              <a:latin typeface="Montserrat" panose="00000500000000000000" pitchFamily="2" charset="0"/>
            </a:endParaRPr>
          </a:p>
        </p:txBody>
      </p:sp>
      <p:sp>
        <p:nvSpPr>
          <p:cNvPr id="5" name="Title 1">
            <a:extLst>
              <a:ext uri="{FF2B5EF4-FFF2-40B4-BE49-F238E27FC236}">
                <a16:creationId xmlns:a16="http://schemas.microsoft.com/office/drawing/2014/main" id="{3DBCD255-7043-DFB2-0ECE-E7EB4E716259}"/>
              </a:ext>
            </a:extLst>
          </p:cNvPr>
          <p:cNvSpPr txBox="1">
            <a:spLocks/>
          </p:cNvSpPr>
          <p:nvPr>
            <p:custDataLst>
              <p:tags r:id="rId2"/>
            </p:custDataLst>
          </p:nvPr>
        </p:nvSpPr>
        <p:spPr>
          <a:xfrm>
            <a:off x="6469050" y="3482610"/>
            <a:ext cx="5363902" cy="1274747"/>
          </a:xfrm>
          <a:prstGeom prst="rect">
            <a:avLst/>
          </a:prstGeom>
        </p:spPr>
        <p:txBody>
          <a:bodyPr anchor="t">
            <a:noAutofit/>
          </a:bodyPr>
          <a:lstStyle>
            <a:lvl1pPr algn="l">
              <a:defRPr sz="8000" b="1" i="0" spc="-150">
                <a:solidFill>
                  <a:schemeClr val="tx1"/>
                </a:solidFill>
                <a:latin typeface="Poppins SemiBold" pitchFamily="2" charset="77"/>
                <a:ea typeface="+mj-ea"/>
                <a:cs typeface="Poppins SemiBold"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000" b="1" i="0" u="none" strike="noStrike" kern="0" cap="none" spc="0" normalizeH="0" baseline="0" dirty="0">
                <a:ln>
                  <a:noFill/>
                </a:ln>
                <a:solidFill>
                  <a:schemeClr val="bg1"/>
                </a:solidFill>
                <a:effectLst/>
                <a:uLnTx/>
                <a:uFillTx/>
                <a:latin typeface="Montserrat" panose="00000500000000000000" pitchFamily="2" charset="0"/>
                <a:cs typeface="+mn-cs"/>
                <a:sym typeface=""/>
              </a:rPr>
              <a:t>Une plateforme partagée </a:t>
            </a:r>
            <a:br>
              <a:rPr kumimoji="0" lang="fr-ca" sz="3000" b="1" i="0" u="none" strike="noStrike" kern="0" cap="none" spc="0" normalizeH="0" baseline="0" dirty="0">
                <a:ln>
                  <a:noFill/>
                </a:ln>
                <a:solidFill>
                  <a:schemeClr val="bg1"/>
                </a:solidFill>
                <a:effectLst/>
                <a:uLnTx/>
                <a:uFillTx/>
                <a:latin typeface="Montserrat" panose="00000500000000000000" pitchFamily="2" charset="0"/>
                <a:cs typeface="+mn-cs"/>
                <a:sym typeface=""/>
              </a:rPr>
            </a:br>
            <a:r>
              <a:rPr kumimoji="0" lang="fr-ca" sz="3000" b="1" i="0" u="none" strike="noStrike" kern="0" cap="none" spc="0" normalizeH="0" baseline="0" dirty="0">
                <a:ln>
                  <a:noFill/>
                </a:ln>
                <a:solidFill>
                  <a:schemeClr val="bg1"/>
                </a:solidFill>
                <a:effectLst/>
                <a:uLnTx/>
                <a:uFillTx/>
                <a:latin typeface="Montserrat" panose="00000500000000000000" pitchFamily="2" charset="0"/>
                <a:cs typeface="+mn-cs"/>
                <a:sym typeface=""/>
              </a:rPr>
              <a:t>pour un impact collectif</a:t>
            </a:r>
          </a:p>
        </p:txBody>
      </p:sp>
      <p:sp>
        <p:nvSpPr>
          <p:cNvPr id="10" name="Title 1">
            <a:extLst>
              <a:ext uri="{FF2B5EF4-FFF2-40B4-BE49-F238E27FC236}">
                <a16:creationId xmlns:a16="http://schemas.microsoft.com/office/drawing/2014/main" id="{F52BF8A2-A137-3958-A4F8-EBE04D5436F5}"/>
              </a:ext>
            </a:extLst>
          </p:cNvPr>
          <p:cNvSpPr txBox="1">
            <a:spLocks/>
          </p:cNvSpPr>
          <p:nvPr>
            <p:custDataLst>
              <p:tags r:id="rId3"/>
            </p:custDataLst>
          </p:nvPr>
        </p:nvSpPr>
        <p:spPr>
          <a:xfrm>
            <a:off x="718626" y="2171421"/>
            <a:ext cx="5363903" cy="2844849"/>
          </a:xfrm>
          <a:prstGeom prst="rect">
            <a:avLst/>
          </a:prstGeom>
        </p:spPr>
        <p:txBody>
          <a:bodyPr anchor="b">
            <a:noAutofit/>
          </a:bodyPr>
          <a:lstStyle>
            <a:lvl1pPr algn="l">
              <a:defRPr sz="8000" b="1" i="0" spc="-150">
                <a:solidFill>
                  <a:schemeClr val="tx1"/>
                </a:solidFill>
                <a:latin typeface="Poppins SemiBold" pitchFamily="2" charset="77"/>
                <a:ea typeface="+mj-ea"/>
                <a:cs typeface="Poppins SemiBold"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6000" b="1" i="0" u="none" strike="noStrike" kern="0" cap="none" spc="0" normalizeH="0" baseline="0" dirty="0">
                <a:ln>
                  <a:noFill/>
                </a:ln>
                <a:solidFill>
                  <a:schemeClr val="bg1">
                    <a:lumMod val="100000"/>
                  </a:schemeClr>
                </a:solidFill>
                <a:effectLst/>
                <a:uLnTx/>
                <a:uFillTx/>
                <a:latin typeface="Montserrat" panose="00000500000000000000" pitchFamily="2" charset="0"/>
                <a:cs typeface="+mn-cs"/>
                <a:sym typeface=""/>
              </a:rPr>
              <a:t>Promotion du secteur</a:t>
            </a:r>
          </a:p>
        </p:txBody>
      </p:sp>
    </p:spTree>
    <p:extLst>
      <p:ext uri="{BB962C8B-B14F-4D97-AF65-F5344CB8AC3E}">
        <p14:creationId xmlns:p14="http://schemas.microsoft.com/office/powerpoint/2010/main" val="852132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F7C21-3C4E-989F-2B8F-7DD58E2DC219}"/>
            </a:ext>
          </a:extLst>
        </p:cNvPr>
        <p:cNvGrpSpPr/>
        <p:nvPr/>
      </p:nvGrpSpPr>
      <p:grpSpPr>
        <a:xfrm>
          <a:off x="0" y="0"/>
          <a:ext cx="0" cy="0"/>
          <a:chOff x="0" y="0"/>
          <a:chExt cx="0" cy="0"/>
        </a:xfrm>
      </p:grpSpPr>
      <p:sp>
        <p:nvSpPr>
          <p:cNvPr id="3" name="object 6">
            <a:extLst>
              <a:ext uri="{FF2B5EF4-FFF2-40B4-BE49-F238E27FC236}">
                <a16:creationId xmlns:a16="http://schemas.microsoft.com/office/drawing/2014/main" id="{C4D7C481-C385-08B7-0AB8-740B3B9CB36C}"/>
              </a:ext>
            </a:extLst>
          </p:cNvPr>
          <p:cNvSpPr txBox="1"/>
          <p:nvPr>
            <p:custDataLst>
              <p:tags r:id="rId1"/>
            </p:custDataLst>
          </p:nvPr>
        </p:nvSpPr>
        <p:spPr>
          <a:xfrm>
            <a:off x="603757" y="2412467"/>
            <a:ext cx="5686511" cy="5548955"/>
          </a:xfrm>
          <a:prstGeom prst="rect">
            <a:avLst/>
          </a:prstGeom>
        </p:spPr>
        <p:txBody>
          <a:bodyPr vert="horz" wrap="square" lIns="0" tIns="8890" rIns="0" bIns="0" rtlCol="0">
            <a:spAutoFit/>
          </a:bodyPr>
          <a:lstStyle/>
          <a:p>
            <a:pPr algn="l" rtl="0">
              <a:buNone/>
            </a:pPr>
            <a:r>
              <a:rPr lang="fr-ca" sz="1500" b="1" i="0" u="none" baseline="0" dirty="0">
                <a:latin typeface="Montserrat" panose="00000500000000000000" pitchFamily="2" charset="0"/>
                <a:ea typeface="Open Sans" pitchFamily="2" charset="0"/>
                <a:cs typeface="Open Sans" pitchFamily="2" charset="0"/>
                <a:sym typeface=""/>
              </a:rPr>
              <a:t>Attirer de nouveaux publics vers vos histoires et vos outils </a:t>
            </a:r>
          </a:p>
          <a:p>
            <a:pPr algn="l" rtl="0">
              <a:buNone/>
            </a:pPr>
            <a:r>
              <a:rPr lang="fr-ca" sz="1500" b="0" i="0" u="none" baseline="0" dirty="0">
                <a:latin typeface="Montserrat" panose="00000500000000000000" pitchFamily="2" charset="0"/>
                <a:ea typeface="Open Sans" pitchFamily="2" charset="0"/>
                <a:cs typeface="Open Sans" pitchFamily="2" charset="0"/>
                <a:sym typeface=""/>
              </a:rPr>
              <a:t>Nous mettrons en évidence les réalisations déjà accomplies par le secteur :</a:t>
            </a:r>
          </a:p>
          <a:p>
            <a:pPr marL="252000" indent="-25200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Campagne sur les médias sociaux</a:t>
            </a:r>
          </a:p>
          <a:p>
            <a:pPr marL="252000" indent="-25200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Site Web de la campagne (histoires vedettes, fils de nouvelles)</a:t>
            </a:r>
          </a:p>
          <a:p>
            <a:pPr marL="252000" indent="-252000" algn="l" rtl="0">
              <a:buFont typeface="Arial" panose="020B0604020202020204" pitchFamily="34" charset="0"/>
              <a:buChar char="•"/>
            </a:pPr>
            <a:r>
              <a:rPr lang="fr-ca" sz="1500" b="0" i="0" u="none" baseline="0" dirty="0" err="1">
                <a:latin typeface="Montserrat" panose="00000500000000000000" pitchFamily="2" charset="0"/>
                <a:ea typeface="Open Sans" pitchFamily="2" charset="0"/>
                <a:cs typeface="Open Sans" pitchFamily="2" charset="0"/>
                <a:sym typeface=""/>
              </a:rPr>
              <a:t>Docuséries</a:t>
            </a:r>
            <a:r>
              <a:rPr lang="fr-ca" sz="1500" b="0" i="0" u="none" baseline="0" dirty="0">
                <a:latin typeface="Montserrat" panose="00000500000000000000" pitchFamily="2" charset="0"/>
                <a:ea typeface="Open Sans" pitchFamily="2" charset="0"/>
                <a:cs typeface="Open Sans" pitchFamily="2" charset="0"/>
                <a:sym typeface=""/>
              </a:rPr>
              <a:t> audio</a:t>
            </a:r>
          </a:p>
          <a:p>
            <a:pPr marL="252000" indent="-252000" algn="l" rtl="0">
              <a:buFont typeface="Arial" panose="020B0604020202020204" pitchFamily="34" charset="0"/>
              <a:buChar char="•"/>
            </a:pPr>
            <a:r>
              <a:rPr lang="fr-ca" sz="1500" b="0"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Histoires dans les médias</a:t>
            </a:r>
          </a:p>
          <a:p>
            <a:endParaRPr lang="fr-ca" sz="1500" i="1" dirty="0">
              <a:latin typeface="Montserrat" panose="00000500000000000000" pitchFamily="2" charset="0"/>
              <a:sym typeface=""/>
            </a:endParaRPr>
          </a:p>
          <a:p>
            <a:pPr algn="l" rtl="0"/>
            <a:r>
              <a:rPr lang="fr-ca" sz="1500" b="1" i="0" u="none" baseline="0" dirty="0">
                <a:latin typeface="Montserrat" panose="00000500000000000000" pitchFamily="2" charset="0"/>
                <a:ea typeface="Open Sans" pitchFamily="2" charset="0"/>
                <a:cs typeface="Open Sans" pitchFamily="2" charset="0"/>
                <a:sym typeface=""/>
              </a:rPr>
              <a:t>Amplification de voix authentiques et dignes de confiance déjà à l’action</a:t>
            </a:r>
          </a:p>
          <a:p>
            <a:pPr algn="l" rtl="0"/>
            <a:r>
              <a:rPr lang="fr-ca" sz="1500" b="0" i="0" u="none" baseline="0" dirty="0">
                <a:latin typeface="Montserrat" panose="00000500000000000000" pitchFamily="2" charset="0"/>
                <a:ea typeface="Open Sans" pitchFamily="2" charset="0"/>
                <a:cs typeface="Open Sans" pitchFamily="2" charset="0"/>
                <a:sym typeface=""/>
              </a:rPr>
              <a:t>En collaboration, nous préparerons :</a:t>
            </a:r>
          </a:p>
          <a:p>
            <a:pPr marL="252000" indent="-252000">
              <a:buFont typeface="Arial" panose="020B0604020202020204" pitchFamily="34" charset="0"/>
              <a:buChar char="•"/>
            </a:pPr>
            <a:r>
              <a:rPr lang="fr-ca" sz="1500" dirty="0">
                <a:latin typeface="Montserrat" panose="00000500000000000000" pitchFamily="2" charset="0"/>
                <a:sym typeface=""/>
              </a:rPr>
              <a:t>Des publications de blogue, des vidéos et des entrevues comarqués</a:t>
            </a:r>
          </a:p>
          <a:p>
            <a:pPr marL="252000" indent="-252000">
              <a:buFont typeface="Arial" panose="020B0604020202020204" pitchFamily="34" charset="0"/>
              <a:buChar char="•"/>
            </a:pPr>
            <a:r>
              <a:rPr lang="fr-ca" sz="1500" dirty="0">
                <a:latin typeface="Montserrat" panose="00000500000000000000" pitchFamily="2" charset="0"/>
                <a:sym typeface=""/>
              </a:rPr>
              <a:t>Des histoires en coulisse sur les exploitations des partenaires</a:t>
            </a:r>
          </a:p>
          <a:p>
            <a:pPr marL="252000" indent="-252000">
              <a:buFont typeface="Arial" panose="020B0604020202020204" pitchFamily="34" charset="0"/>
              <a:buChar char="•"/>
            </a:pPr>
            <a:r>
              <a:rPr lang="fr-ca" sz="1500" dirty="0">
                <a:latin typeface="Montserrat" panose="00000500000000000000" pitchFamily="2" charset="0"/>
                <a:sym typeface=""/>
              </a:rPr>
              <a:t>Des explications d’experts et des perspectives régionales</a:t>
            </a:r>
          </a:p>
          <a:p>
            <a:endParaRPr lang="fr-ca" sz="1500" i="1" dirty="0">
              <a:latin typeface="Montserrat" panose="00000500000000000000" pitchFamily="2" charset="0"/>
              <a:sym typeface=""/>
            </a:endParaRPr>
          </a:p>
          <a:p>
            <a:endParaRPr lang="fr-ca" sz="1500" i="1" dirty="0">
              <a:latin typeface="Montserrat" panose="00000500000000000000" pitchFamily="2" charset="0"/>
              <a:sym typeface=""/>
            </a:endParaRPr>
          </a:p>
          <a:p>
            <a:pPr algn="l" rtl="0">
              <a:buNone/>
            </a:pPr>
            <a:endParaRPr lang="fr-ca" sz="1500" b="1" dirty="0">
              <a:latin typeface="Montserrat" panose="00000500000000000000" pitchFamily="2" charset="0"/>
              <a:sym typeface=""/>
            </a:endParaRPr>
          </a:p>
          <a:p>
            <a:endParaRPr lang="fr-ca" sz="1500" dirty="0">
              <a:latin typeface="Montserrat" panose="00000500000000000000" pitchFamily="2" charset="0"/>
              <a:sym typeface=""/>
            </a:endParaRPr>
          </a:p>
          <a:p>
            <a:endParaRPr lang="fr-ca" sz="1500" dirty="0">
              <a:latin typeface="Montserrat" panose="00000500000000000000" pitchFamily="2" charset="0"/>
              <a:sym typeface=""/>
            </a:endParaRPr>
          </a:p>
          <a:p>
            <a:endParaRPr lang="fr-ca" sz="1500" dirty="0">
              <a:latin typeface="Montserrat" panose="00000500000000000000" pitchFamily="2" charset="0"/>
            </a:endParaRPr>
          </a:p>
        </p:txBody>
      </p:sp>
      <p:sp>
        <p:nvSpPr>
          <p:cNvPr id="4" name="TextBox 3">
            <a:extLst>
              <a:ext uri="{FF2B5EF4-FFF2-40B4-BE49-F238E27FC236}">
                <a16:creationId xmlns:a16="http://schemas.microsoft.com/office/drawing/2014/main" id="{90FACFE3-760F-7D77-3A23-99EAD0D87C5B}"/>
              </a:ext>
            </a:extLst>
          </p:cNvPr>
          <p:cNvSpPr txBox="1"/>
          <p:nvPr>
            <p:custDataLst>
              <p:tags r:id="rId2"/>
            </p:custDataLst>
          </p:nvPr>
        </p:nvSpPr>
        <p:spPr>
          <a:xfrm>
            <a:off x="6705334" y="315951"/>
            <a:ext cx="6096000" cy="923330"/>
          </a:xfrm>
          <a:prstGeom prst="rect">
            <a:avLst/>
          </a:prstGeom>
          <a:noFill/>
        </p:spPr>
        <p:txBody>
          <a:bodyPr wrap="square" rtlCol="0">
            <a:spAutoFit/>
          </a:bodyPr>
          <a:lstStyle/>
          <a:p>
            <a:endParaRPr lang="fr-ca" dirty="0">
              <a:latin typeface="Aptos" panose="020B0004020202020204" pitchFamily="34" charset="0"/>
              <a:sym typeface=""/>
            </a:endParaRPr>
          </a:p>
          <a:p>
            <a:endParaRPr lang="fr-ca" dirty="0">
              <a:latin typeface="Aptos" panose="020B0004020202020204" pitchFamily="34" charset="0"/>
              <a:sym typeface=""/>
            </a:endParaRPr>
          </a:p>
          <a:p>
            <a:endParaRPr lang="fr-ca" dirty="0"/>
          </a:p>
        </p:txBody>
      </p:sp>
      <p:sp>
        <p:nvSpPr>
          <p:cNvPr id="5" name="TextBox 4">
            <a:extLst>
              <a:ext uri="{FF2B5EF4-FFF2-40B4-BE49-F238E27FC236}">
                <a16:creationId xmlns:a16="http://schemas.microsoft.com/office/drawing/2014/main" id="{B456C48F-79D1-6315-728F-2E8C9F1AAF97}"/>
              </a:ext>
            </a:extLst>
          </p:cNvPr>
          <p:cNvSpPr txBox="1"/>
          <p:nvPr>
            <p:custDataLst>
              <p:tags r:id="rId3"/>
            </p:custDataLst>
          </p:nvPr>
        </p:nvSpPr>
        <p:spPr>
          <a:xfrm>
            <a:off x="516673" y="1157915"/>
            <a:ext cx="11140937" cy="1246495"/>
          </a:xfrm>
          <a:prstGeom prst="rect">
            <a:avLst/>
          </a:prstGeom>
          <a:noFill/>
        </p:spPr>
        <p:txBody>
          <a:bodyPr wrap="square" rtlCol="0">
            <a:spAutoFit/>
          </a:bodyPr>
          <a:lstStyle/>
          <a:p>
            <a:pPr algn="l" rtl="0"/>
            <a:r>
              <a:rPr lang="fr-ca" sz="1500" b="0"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Cette campagne vise à éveiller la sensibilisation – mais aussi à mettre en évidence les efforts déjà déployés à travers le système alimentaire canadien. Nos partenaires ne sont pas des ambassadeurs de notre message – ils </a:t>
            </a:r>
            <a:r>
              <a:rPr lang="fr-ca" sz="1500" b="0" i="1"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sont</a:t>
            </a:r>
            <a:r>
              <a:rPr lang="fr-ca" sz="1500" b="0"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 le message même. Nous mettrons en évidence leur travail, raconter leurs histoires, élargir leur public et créer de nouvelles occasions de visibilité, collaboration et impact – grâce à l’engagement du public et à l’influence sur les politiques.</a:t>
            </a:r>
          </a:p>
        </p:txBody>
      </p:sp>
      <p:sp>
        <p:nvSpPr>
          <p:cNvPr id="7" name="Title 1">
            <a:extLst>
              <a:ext uri="{FF2B5EF4-FFF2-40B4-BE49-F238E27FC236}">
                <a16:creationId xmlns:a16="http://schemas.microsoft.com/office/drawing/2014/main" id="{F80CC736-C6E0-3CAF-D909-E84BF9C7753D}"/>
              </a:ext>
            </a:extLst>
          </p:cNvPr>
          <p:cNvSpPr txBox="1">
            <a:spLocks/>
          </p:cNvSpPr>
          <p:nvPr>
            <p:custDataLst>
              <p:tags r:id="rId4"/>
            </p:custDataLst>
          </p:nvPr>
        </p:nvSpPr>
        <p:spPr>
          <a:xfrm>
            <a:off x="534390" y="165998"/>
            <a:ext cx="11643324" cy="1087607"/>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ca" sz="4000" b="1" i="0" u="none" baseline="0" dirty="0">
                <a:solidFill>
                  <a:srgbClr val="421F21"/>
                </a:solidFill>
                <a:latin typeface="Montserrat" panose="00000500000000000000" pitchFamily="2" charset="0"/>
                <a:cs typeface="+mn-cs"/>
                <a:sym typeface=""/>
              </a:rPr>
              <a:t>Promotion du secteur</a:t>
            </a:r>
          </a:p>
        </p:txBody>
      </p:sp>
      <p:sp>
        <p:nvSpPr>
          <p:cNvPr id="8" name="TextBox 7">
            <a:extLst>
              <a:ext uri="{FF2B5EF4-FFF2-40B4-BE49-F238E27FC236}">
                <a16:creationId xmlns:a16="http://schemas.microsoft.com/office/drawing/2014/main" id="{18051023-A92A-2879-7A13-F25159EF581C}"/>
              </a:ext>
            </a:extLst>
          </p:cNvPr>
          <p:cNvSpPr txBox="1"/>
          <p:nvPr>
            <p:custDataLst>
              <p:tags r:id="rId5"/>
            </p:custDataLst>
          </p:nvPr>
        </p:nvSpPr>
        <p:spPr>
          <a:xfrm>
            <a:off x="6522189" y="2368925"/>
            <a:ext cx="5183282" cy="4247317"/>
          </a:xfrm>
          <a:prstGeom prst="rect">
            <a:avLst/>
          </a:prstGeom>
          <a:noFill/>
        </p:spPr>
        <p:txBody>
          <a:bodyPr wrap="square" rtlCol="0">
            <a:spAutoFit/>
          </a:bodyPr>
          <a:lstStyle/>
          <a:p>
            <a:pPr algn="l" rtl="0"/>
            <a:r>
              <a:rPr lang="fr-ca" sz="1500" b="1" i="0" u="none" baseline="0" dirty="0">
                <a:latin typeface="Montserrat" panose="00000500000000000000" pitchFamily="2" charset="0"/>
                <a:ea typeface="Open Sans" pitchFamily="2" charset="0"/>
                <a:cs typeface="Open Sans" pitchFamily="2" charset="0"/>
                <a:sym typeface=""/>
              </a:rPr>
              <a:t>Croissance de votre public</a:t>
            </a:r>
          </a:p>
          <a:p>
            <a:pPr algn="l" rtl="0"/>
            <a:r>
              <a:rPr lang="fr-ca" sz="1500" b="0" i="0" u="none" baseline="0" dirty="0">
                <a:latin typeface="Montserrat" panose="00000500000000000000" pitchFamily="2" charset="0"/>
                <a:ea typeface="Open Sans" pitchFamily="2" charset="0"/>
                <a:cs typeface="Open Sans" pitchFamily="2" charset="0"/>
                <a:sym typeface=""/>
              </a:rPr>
              <a:t>Nous créerons activement un lien vers vos ressources en :</a:t>
            </a:r>
          </a:p>
          <a:p>
            <a:pPr marL="252000" indent="-252000">
              <a:buFont typeface="Arial" panose="020B0604020202020204" pitchFamily="34" charset="0"/>
              <a:buChar char="•"/>
            </a:pPr>
            <a:r>
              <a:rPr lang="fr-ca" sz="1500" dirty="0">
                <a:latin typeface="Montserrat" panose="00000500000000000000" pitchFamily="2" charset="0"/>
                <a:sym typeface=""/>
              </a:rPr>
              <a:t>Énonçant des appels à l’action (CTA) clairs sur le Web et les médias sociaux</a:t>
            </a:r>
          </a:p>
          <a:p>
            <a:pPr marL="252000" indent="-252000">
              <a:buFont typeface="Arial" panose="020B0604020202020204" pitchFamily="34" charset="0"/>
              <a:buChar char="•"/>
            </a:pPr>
            <a:r>
              <a:rPr lang="fr-CA" sz="1500" dirty="0">
                <a:latin typeface="Montserrat" panose="00000500000000000000" pitchFamily="2" charset="0"/>
                <a:sym typeface=""/>
              </a:rPr>
              <a:t>Histoires optimisées</a:t>
            </a:r>
            <a:r>
              <a:rPr lang="fr-ca" sz="1500" dirty="0">
                <a:latin typeface="Montserrat" panose="00000500000000000000" pitchFamily="2" charset="0"/>
                <a:sym typeface=""/>
              </a:rPr>
              <a:t> par référencement naturel</a:t>
            </a:r>
          </a:p>
          <a:p>
            <a:pPr marL="252000" indent="-252000">
              <a:buFont typeface="Arial" panose="020B0604020202020204" pitchFamily="34" charset="0"/>
              <a:buChar char="•"/>
            </a:pPr>
            <a:r>
              <a:rPr lang="fr-ca" sz="1500" dirty="0">
                <a:latin typeface="Montserrat" panose="00000500000000000000" pitchFamily="2" charset="0"/>
                <a:sym typeface=""/>
              </a:rPr>
              <a:t>Publiant des contenus mettant de l’avant les partenaires</a:t>
            </a:r>
          </a:p>
          <a:p>
            <a:endParaRPr lang="fr-ca" sz="1500" i="1" dirty="0">
              <a:latin typeface="Montserrat" panose="00000500000000000000" pitchFamily="2" charset="0"/>
              <a:sym typeface=""/>
            </a:endParaRPr>
          </a:p>
          <a:p>
            <a:pPr algn="l" rtl="0"/>
            <a:r>
              <a:rPr lang="fr-ca" sz="1500" b="1" i="0" u="none" baseline="0" dirty="0">
                <a:latin typeface="Montserrat" panose="00000500000000000000" pitchFamily="2" charset="0"/>
                <a:ea typeface="Open Sans" pitchFamily="2" charset="0"/>
                <a:cs typeface="Open Sans" pitchFamily="2" charset="0"/>
                <a:sym typeface=""/>
              </a:rPr>
              <a:t>Visibilité et crédibilité à tous les points de contact</a:t>
            </a:r>
          </a:p>
          <a:p>
            <a:r>
              <a:rPr lang="fr-ca" sz="1500" dirty="0">
                <a:latin typeface="Montserrat" panose="00000500000000000000" pitchFamily="2" charset="0"/>
                <a:sym typeface=""/>
              </a:rPr>
              <a:t>Nous intégrerons la reconnaissance dans les éléments suivants :</a:t>
            </a:r>
          </a:p>
          <a:p>
            <a:pPr marL="252000" indent="-252000">
              <a:buFont typeface="Arial" panose="020B0604020202020204" pitchFamily="34" charset="0"/>
              <a:buChar char="•"/>
            </a:pPr>
            <a:r>
              <a:rPr lang="fr-ca" sz="1500" dirty="0">
                <a:latin typeface="Montserrat" panose="00000500000000000000" pitchFamily="2" charset="0"/>
                <a:sym typeface=""/>
              </a:rPr>
              <a:t>Étiquettes « En collaboration avec/Pour en savoir plus, visitez XX »</a:t>
            </a:r>
          </a:p>
          <a:p>
            <a:pPr marL="252000" indent="-252000">
              <a:buFont typeface="Arial" panose="020B0604020202020204" pitchFamily="34" charset="0"/>
              <a:buChar char="•"/>
            </a:pPr>
            <a:r>
              <a:rPr lang="fr-ca" sz="1500" dirty="0">
                <a:latin typeface="Montserrat" panose="00000500000000000000" pitchFamily="2" charset="0"/>
                <a:sym typeface=""/>
              </a:rPr>
              <a:t>Sections du site Web pour les partenaires</a:t>
            </a:r>
          </a:p>
          <a:p>
            <a:pPr marL="252000" indent="-252000">
              <a:buFont typeface="Arial" panose="020B0604020202020204" pitchFamily="34" charset="0"/>
              <a:buChar char="•"/>
            </a:pPr>
            <a:r>
              <a:rPr lang="fr-ca" sz="1500" dirty="0">
                <a:latin typeface="Montserrat" panose="00000500000000000000" pitchFamily="2" charset="0"/>
                <a:sym typeface=""/>
              </a:rPr>
              <a:t>Sorties médiatiques et rapports</a:t>
            </a:r>
          </a:p>
          <a:p>
            <a:pPr algn="l" rtl="0"/>
            <a:r>
              <a:rPr lang="fr-ca" sz="1500" b="0" i="1" u="none" baseline="0" dirty="0">
                <a:latin typeface="Montserrat" panose="00000500000000000000" pitchFamily="2" charset="0"/>
                <a:ea typeface="Open Sans" pitchFamily="2" charset="0"/>
                <a:cs typeface="Open Sans" pitchFamily="2" charset="0"/>
                <a:sym typeface=""/>
              </a:rPr>
              <a:t>→ Croissance de votre public cible</a:t>
            </a:r>
          </a:p>
          <a:p>
            <a:endParaRPr lang="fr-ca" sz="1500" dirty="0"/>
          </a:p>
        </p:txBody>
      </p:sp>
    </p:spTree>
    <p:extLst>
      <p:ext uri="{BB962C8B-B14F-4D97-AF65-F5344CB8AC3E}">
        <p14:creationId xmlns:p14="http://schemas.microsoft.com/office/powerpoint/2010/main" val="551141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CFEA2-4604-0B89-A96D-4A9916547184}"/>
            </a:ext>
          </a:extLst>
        </p:cNvPr>
        <p:cNvGrpSpPr/>
        <p:nvPr/>
      </p:nvGrpSpPr>
      <p:grpSpPr>
        <a:xfrm>
          <a:off x="0" y="0"/>
          <a:ext cx="0" cy="0"/>
          <a:chOff x="0" y="0"/>
          <a:chExt cx="0" cy="0"/>
        </a:xfrm>
      </p:grpSpPr>
      <p:sp>
        <p:nvSpPr>
          <p:cNvPr id="3" name="object 6">
            <a:extLst>
              <a:ext uri="{FF2B5EF4-FFF2-40B4-BE49-F238E27FC236}">
                <a16:creationId xmlns:a16="http://schemas.microsoft.com/office/drawing/2014/main" id="{EC2B34BF-8D73-D118-1870-D6FB3E0750A5}"/>
              </a:ext>
            </a:extLst>
          </p:cNvPr>
          <p:cNvSpPr txBox="1"/>
          <p:nvPr>
            <p:custDataLst>
              <p:tags r:id="rId1"/>
            </p:custDataLst>
          </p:nvPr>
        </p:nvSpPr>
        <p:spPr>
          <a:xfrm>
            <a:off x="631907" y="1027634"/>
            <a:ext cx="5604948" cy="6559488"/>
          </a:xfrm>
          <a:prstGeom prst="rect">
            <a:avLst/>
          </a:prstGeom>
        </p:spPr>
        <p:txBody>
          <a:bodyPr vert="horz" wrap="square" lIns="0" tIns="8890" rIns="0" bIns="0" rtlCol="0">
            <a:spAutoFit/>
          </a:bodyPr>
          <a:lstStyle/>
          <a:p>
            <a:pPr algn="l" rtl="0"/>
            <a:r>
              <a:rPr lang="fr-ca" sz="1500" b="1" i="0" u="none" baseline="0" dirty="0">
                <a:latin typeface="Montserrat" panose="00000500000000000000" pitchFamily="2" charset="0"/>
                <a:ea typeface="Open Sans" pitchFamily="2" charset="0"/>
                <a:cs typeface="Open Sans" pitchFamily="2" charset="0"/>
                <a:sym typeface=""/>
              </a:rPr>
              <a:t>Une voix collective et non une communication descendante</a:t>
            </a:r>
          </a:p>
          <a:p>
            <a:pPr algn="l" rtl="0">
              <a:buNone/>
            </a:pPr>
            <a:r>
              <a:rPr lang="fr-ca" sz="1500" b="0" i="0" u="none" baseline="0" dirty="0">
                <a:latin typeface="Montserrat" panose="00000500000000000000" pitchFamily="2" charset="0"/>
                <a:ea typeface="Open Sans" pitchFamily="2" charset="0"/>
                <a:cs typeface="Open Sans" pitchFamily="2" charset="0"/>
                <a:sym typeface=""/>
              </a:rPr>
              <a:t>Les partenaires donneront vie à la campagne grâce à :</a:t>
            </a:r>
          </a:p>
          <a:p>
            <a:pPr marL="252000" indent="-25200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L’apport de comités consultatifs</a:t>
            </a:r>
          </a:p>
          <a:p>
            <a:pPr marL="252000" indent="-25200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La planification de contenu stratégique</a:t>
            </a:r>
          </a:p>
          <a:p>
            <a:pPr marL="252000" indent="-25200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La collaboration en temps réel et des boucles de rétroaction</a:t>
            </a:r>
          </a:p>
          <a:p>
            <a:pPr algn="l" rtl="0">
              <a:spcBef>
                <a:spcPts val="400"/>
              </a:spcBef>
              <a:buNone/>
            </a:pPr>
            <a:r>
              <a:rPr lang="fr-ca" sz="1500" b="1"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Appui à la promotion du secteur en rendant les partenaires visibles, crédibles et centraux aux conversations sur les politiques </a:t>
            </a:r>
          </a:p>
          <a:p>
            <a:pPr algn="l" rtl="0">
              <a:spcAft>
                <a:spcPts val="400"/>
              </a:spcAft>
              <a:buNone/>
            </a:pPr>
            <a:r>
              <a:rPr lang="fr-ca" sz="1500" b="0" i="0" u="none" baseline="0" dirty="0">
                <a:latin typeface="Montserrat" panose="00000500000000000000" pitchFamily="2" charset="0"/>
                <a:ea typeface="Open Sans" pitchFamily="2" charset="0"/>
                <a:cs typeface="Open Sans" pitchFamily="2" charset="0"/>
                <a:sym typeface=""/>
              </a:rPr>
              <a:t>En collaboration avec nos partenaires, nous concevrons et diffuserons un récit cohérent qui résonnera avec les décideurs politiques en :</a:t>
            </a:r>
          </a:p>
          <a:p>
            <a:pPr marL="252000" indent="-25200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Mettant en avant leurs compétences dans des articles d’opinion, des séances d’information et un rayonnement auprès des parties prenantes</a:t>
            </a:r>
          </a:p>
          <a:p>
            <a:pPr marL="252000" indent="-25200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Mettant en évidence leurs innovations et leadership comme exemples tangibles de l’impact des politiques</a:t>
            </a:r>
          </a:p>
          <a:p>
            <a:pPr marL="252000" indent="-25200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Tirant parti de la dynamique de la campagne médiatique pour renforcer les priorités politiques </a:t>
            </a:r>
            <a:br>
              <a:rPr lang="fr-ca" sz="1500" b="0" i="0" u="none" baseline="0" dirty="0">
                <a:latin typeface="Montserrat" panose="00000500000000000000" pitchFamily="2" charset="0"/>
                <a:ea typeface="Open Sans" pitchFamily="2" charset="0"/>
                <a:cs typeface="Open Sans" pitchFamily="2" charset="0"/>
                <a:sym typeface=""/>
              </a:rPr>
            </a:br>
            <a:r>
              <a:rPr lang="fr-ca" sz="1500" b="0" i="0" u="none" baseline="0" dirty="0">
                <a:latin typeface="Montserrat" panose="00000500000000000000" pitchFamily="2" charset="0"/>
                <a:ea typeface="Open Sans" pitchFamily="2" charset="0"/>
                <a:cs typeface="Open Sans" pitchFamily="2" charset="0"/>
                <a:sym typeface=""/>
              </a:rPr>
              <a:t>(si nécessaire)</a:t>
            </a:r>
          </a:p>
          <a:p>
            <a:pPr marL="285750" indent="-285750" algn="l" rtl="0">
              <a:buFont typeface="Arial" panose="020B0604020202020204" pitchFamily="34" charset="0"/>
              <a:buChar char="•"/>
            </a:pPr>
            <a:endParaRPr lang="fr-ca" sz="1600" dirty="0">
              <a:latin typeface="Montserrat" panose="00000500000000000000" pitchFamily="2" charset="0"/>
              <a:sym typeface=""/>
            </a:endParaRPr>
          </a:p>
          <a:p>
            <a:endParaRPr lang="fr-ca" sz="1600" i="1" dirty="0">
              <a:latin typeface="Montserrat" panose="00000500000000000000" pitchFamily="2" charset="0"/>
              <a:sym typeface=""/>
            </a:endParaRPr>
          </a:p>
          <a:p>
            <a:pPr algn="l" rtl="0">
              <a:buNone/>
            </a:pPr>
            <a:endParaRPr lang="fr-ca" b="1" dirty="0">
              <a:latin typeface="Montserrat" panose="00000500000000000000" pitchFamily="2" charset="0"/>
              <a:sym typeface=""/>
            </a:endParaRPr>
          </a:p>
          <a:p>
            <a:endParaRPr lang="fr-ca" dirty="0">
              <a:latin typeface="Montserrat" panose="00000500000000000000" pitchFamily="2" charset="0"/>
              <a:sym typeface=""/>
            </a:endParaRPr>
          </a:p>
          <a:p>
            <a:endParaRPr lang="fr-ca" dirty="0">
              <a:latin typeface="Montserrat" panose="00000500000000000000" pitchFamily="2" charset="0"/>
              <a:sym typeface=""/>
            </a:endParaRPr>
          </a:p>
          <a:p>
            <a:endParaRPr lang="fr-ca" dirty="0">
              <a:latin typeface="Montserrat" panose="00000500000000000000" pitchFamily="2" charset="0"/>
            </a:endParaRPr>
          </a:p>
        </p:txBody>
      </p:sp>
      <p:sp>
        <p:nvSpPr>
          <p:cNvPr id="4" name="TextBox 3">
            <a:extLst>
              <a:ext uri="{FF2B5EF4-FFF2-40B4-BE49-F238E27FC236}">
                <a16:creationId xmlns:a16="http://schemas.microsoft.com/office/drawing/2014/main" id="{4F05E35E-8314-9543-F23B-086AB1247B0B}"/>
              </a:ext>
            </a:extLst>
          </p:cNvPr>
          <p:cNvSpPr txBox="1"/>
          <p:nvPr>
            <p:custDataLst>
              <p:tags r:id="rId2"/>
            </p:custDataLst>
          </p:nvPr>
        </p:nvSpPr>
        <p:spPr>
          <a:xfrm>
            <a:off x="6705334" y="315951"/>
            <a:ext cx="6096000" cy="923330"/>
          </a:xfrm>
          <a:prstGeom prst="rect">
            <a:avLst/>
          </a:prstGeom>
          <a:noFill/>
        </p:spPr>
        <p:txBody>
          <a:bodyPr wrap="square" rtlCol="0">
            <a:spAutoFit/>
          </a:bodyPr>
          <a:lstStyle/>
          <a:p>
            <a:endParaRPr lang="fr-ca" dirty="0">
              <a:latin typeface="Aptos" panose="020B0004020202020204" pitchFamily="34" charset="0"/>
              <a:sym typeface=""/>
            </a:endParaRPr>
          </a:p>
          <a:p>
            <a:endParaRPr lang="fr-ca" dirty="0">
              <a:latin typeface="Aptos" panose="020B0004020202020204" pitchFamily="34" charset="0"/>
              <a:sym typeface=""/>
            </a:endParaRPr>
          </a:p>
          <a:p>
            <a:endParaRPr lang="fr-ca" dirty="0"/>
          </a:p>
        </p:txBody>
      </p:sp>
      <p:sp>
        <p:nvSpPr>
          <p:cNvPr id="7" name="TextBox 6">
            <a:extLst>
              <a:ext uri="{FF2B5EF4-FFF2-40B4-BE49-F238E27FC236}">
                <a16:creationId xmlns:a16="http://schemas.microsoft.com/office/drawing/2014/main" id="{886FA858-1264-D833-6E13-A69F0C651AC2}"/>
              </a:ext>
            </a:extLst>
          </p:cNvPr>
          <p:cNvSpPr txBox="1"/>
          <p:nvPr>
            <p:custDataLst>
              <p:tags r:id="rId3"/>
            </p:custDataLst>
          </p:nvPr>
        </p:nvSpPr>
        <p:spPr>
          <a:xfrm>
            <a:off x="6472967" y="957474"/>
            <a:ext cx="5196733" cy="3190617"/>
          </a:xfrm>
          <a:prstGeom prst="rect">
            <a:avLst/>
          </a:prstGeom>
          <a:noFill/>
        </p:spPr>
        <p:txBody>
          <a:bodyPr wrap="square" rtlCol="0">
            <a:spAutoFit/>
          </a:bodyPr>
          <a:lstStyle/>
          <a:p>
            <a:pPr algn="l" rtl="0"/>
            <a:r>
              <a:rPr lang="fr-ca" sz="1500" b="1" i="0" u="none" baseline="0" dirty="0">
                <a:latin typeface="Montserrat" panose="00000500000000000000" pitchFamily="2" charset="0"/>
                <a:ea typeface="Open Sans" pitchFamily="2" charset="0"/>
                <a:cs typeface="Open Sans" pitchFamily="2" charset="0"/>
                <a:sym typeface=""/>
              </a:rPr>
              <a:t>Assistance aux partenaires pour renforcer leur impact au-delà de leurs réseaux actuels</a:t>
            </a:r>
          </a:p>
          <a:p>
            <a:pPr algn="l" rtl="0">
              <a:spcAft>
                <a:spcPts val="400"/>
              </a:spcAft>
              <a:buNone/>
            </a:pPr>
            <a:r>
              <a:rPr lang="fr-ca" sz="1500" b="0" i="0" u="none" baseline="0" dirty="0">
                <a:latin typeface="Montserrat" panose="00000500000000000000" pitchFamily="2" charset="0"/>
                <a:ea typeface="Open Sans" pitchFamily="2" charset="0"/>
                <a:cs typeface="Open Sans" pitchFamily="2" charset="0"/>
                <a:sym typeface=""/>
              </a:rPr>
              <a:t>Pour aider nos partenaires à atteindre de nouveaux publics, collaborateurs et sympathisants, nous :</a:t>
            </a:r>
          </a:p>
          <a:p>
            <a:pPr marL="285750" indent="-28575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Identifierons les médias et chaînes numériques sous-exploités qui raconteront les histoires du secteur</a:t>
            </a:r>
          </a:p>
          <a:p>
            <a:pPr marL="285750" indent="-28575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Tisserons des liens avec de nouvelles parties prenantes et des partenaires potentiels</a:t>
            </a:r>
          </a:p>
          <a:p>
            <a:pPr marL="285750" indent="-28575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Placerons des histoires et des ressources dans des endroits où les partenaires pourraient ne pas avoir accès</a:t>
            </a:r>
          </a:p>
          <a:p>
            <a:endParaRPr lang="fr-ca" dirty="0">
              <a:latin typeface="Montserrat" panose="00000500000000000000" pitchFamily="2" charset="0"/>
            </a:endParaRPr>
          </a:p>
        </p:txBody>
      </p:sp>
      <p:sp>
        <p:nvSpPr>
          <p:cNvPr id="8" name="TextBox 7">
            <a:extLst>
              <a:ext uri="{FF2B5EF4-FFF2-40B4-BE49-F238E27FC236}">
                <a16:creationId xmlns:a16="http://schemas.microsoft.com/office/drawing/2014/main" id="{CF2462D6-348A-E36B-B344-261746E792F1}"/>
              </a:ext>
            </a:extLst>
          </p:cNvPr>
          <p:cNvSpPr txBox="1"/>
          <p:nvPr>
            <p:custDataLst>
              <p:tags r:id="rId4"/>
            </p:custDataLst>
          </p:nvPr>
        </p:nvSpPr>
        <p:spPr>
          <a:xfrm>
            <a:off x="6563403" y="4191688"/>
            <a:ext cx="5304625" cy="1754326"/>
          </a:xfrm>
          <a:prstGeom prst="rect">
            <a:avLst/>
          </a:prstGeom>
          <a:noFill/>
        </p:spPr>
        <p:txBody>
          <a:bodyPr wrap="square" rtlCol="0">
            <a:spAutoFit/>
          </a:bodyPr>
          <a:lstStyle/>
          <a:p>
            <a:pPr algn="l" rtl="0"/>
            <a:r>
              <a:rPr lang="fr-ca" b="1"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Cette campagne est une collaboration </a:t>
            </a:r>
            <a:r>
              <a:rPr lang="fr-ca" b="1" i="1"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avec</a:t>
            </a:r>
            <a:r>
              <a:rPr lang="fr-ca" b="1"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 le secteur, </a:t>
            </a:r>
            <a:r>
              <a:rPr lang="fr-ca" b="1" i="1"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pour</a:t>
            </a:r>
            <a:r>
              <a:rPr lang="fr-ca" b="1"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 le secteur – pour renforcer votre voix, élargir votre portée et rehausser votre rôle en ce qui a trait à la confiance du public et l’influence sur les politiques.</a:t>
            </a:r>
          </a:p>
        </p:txBody>
      </p:sp>
      <p:sp>
        <p:nvSpPr>
          <p:cNvPr id="2" name="Title 1">
            <a:extLst>
              <a:ext uri="{FF2B5EF4-FFF2-40B4-BE49-F238E27FC236}">
                <a16:creationId xmlns:a16="http://schemas.microsoft.com/office/drawing/2014/main" id="{1E815FA0-99BA-542D-18D7-F5ACA0A73706}"/>
              </a:ext>
            </a:extLst>
          </p:cNvPr>
          <p:cNvSpPr txBox="1">
            <a:spLocks/>
          </p:cNvSpPr>
          <p:nvPr>
            <p:custDataLst>
              <p:tags r:id="rId5"/>
            </p:custDataLst>
          </p:nvPr>
        </p:nvSpPr>
        <p:spPr>
          <a:xfrm>
            <a:off x="494263" y="121530"/>
            <a:ext cx="11643324" cy="1087607"/>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ca" sz="4000" b="1" i="0" u="none" baseline="0" dirty="0">
                <a:solidFill>
                  <a:srgbClr val="421F21"/>
                </a:solidFill>
                <a:latin typeface="Montserrat" panose="00000500000000000000" pitchFamily="2" charset="0"/>
                <a:cs typeface="+mn-cs"/>
                <a:sym typeface=""/>
              </a:rPr>
              <a:t>Promotion du secteur</a:t>
            </a:r>
          </a:p>
        </p:txBody>
      </p:sp>
    </p:spTree>
    <p:extLst>
      <p:ext uri="{BB962C8B-B14F-4D97-AF65-F5344CB8AC3E}">
        <p14:creationId xmlns:p14="http://schemas.microsoft.com/office/powerpoint/2010/main" val="4158854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990D3-CAD4-CA98-C766-9CF6533C90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732768E-5932-7E72-776F-D1A97BC76B28}"/>
              </a:ext>
            </a:extLst>
          </p:cNvPr>
          <p:cNvSpPr txBox="1">
            <a:spLocks/>
          </p:cNvSpPr>
          <p:nvPr>
            <p:custDataLst>
              <p:tags r:id="rId1"/>
            </p:custDataLst>
          </p:nvPr>
        </p:nvSpPr>
        <p:spPr>
          <a:xfrm>
            <a:off x="730094" y="420315"/>
            <a:ext cx="11331420" cy="1124026"/>
          </a:xfrm>
          <a:prstGeom prst="rect">
            <a:avLst/>
          </a:prstGeom>
        </p:spPr>
        <p:txBody>
          <a:bodyPr vert="horz" wrap="square" lIns="0" tIns="1587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rtl="0">
              <a:lnSpc>
                <a:spcPct val="100000"/>
              </a:lnSpc>
              <a:spcBef>
                <a:spcPts val="125"/>
              </a:spcBef>
              <a:spcAft>
                <a:spcPts val="400"/>
              </a:spcAft>
            </a:pPr>
            <a:r>
              <a:rPr lang="fr-ca" sz="3600" b="1" i="0" u="none" baseline="0" dirty="0">
                <a:solidFill>
                  <a:schemeClr val="bg1"/>
                </a:solidFill>
                <a:latin typeface="Montserrat" panose="00000500000000000000" pitchFamily="2" charset="0"/>
                <a:cs typeface="+mn-cs"/>
                <a:sym typeface=""/>
              </a:rPr>
              <a:t>Une voie à double sens – </a:t>
            </a:r>
            <a:br>
              <a:rPr lang="fr-ca" sz="3600" b="1" i="0" u="none" baseline="0" dirty="0">
                <a:solidFill>
                  <a:schemeClr val="bg1"/>
                </a:solidFill>
                <a:latin typeface="Montserrat" panose="00000500000000000000" pitchFamily="2" charset="0"/>
                <a:cs typeface="+mn-cs"/>
                <a:sym typeface=""/>
              </a:rPr>
            </a:br>
            <a:r>
              <a:rPr lang="fr-ca" sz="3600" b="1" i="0" u="none" baseline="0" dirty="0">
                <a:solidFill>
                  <a:schemeClr val="bg1"/>
                </a:solidFill>
                <a:latin typeface="Montserrat" panose="00000500000000000000" pitchFamily="2" charset="0"/>
                <a:cs typeface="+mn-cs"/>
                <a:sym typeface=""/>
              </a:rPr>
              <a:t>pour rehausser les efforts de chacun</a:t>
            </a:r>
          </a:p>
        </p:txBody>
      </p:sp>
      <p:sp>
        <p:nvSpPr>
          <p:cNvPr id="3" name="Title 1">
            <a:extLst>
              <a:ext uri="{FF2B5EF4-FFF2-40B4-BE49-F238E27FC236}">
                <a16:creationId xmlns:a16="http://schemas.microsoft.com/office/drawing/2014/main" id="{B2AA2209-330F-B0BB-E739-0060A6FECC6E}"/>
              </a:ext>
            </a:extLst>
          </p:cNvPr>
          <p:cNvSpPr txBox="1">
            <a:spLocks/>
          </p:cNvSpPr>
          <p:nvPr>
            <p:custDataLst>
              <p:tags r:id="rId2"/>
            </p:custDataLst>
          </p:nvPr>
        </p:nvSpPr>
        <p:spPr>
          <a:xfrm>
            <a:off x="544894" y="1502490"/>
            <a:ext cx="11331420" cy="4365767"/>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buNone/>
            </a:pPr>
            <a:endParaRPr lang="fr-ca" sz="1200" b="1" dirty="0">
              <a:solidFill>
                <a:schemeClr val="bg1"/>
              </a:solidFill>
              <a:latin typeface="Montserrat" panose="00000500000000000000" pitchFamily="2" charset="0"/>
              <a:cs typeface="+mn-cs"/>
              <a:sym typeface=""/>
            </a:endParaRPr>
          </a:p>
          <a:p>
            <a:pPr algn="l" rtl="0">
              <a:lnSpc>
                <a:spcPct val="100000"/>
              </a:lnSpc>
              <a:buNone/>
            </a:pPr>
            <a:endParaRPr lang="fr-ca" sz="1600" dirty="0">
              <a:solidFill>
                <a:schemeClr val="bg1"/>
              </a:solidFill>
              <a:latin typeface="Montserrat" panose="00000500000000000000" pitchFamily="2" charset="0"/>
              <a:cs typeface="+mn-cs"/>
              <a:sym typeface=""/>
            </a:endParaRPr>
          </a:p>
          <a:p>
            <a:pPr algn="l" rtl="0">
              <a:lnSpc>
                <a:spcPct val="100000"/>
              </a:lnSpc>
              <a:buNone/>
            </a:pPr>
            <a:endParaRPr lang="fr-ca" sz="1600" dirty="0">
              <a:solidFill>
                <a:schemeClr val="bg1"/>
              </a:solidFill>
              <a:latin typeface="Montserrat" panose="00000500000000000000" pitchFamily="2" charset="0"/>
            </a:endParaRPr>
          </a:p>
        </p:txBody>
      </p:sp>
      <p:sp>
        <p:nvSpPr>
          <p:cNvPr id="6" name="TextBox 5">
            <a:extLst>
              <a:ext uri="{FF2B5EF4-FFF2-40B4-BE49-F238E27FC236}">
                <a16:creationId xmlns:a16="http://schemas.microsoft.com/office/drawing/2014/main" id="{6D73FE45-5C43-3BDF-C98E-AB54D328F22B}"/>
              </a:ext>
            </a:extLst>
          </p:cNvPr>
          <p:cNvSpPr txBox="1"/>
          <p:nvPr>
            <p:custDataLst>
              <p:tags r:id="rId3"/>
            </p:custDataLst>
          </p:nvPr>
        </p:nvSpPr>
        <p:spPr>
          <a:xfrm>
            <a:off x="644926" y="1763563"/>
            <a:ext cx="7133261" cy="466794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tabLst/>
            </a:pPr>
            <a:r>
              <a:rPr kumimoji="0" lang="fr-ca" sz="1700" b="1" i="0" u="none" strike="noStrike" kern="0" cap="none" normalizeH="0" baseline="0" dirty="0">
                <a:ln>
                  <a:noFill/>
                </a:ln>
                <a:solidFill>
                  <a:schemeClr val="bg1">
                    <a:lumMod val="100000"/>
                  </a:schemeClr>
                </a:solidFill>
                <a:effectLst/>
                <a:latin typeface="Arial" panose="020B0604020202020204" pitchFamily="34" charset="0"/>
                <a:ea typeface="Arial" panose="020B0604020202020204" pitchFamily="34" charset="0"/>
                <a:cs typeface="Arial" panose="020B0604020202020204" pitchFamily="34" charset="0"/>
                <a:sym typeface=""/>
              </a:rPr>
              <a:t>Utilisez l’initiative</a:t>
            </a:r>
            <a:br>
              <a:rPr kumimoji="0" lang="fr-ca" sz="1700" b="0" i="0" u="none" strike="noStrike" kern="0" cap="none" normalizeH="0" baseline="0" dirty="0">
                <a:ln>
                  <a:noFill/>
                </a:ln>
                <a:solidFill>
                  <a:schemeClr val="bg1">
                    <a:lumMod val="100000"/>
                  </a:schemeClr>
                </a:solidFill>
                <a:effectLst/>
                <a:latin typeface="Arial" panose="020B0604020202020204" pitchFamily="34" charset="0"/>
                <a:sym typeface=""/>
              </a:rPr>
            </a:br>
            <a:r>
              <a:rPr kumimoji="0" lang="fr-ca" sz="1700" b="0" i="0" u="none" strike="noStrike" kern="0" cap="none" normalizeH="0" baseline="0" dirty="0">
                <a:ln>
                  <a:noFill/>
                </a:ln>
                <a:solidFill>
                  <a:schemeClr val="bg1">
                    <a:lumMod val="100000"/>
                  </a:schemeClr>
                </a:solidFill>
                <a:effectLst/>
                <a:latin typeface="Arial" panose="020B0604020202020204" pitchFamily="34" charset="0"/>
                <a:ea typeface="Arial" panose="020B0604020202020204" pitchFamily="34" charset="0"/>
                <a:cs typeface="Arial" panose="020B0604020202020204" pitchFamily="34" charset="0"/>
                <a:sym typeface=""/>
              </a:rPr>
              <a:t>Logo, éléments visuels, messages – prêts pour votre matériel</a:t>
            </a:r>
          </a:p>
          <a:p>
            <a:pPr marL="0" marR="0" lvl="0" indent="0" algn="l" defTabSz="914400" rtl="0" eaLnBrk="0" fontAlgn="base" latinLnBrk="0" hangingPunct="0">
              <a:lnSpc>
                <a:spcPct val="100000"/>
              </a:lnSpc>
              <a:spcBef>
                <a:spcPct val="0"/>
              </a:spcBef>
              <a:spcAft>
                <a:spcPct val="0"/>
              </a:spcAft>
              <a:buClrTx/>
              <a:buSzTx/>
              <a:tabLst/>
            </a:pPr>
            <a:endParaRPr kumimoji="0" lang="fr-ca" altLang="en-US" sz="1700" b="1" i="0" u="none" strike="noStrike" cap="none" normalizeH="0" baseline="0" dirty="0">
              <a:ln>
                <a:noFill/>
              </a:ln>
              <a:solidFill>
                <a:schemeClr val="bg1"/>
              </a:solidFill>
              <a:effectLst/>
              <a:latin typeface="Arial" panose="020B0604020202020204" pitchFamily="34" charset="0"/>
              <a:sym typeface=""/>
            </a:endParaRPr>
          </a:p>
          <a:p>
            <a:pPr marL="0" marR="0" lvl="0" indent="0" algn="l" defTabSz="914400" rtl="0" eaLnBrk="0" fontAlgn="base" latinLnBrk="0" hangingPunct="0">
              <a:lnSpc>
                <a:spcPct val="100000"/>
              </a:lnSpc>
              <a:spcBef>
                <a:spcPct val="0"/>
              </a:spcBef>
              <a:spcAft>
                <a:spcPct val="0"/>
              </a:spcAft>
              <a:buClrTx/>
              <a:buSzTx/>
              <a:tabLst/>
            </a:pPr>
            <a:r>
              <a:rPr kumimoji="0" lang="fr-ca" sz="1700" b="1" i="0" u="none" strike="noStrike" kern="0" cap="none" normalizeH="0" baseline="0" dirty="0">
                <a:ln>
                  <a:noFill/>
                </a:ln>
                <a:solidFill>
                  <a:schemeClr val="bg1">
                    <a:lumMod val="100000"/>
                  </a:schemeClr>
                </a:solidFill>
                <a:effectLst/>
                <a:latin typeface="Arial" panose="020B0604020202020204" pitchFamily="34" charset="0"/>
                <a:ea typeface="Arial" panose="020B0604020202020204" pitchFamily="34" charset="0"/>
                <a:cs typeface="Arial" panose="020B0604020202020204" pitchFamily="34" charset="0"/>
                <a:sym typeface=""/>
              </a:rPr>
              <a:t>Manifestez votre engagement</a:t>
            </a:r>
            <a:br>
              <a:rPr kumimoji="0" lang="fr-ca" sz="1700" b="0" i="0" u="none" strike="noStrike" kern="0" cap="none" normalizeH="0" baseline="0" dirty="0">
                <a:ln>
                  <a:noFill/>
                </a:ln>
                <a:solidFill>
                  <a:schemeClr val="bg1">
                    <a:lumMod val="100000"/>
                  </a:schemeClr>
                </a:solidFill>
                <a:effectLst/>
                <a:latin typeface="Arial" panose="020B0604020202020204" pitchFamily="34" charset="0"/>
                <a:sym typeface=""/>
              </a:rPr>
            </a:br>
            <a:r>
              <a:rPr kumimoji="0" lang="fr-ca" sz="1700" b="0" i="0" u="none" strike="noStrike" kern="0" cap="none" normalizeH="0" baseline="0" dirty="0">
                <a:ln>
                  <a:noFill/>
                </a:ln>
                <a:solidFill>
                  <a:schemeClr val="bg1">
                    <a:lumMod val="100000"/>
                  </a:schemeClr>
                </a:solidFill>
                <a:effectLst/>
                <a:latin typeface="Arial" panose="020B0604020202020204" pitchFamily="34" charset="0"/>
                <a:ea typeface="Arial" panose="020B0604020202020204" pitchFamily="34" charset="0"/>
                <a:cs typeface="Arial" panose="020B0604020202020204" pitchFamily="34" charset="0"/>
                <a:sym typeface=""/>
              </a:rPr>
              <a:t>« Nous sommes d’accord. C’est important. Voilà ce que nous faisons. »</a:t>
            </a:r>
          </a:p>
          <a:p>
            <a:pPr marL="0" marR="0" lvl="0" indent="0" algn="l" defTabSz="914400" rtl="0" eaLnBrk="0" fontAlgn="base" latinLnBrk="0" hangingPunct="0">
              <a:lnSpc>
                <a:spcPct val="100000"/>
              </a:lnSpc>
              <a:spcBef>
                <a:spcPct val="0"/>
              </a:spcBef>
              <a:spcAft>
                <a:spcPct val="0"/>
              </a:spcAft>
              <a:buClrTx/>
              <a:buSzTx/>
              <a:tabLst/>
            </a:pPr>
            <a:endParaRPr kumimoji="0" lang="fr-ca" altLang="en-US" sz="1700" b="1" i="0" u="none" strike="noStrike" cap="none" normalizeH="0" baseline="0" dirty="0">
              <a:ln>
                <a:noFill/>
              </a:ln>
              <a:solidFill>
                <a:schemeClr val="bg1"/>
              </a:solidFill>
              <a:effectLst/>
              <a:latin typeface="Arial" panose="020B0604020202020204" pitchFamily="34" charset="0"/>
              <a:sym typeface=""/>
            </a:endParaRPr>
          </a:p>
          <a:p>
            <a:pPr marL="0" marR="0" lvl="0" indent="0" algn="l" defTabSz="914400" rtl="0" eaLnBrk="0" fontAlgn="base" latinLnBrk="0" hangingPunct="0">
              <a:lnSpc>
                <a:spcPct val="100000"/>
              </a:lnSpc>
              <a:spcBef>
                <a:spcPct val="0"/>
              </a:spcBef>
              <a:spcAft>
                <a:spcPct val="0"/>
              </a:spcAft>
              <a:buClrTx/>
              <a:buSzTx/>
              <a:tabLst/>
            </a:pPr>
            <a:r>
              <a:rPr kumimoji="0" lang="fr-ca" sz="1700" b="1" i="0" u="none" strike="noStrike" kern="0" cap="none" normalizeH="0" baseline="0" dirty="0">
                <a:ln>
                  <a:noFill/>
                </a:ln>
                <a:solidFill>
                  <a:schemeClr val="bg1">
                    <a:lumMod val="100000"/>
                  </a:schemeClr>
                </a:solidFill>
                <a:effectLst/>
                <a:latin typeface="Arial" panose="020B0604020202020204" pitchFamily="34" charset="0"/>
                <a:ea typeface="Arial" panose="020B0604020202020204" pitchFamily="34" charset="0"/>
                <a:cs typeface="Arial" panose="020B0604020202020204" pitchFamily="34" charset="0"/>
                <a:sym typeface=""/>
              </a:rPr>
              <a:t>Bénéficiez d’une visibilité nationale</a:t>
            </a:r>
            <a:br>
              <a:rPr kumimoji="0" lang="fr-ca" sz="1700" b="0" i="0" u="none" strike="noStrike" kern="0" cap="none" normalizeH="0" baseline="0" dirty="0">
                <a:ln>
                  <a:noFill/>
                </a:ln>
                <a:solidFill>
                  <a:schemeClr val="bg1">
                    <a:lumMod val="100000"/>
                  </a:schemeClr>
                </a:solidFill>
                <a:effectLst/>
                <a:latin typeface="Arial" panose="020B0604020202020204" pitchFamily="34" charset="0"/>
                <a:sym typeface=""/>
              </a:rPr>
            </a:br>
            <a:r>
              <a:rPr kumimoji="0" lang="fr-ca" sz="1700" b="0" i="0" u="none" strike="noStrike" kern="0" cap="none" normalizeH="0" baseline="0" dirty="0">
                <a:ln>
                  <a:noFill/>
                </a:ln>
                <a:solidFill>
                  <a:schemeClr val="bg1">
                    <a:lumMod val="100000"/>
                  </a:schemeClr>
                </a:solidFill>
                <a:effectLst/>
                <a:latin typeface="Arial" panose="020B0604020202020204" pitchFamily="34" charset="0"/>
                <a:ea typeface="Arial" panose="020B0604020202020204" pitchFamily="34" charset="0"/>
                <a:cs typeface="Arial" panose="020B0604020202020204" pitchFamily="34" charset="0"/>
                <a:sym typeface=""/>
              </a:rPr>
              <a:t>En accord avec un message que les Canadiens commencent à reconnaître et qui suscite leur confiance</a:t>
            </a:r>
          </a:p>
          <a:p>
            <a:pPr marL="0" marR="0" lvl="0" indent="0" algn="l" defTabSz="914400" rtl="0" eaLnBrk="0" fontAlgn="base" latinLnBrk="0" hangingPunct="0">
              <a:lnSpc>
                <a:spcPct val="100000"/>
              </a:lnSpc>
              <a:spcBef>
                <a:spcPct val="0"/>
              </a:spcBef>
              <a:spcAft>
                <a:spcPct val="0"/>
              </a:spcAft>
              <a:buClrTx/>
              <a:buSzTx/>
              <a:tabLst/>
            </a:pPr>
            <a:endParaRPr kumimoji="0" lang="fr-ca" altLang="en-US" sz="1700" b="1" i="0" u="none" strike="noStrike" cap="none" normalizeH="0" baseline="0" dirty="0">
              <a:ln>
                <a:noFill/>
              </a:ln>
              <a:solidFill>
                <a:schemeClr val="bg1"/>
              </a:solidFill>
              <a:effectLst/>
              <a:latin typeface="Arial" panose="020B0604020202020204" pitchFamily="34" charset="0"/>
              <a:sym typeface=""/>
            </a:endParaRPr>
          </a:p>
          <a:p>
            <a:pPr marL="0" marR="0" lvl="0" indent="0" algn="l" defTabSz="914400" rtl="0" eaLnBrk="0" fontAlgn="base" latinLnBrk="0" hangingPunct="0">
              <a:lnSpc>
                <a:spcPct val="100000"/>
              </a:lnSpc>
              <a:spcBef>
                <a:spcPct val="0"/>
              </a:spcBef>
              <a:spcAft>
                <a:spcPct val="0"/>
              </a:spcAft>
              <a:buClrTx/>
              <a:buSzTx/>
              <a:tabLst/>
            </a:pPr>
            <a:r>
              <a:rPr kumimoji="0" lang="fr-ca" sz="1700" b="1" i="0" u="none" strike="noStrike" kern="0" cap="none" normalizeH="0" baseline="0" dirty="0">
                <a:ln>
                  <a:noFill/>
                </a:ln>
                <a:solidFill>
                  <a:schemeClr val="bg1">
                    <a:lumMod val="100000"/>
                  </a:schemeClr>
                </a:solidFill>
                <a:effectLst/>
                <a:latin typeface="Arial" panose="020B0604020202020204" pitchFamily="34" charset="0"/>
                <a:ea typeface="Arial" panose="020B0604020202020204" pitchFamily="34" charset="0"/>
                <a:cs typeface="Arial" panose="020B0604020202020204" pitchFamily="34" charset="0"/>
                <a:sym typeface=""/>
              </a:rPr>
              <a:t>Participez à quelque chose de plus grand</a:t>
            </a:r>
            <a:br>
              <a:rPr kumimoji="0" lang="fr-ca" sz="1700" b="0" i="0" u="none" strike="noStrike" kern="0" cap="none" normalizeH="0" baseline="0" dirty="0">
                <a:ln>
                  <a:noFill/>
                </a:ln>
                <a:solidFill>
                  <a:schemeClr val="bg1">
                    <a:lumMod val="100000"/>
                  </a:schemeClr>
                </a:solidFill>
                <a:effectLst/>
                <a:latin typeface="Arial" panose="020B0604020202020204" pitchFamily="34" charset="0"/>
                <a:sym typeface=""/>
              </a:rPr>
            </a:br>
            <a:r>
              <a:rPr kumimoji="0" lang="fr-ca" sz="1700" b="0" i="0" u="none" strike="noStrike" kern="0" cap="none" normalizeH="0" baseline="0" dirty="0">
                <a:ln>
                  <a:noFill/>
                </a:ln>
                <a:solidFill>
                  <a:schemeClr val="bg1">
                    <a:lumMod val="100000"/>
                  </a:schemeClr>
                </a:solidFill>
                <a:effectLst/>
                <a:latin typeface="Arial" panose="020B0604020202020204" pitchFamily="34" charset="0"/>
                <a:ea typeface="Arial" panose="020B0604020202020204" pitchFamily="34" charset="0"/>
                <a:cs typeface="Arial" panose="020B0604020202020204" pitchFamily="34" charset="0"/>
                <a:sym typeface=""/>
              </a:rPr>
              <a:t>Élevez votre voix en faisant partie d’un mouvement national</a:t>
            </a:r>
          </a:p>
          <a:p>
            <a:pPr marL="0" marR="0" lvl="0" indent="0" algn="l" defTabSz="914400" rtl="0" eaLnBrk="0" fontAlgn="base" latinLnBrk="0" hangingPunct="0">
              <a:lnSpc>
                <a:spcPct val="100000"/>
              </a:lnSpc>
              <a:spcBef>
                <a:spcPct val="0"/>
              </a:spcBef>
              <a:spcAft>
                <a:spcPct val="0"/>
              </a:spcAft>
              <a:buClrTx/>
              <a:buSzTx/>
              <a:tabLst/>
            </a:pPr>
            <a:endParaRPr kumimoji="0" lang="fr-ca" altLang="en-US" sz="1700" b="1" i="0" u="none" strike="noStrike" cap="none" normalizeH="0" baseline="0" dirty="0">
              <a:ln>
                <a:noFill/>
              </a:ln>
              <a:solidFill>
                <a:schemeClr val="bg1"/>
              </a:solidFill>
              <a:effectLst/>
              <a:latin typeface="Arial" panose="020B0604020202020204" pitchFamily="34" charset="0"/>
              <a:sym typeface=""/>
            </a:endParaRPr>
          </a:p>
          <a:p>
            <a:pPr marL="0" marR="0" lvl="0" indent="0" algn="l" defTabSz="914400" rtl="0" eaLnBrk="0" fontAlgn="base" latinLnBrk="0" hangingPunct="0">
              <a:lnSpc>
                <a:spcPct val="100000"/>
              </a:lnSpc>
              <a:spcBef>
                <a:spcPct val="0"/>
              </a:spcBef>
              <a:spcAft>
                <a:spcPts val="1000"/>
              </a:spcAft>
              <a:buClrTx/>
              <a:buSzTx/>
              <a:tabLst/>
            </a:pPr>
            <a:r>
              <a:rPr kumimoji="0" lang="fr-ca" sz="1700" b="1" i="0" u="none" strike="noStrike" kern="0" cap="none" normalizeH="0" baseline="0" dirty="0">
                <a:ln>
                  <a:noFill/>
                </a:ln>
                <a:solidFill>
                  <a:schemeClr val="bg1">
                    <a:lumMod val="100000"/>
                  </a:schemeClr>
                </a:solidFill>
                <a:effectLst/>
                <a:latin typeface="Arial" panose="020B0604020202020204" pitchFamily="34" charset="0"/>
                <a:ea typeface="Arial" panose="020B0604020202020204" pitchFamily="34" charset="0"/>
                <a:cs typeface="Arial" panose="020B0604020202020204" pitchFamily="34" charset="0"/>
                <a:sym typeface=""/>
              </a:rPr>
              <a:t>Prêt pour le détail et la restauration</a:t>
            </a:r>
            <a:br>
              <a:rPr kumimoji="0" lang="fr-ca" sz="1700" b="0" i="0" u="none" strike="noStrike" kern="0" cap="none" normalizeH="0" baseline="0" dirty="0">
                <a:ln>
                  <a:noFill/>
                </a:ln>
                <a:solidFill>
                  <a:schemeClr val="bg1">
                    <a:lumMod val="100000"/>
                  </a:schemeClr>
                </a:solidFill>
                <a:effectLst/>
                <a:latin typeface="Arial" panose="020B0604020202020204" pitchFamily="34" charset="0"/>
                <a:sym typeface=""/>
              </a:rPr>
            </a:br>
            <a:r>
              <a:rPr kumimoji="0" lang="fr-ca" sz="1700" b="0" i="0" u="none" strike="noStrike" kern="0" cap="none" normalizeH="0" baseline="0" dirty="0">
                <a:ln>
                  <a:noFill/>
                </a:ln>
                <a:solidFill>
                  <a:schemeClr val="bg1">
                    <a:lumMod val="100000"/>
                  </a:schemeClr>
                </a:solidFill>
                <a:effectLst/>
                <a:latin typeface="Arial" panose="020B0604020202020204" pitchFamily="34" charset="0"/>
                <a:ea typeface="Arial" panose="020B0604020202020204" pitchFamily="34" charset="0"/>
                <a:cs typeface="Arial" panose="020B0604020202020204" pitchFamily="34" charset="0"/>
                <a:sym typeface=""/>
              </a:rPr>
              <a:t>Intérêt déjà manifesté</a:t>
            </a:r>
            <a:endParaRPr kumimoji="0" lang="fr-ca" altLang="en-US" sz="1700" b="1" i="0" u="none" strike="noStrike" cap="none" normalizeH="0" baseline="0" dirty="0">
              <a:ln>
                <a:noFill/>
              </a:ln>
              <a:solidFill>
                <a:schemeClr val="bg1"/>
              </a:solidFill>
              <a:effectLst/>
              <a:latin typeface="Arial" panose="020B0604020202020204" pitchFamily="34" charset="0"/>
              <a:sym typeface=""/>
            </a:endParaRPr>
          </a:p>
          <a:p>
            <a:pPr marL="0" marR="0" lvl="0" indent="0" algn="l" defTabSz="914400" rtl="0" eaLnBrk="0" fontAlgn="base" latinLnBrk="0" hangingPunct="0">
              <a:lnSpc>
                <a:spcPct val="100000"/>
              </a:lnSpc>
              <a:spcBef>
                <a:spcPct val="0"/>
              </a:spcBef>
              <a:spcAft>
                <a:spcPct val="0"/>
              </a:spcAft>
              <a:buClrTx/>
              <a:buSzTx/>
              <a:tabLst/>
            </a:pPr>
            <a:r>
              <a:rPr kumimoji="0" lang="fr-ca" sz="1700" b="1" i="0" u="none" strike="noStrike" kern="0" cap="none" normalizeH="0" baseline="0" dirty="0">
                <a:ln>
                  <a:noFill/>
                </a:ln>
                <a:solidFill>
                  <a:schemeClr val="bg1">
                    <a:lumMod val="100000"/>
                  </a:schemeClr>
                </a:solidFill>
                <a:effectLst/>
                <a:latin typeface="Arial" panose="020B0604020202020204" pitchFamily="34" charset="0"/>
                <a:ea typeface="Arial" panose="020B0604020202020204" pitchFamily="34" charset="0"/>
                <a:cs typeface="Arial" panose="020B0604020202020204" pitchFamily="34" charset="0"/>
                <a:sym typeface=""/>
              </a:rPr>
              <a:t>Pas seulement du comarquage – copropriété</a:t>
            </a:r>
            <a:br>
              <a:rPr kumimoji="0" lang="fr-ca" sz="1700" b="0" i="0" u="none" strike="noStrike" kern="0" cap="none" normalizeH="0" baseline="0" dirty="0">
                <a:ln>
                  <a:noFill/>
                </a:ln>
                <a:solidFill>
                  <a:schemeClr val="bg1">
                    <a:lumMod val="100000"/>
                  </a:schemeClr>
                </a:solidFill>
                <a:effectLst/>
                <a:latin typeface="Arial" panose="020B0604020202020204" pitchFamily="34" charset="0"/>
                <a:sym typeface=""/>
              </a:rPr>
            </a:br>
            <a:r>
              <a:rPr kumimoji="0" lang="fr-ca" sz="1700" b="0" i="0" u="none" strike="noStrike" kern="0" cap="none" normalizeH="0" baseline="0" dirty="0">
                <a:ln>
                  <a:noFill/>
                </a:ln>
                <a:solidFill>
                  <a:schemeClr val="bg1">
                    <a:lumMod val="100000"/>
                  </a:schemeClr>
                </a:solidFill>
                <a:effectLst/>
                <a:latin typeface="Arial" panose="020B0604020202020204" pitchFamily="34" charset="0"/>
                <a:ea typeface="Arial" panose="020B0604020202020204" pitchFamily="34" charset="0"/>
                <a:cs typeface="Arial" panose="020B0604020202020204" pitchFamily="34" charset="0"/>
                <a:sym typeface=""/>
              </a:rPr>
              <a:t>Plateforme partagée pour un impact partagé</a:t>
            </a:r>
          </a:p>
        </p:txBody>
      </p:sp>
      <p:pic>
        <p:nvPicPr>
          <p:cNvPr id="7" name="Graphic 6">
            <a:extLst>
              <a:ext uri="{FF2B5EF4-FFF2-40B4-BE49-F238E27FC236}">
                <a16:creationId xmlns:a16="http://schemas.microsoft.com/office/drawing/2014/main" id="{2066F962-17FD-20C1-AFD1-7EC1F13D6526}"/>
              </a:ext>
            </a:extLst>
          </p:cNvPr>
          <p:cNvPicPr>
            <a:picLocks noChangeAspect="1"/>
          </p:cNvPicPr>
          <p:nvPr>
            <p:custDataLst>
              <p:tags r:id="rId4"/>
            </p:custDataLst>
          </p:nvPr>
        </p:nvPicPr>
        <p:blipFill>
          <a:blip r:embed="rId7">
            <a:extLst>
              <a:ext uri="{96DAC541-7B7A-43D3-8B79-37D633B846F1}">
                <asvg:svgBlip xmlns:asvg="http://schemas.microsoft.com/office/drawing/2016/SVG/main" r:embed="rId8"/>
              </a:ext>
            </a:extLst>
          </a:blip>
          <a:stretch>
            <a:fillRect/>
          </a:stretch>
        </p:blipFill>
        <p:spPr>
          <a:xfrm>
            <a:off x="7662233" y="2417885"/>
            <a:ext cx="4044457" cy="2022229"/>
          </a:xfrm>
          <a:prstGeom prst="rect">
            <a:avLst/>
          </a:prstGeom>
        </p:spPr>
      </p:pic>
    </p:spTree>
    <p:extLst>
      <p:ext uri="{BB962C8B-B14F-4D97-AF65-F5344CB8AC3E}">
        <p14:creationId xmlns:p14="http://schemas.microsoft.com/office/powerpoint/2010/main" val="2059429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5021255-0DB8-FD3E-AB95-1BE609702A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BCCB5A-82D9-8DDC-D094-7220E014DF26}"/>
              </a:ext>
            </a:extLst>
          </p:cNvPr>
          <p:cNvSpPr txBox="1"/>
          <p:nvPr>
            <p:custDataLst>
              <p:tags r:id="rId1"/>
            </p:custDataLst>
          </p:nvPr>
        </p:nvSpPr>
        <p:spPr>
          <a:xfrm>
            <a:off x="0" y="2767280"/>
            <a:ext cx="12192000" cy="1323439"/>
          </a:xfrm>
          <a:prstGeom prst="rect">
            <a:avLst/>
          </a:prstGeom>
          <a:noFill/>
        </p:spPr>
        <p:txBody>
          <a:bodyPr wrap="square" rtlCol="0">
            <a:spAutoFit/>
          </a:bodyPr>
          <a:lstStyle/>
          <a:p>
            <a:pPr algn="ctr" rtl="0"/>
            <a:r>
              <a:rPr lang="fr-ca" sz="4000" b="1" i="0" u="none" baseline="0" dirty="0">
                <a:solidFill>
                  <a:schemeClr val="bg1"/>
                </a:solidFill>
                <a:latin typeface="Montserrat" panose="00000500000000000000" pitchFamily="2" charset="0"/>
                <a:ea typeface="Open Sans" pitchFamily="2" charset="0"/>
                <a:cs typeface="Open Sans" pitchFamily="2" charset="0"/>
                <a:sym typeface=""/>
              </a:rPr>
              <a:t>À plus long terme :</a:t>
            </a:r>
          </a:p>
          <a:p>
            <a:pPr algn="ctr" rtl="0"/>
            <a:r>
              <a:rPr lang="fr-ca" sz="4000" b="1" dirty="0">
                <a:solidFill>
                  <a:schemeClr val="bg1"/>
                </a:solidFill>
                <a:latin typeface="Montserrat" panose="00000500000000000000" pitchFamily="2" charset="0"/>
                <a:ea typeface="Open Sans" pitchFamily="2" charset="0"/>
                <a:cs typeface="Open Sans" pitchFamily="2" charset="0"/>
                <a:sym typeface=""/>
              </a:rPr>
              <a:t>L’i</a:t>
            </a:r>
            <a:r>
              <a:rPr lang="fr-ca" sz="4000" b="1" i="0" u="none" baseline="0" dirty="0">
                <a:solidFill>
                  <a:schemeClr val="bg1"/>
                </a:solidFill>
                <a:latin typeface="Montserrat" panose="00000500000000000000" pitchFamily="2" charset="0"/>
                <a:ea typeface="Open Sans" pitchFamily="2" charset="0"/>
                <a:cs typeface="Open Sans" pitchFamily="2" charset="0"/>
                <a:sym typeface=""/>
              </a:rPr>
              <a:t>nitiative pierre angulaire</a:t>
            </a:r>
            <a:endParaRPr lang="fr-ca" sz="2400" b="1" dirty="0">
              <a:latin typeface="Montserrat" panose="00000500000000000000" pitchFamily="2" charset="0"/>
              <a:sym typeface=""/>
            </a:endParaRPr>
          </a:p>
        </p:txBody>
      </p:sp>
    </p:spTree>
    <p:extLst>
      <p:ext uri="{BB962C8B-B14F-4D97-AF65-F5344CB8AC3E}">
        <p14:creationId xmlns:p14="http://schemas.microsoft.com/office/powerpoint/2010/main" val="2411387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4AC19-5002-136E-76CE-01F7998967A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6A8A9AB-2873-0416-F77D-7F78F5CD0AFD}"/>
              </a:ext>
            </a:extLst>
          </p:cNvPr>
          <p:cNvGrpSpPr/>
          <p:nvPr>
            <p:custDataLst>
              <p:tags r:id="rId1"/>
            </p:custDataLst>
          </p:nvPr>
        </p:nvGrpSpPr>
        <p:grpSpPr>
          <a:xfrm>
            <a:off x="401340" y="146522"/>
            <a:ext cx="3532139" cy="6447651"/>
            <a:chOff x="188005" y="1700536"/>
            <a:chExt cx="2274413" cy="4415747"/>
          </a:xfrm>
        </p:grpSpPr>
        <p:sp>
          <p:nvSpPr>
            <p:cNvPr id="8" name="Rounded Rectangle 46">
              <a:extLst>
                <a:ext uri="{FF2B5EF4-FFF2-40B4-BE49-F238E27FC236}">
                  <a16:creationId xmlns:a16="http://schemas.microsoft.com/office/drawing/2014/main" id="{63022527-97BD-81EE-3579-A7E24E37A7DA}"/>
                </a:ext>
              </a:extLst>
            </p:cNvPr>
            <p:cNvSpPr/>
            <p:nvPr/>
          </p:nvSpPr>
          <p:spPr>
            <a:xfrm>
              <a:off x="190403" y="2091424"/>
              <a:ext cx="2248525" cy="4024859"/>
            </a:xfrm>
            <a:prstGeom prst="roundRect">
              <a:avLst>
                <a:gd name="adj" fmla="val 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B2066094-80FC-5F3A-50CD-D8C4DC034F19}"/>
                </a:ext>
              </a:extLst>
            </p:cNvPr>
            <p:cNvSpPr txBox="1"/>
            <p:nvPr/>
          </p:nvSpPr>
          <p:spPr bwMode="auto">
            <a:xfrm>
              <a:off x="383745" y="2704923"/>
              <a:ext cx="1897787" cy="84314"/>
            </a:xfrm>
            <a:prstGeom prst="rect">
              <a:avLst/>
            </a:prstGeom>
            <a:noFill/>
            <a:ln w="9525" algn="ctr">
              <a:noFill/>
              <a:miter lim="800000"/>
              <a:headEnd/>
              <a:tailEnd/>
            </a:ln>
            <a:effectLst/>
          </p:spPr>
          <p:txBody>
            <a:bodyPr wrap="square" lIns="0" tIns="0" rIns="0" bIns="0" rtlCol="0">
              <a:spAutoFit/>
            </a:bodyPr>
            <a:lstStyle/>
            <a:p>
              <a:pPr marL="228600" marR="0" lvl="0" indent="-228600" algn="l" defTabSz="914400" rtl="0" eaLnBrk="1" fontAlgn="t" latinLnBrk="0" hangingPunct="1">
                <a:lnSpc>
                  <a:spcPct val="100000"/>
                </a:lnSpc>
                <a:spcBef>
                  <a:spcPts val="0"/>
                </a:spcBef>
                <a:spcAft>
                  <a:spcPts val="600"/>
                </a:spcAft>
                <a:buClrTx/>
                <a:buSzTx/>
                <a:buFont typeface="+mj-lt"/>
                <a:buAutoNum type="arabicPeriod"/>
                <a:tabLst/>
                <a:defRPr/>
              </a:pPr>
              <a:endParaRPr kumimoji="0" lang="fr-ca" sz="800" b="0" i="0" u="none" strike="noStrike" kern="1200" cap="none" spc="0" normalizeH="0" baseline="0" noProof="0">
                <a:ln>
                  <a:noFill/>
                </a:ln>
                <a:solidFill>
                  <a:srgbClr val="431F21"/>
                </a:solidFill>
                <a:effectLst/>
                <a:uLnTx/>
                <a:uFillTx/>
                <a:latin typeface="Aptos Display" panose="02110004020202020204"/>
                <a:ea typeface="+mn-ea"/>
                <a:cs typeface="+mn-cs"/>
              </a:endParaRPr>
            </a:p>
          </p:txBody>
        </p:sp>
        <p:grpSp>
          <p:nvGrpSpPr>
            <p:cNvPr id="10" name="Group 9">
              <a:extLst>
                <a:ext uri="{FF2B5EF4-FFF2-40B4-BE49-F238E27FC236}">
                  <a16:creationId xmlns:a16="http://schemas.microsoft.com/office/drawing/2014/main" id="{9A5F830B-284E-9512-ACCE-5E6C5F243ABF}"/>
                </a:ext>
              </a:extLst>
            </p:cNvPr>
            <p:cNvGrpSpPr/>
            <p:nvPr/>
          </p:nvGrpSpPr>
          <p:grpSpPr>
            <a:xfrm>
              <a:off x="188005" y="1700536"/>
              <a:ext cx="2252553" cy="847337"/>
              <a:chOff x="1339444" y="1566473"/>
              <a:chExt cx="2252553" cy="847337"/>
            </a:xfrm>
          </p:grpSpPr>
          <p:sp>
            <p:nvSpPr>
              <p:cNvPr id="12" name="Rounded Rectangle 23">
                <a:extLst>
                  <a:ext uri="{FF2B5EF4-FFF2-40B4-BE49-F238E27FC236}">
                    <a16:creationId xmlns:a16="http://schemas.microsoft.com/office/drawing/2014/main" id="{095FC718-5927-0DCE-D55C-AB38BFA72A48}"/>
                  </a:ext>
                </a:extLst>
              </p:cNvPr>
              <p:cNvSpPr/>
              <p:nvPr/>
            </p:nvSpPr>
            <p:spPr>
              <a:xfrm>
                <a:off x="1339444" y="1716375"/>
                <a:ext cx="2248525" cy="518584"/>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3" name="Rounded Rectangle 17">
                <a:extLst>
                  <a:ext uri="{FF2B5EF4-FFF2-40B4-BE49-F238E27FC236}">
                    <a16:creationId xmlns:a16="http://schemas.microsoft.com/office/drawing/2014/main" id="{0A704616-163E-E9B5-C3BF-E026D400A6C2}"/>
                  </a:ext>
                </a:extLst>
              </p:cNvPr>
              <p:cNvSpPr/>
              <p:nvPr/>
            </p:nvSpPr>
            <p:spPr>
              <a:xfrm>
                <a:off x="1343472" y="1566473"/>
                <a:ext cx="2248525" cy="35976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4" name="Triangle 1">
                <a:extLst>
                  <a:ext uri="{FF2B5EF4-FFF2-40B4-BE49-F238E27FC236}">
                    <a16:creationId xmlns:a16="http://schemas.microsoft.com/office/drawing/2014/main" id="{20DBA300-C42A-F94D-F259-714765605086}"/>
                  </a:ext>
                </a:extLst>
              </p:cNvPr>
              <p:cNvSpPr/>
              <p:nvPr/>
            </p:nvSpPr>
            <p:spPr>
              <a:xfrm rot="10800000">
                <a:off x="1340919" y="2233929"/>
                <a:ext cx="2251077" cy="179881"/>
              </a:xfrm>
              <a:prstGeom prst="triangle">
                <a:avLst>
                  <a:gd name="adj" fmla="val 4900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BA72986-5679-091C-70CB-1B7DDD52A03A}"/>
                </a:ext>
              </a:extLst>
            </p:cNvPr>
            <p:cNvSpPr txBox="1"/>
            <p:nvPr/>
          </p:nvSpPr>
          <p:spPr>
            <a:xfrm>
              <a:off x="213893" y="2171342"/>
              <a:ext cx="2248525" cy="252941"/>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normalizeH="0" baseline="0" dirty="0">
                  <a:ln>
                    <a:noFill/>
                  </a:ln>
                  <a:solidFill>
                    <a:srgbClr val="F5F1F1"/>
                  </a:solidFill>
                  <a:effectLst/>
                  <a:uLnTx/>
                  <a:uFillTx/>
                  <a:latin typeface="Montserrat" panose="00000500000000000000" pitchFamily="2" charset="0"/>
                  <a:ea typeface="Open Sans" pitchFamily="2" charset="0"/>
                  <a:cs typeface="Open Sans" pitchFamily="2" charset="0"/>
                  <a:sym typeface=""/>
                </a:rPr>
                <a:t>Solidifier</a:t>
              </a:r>
              <a:endParaRPr kumimoji="0" lang="fr-ca" sz="1800" b="1" i="0" u="none" strike="noStrike" kern="1200" cap="none" normalizeH="0" baseline="0" noProof="0" dirty="0">
                <a:ln>
                  <a:noFill/>
                </a:ln>
                <a:solidFill>
                  <a:srgbClr val="F5F1F1"/>
                </a:solidFill>
                <a:effectLst/>
                <a:uLnTx/>
                <a:uFillTx/>
                <a:latin typeface="Montserrat" panose="00000500000000000000" pitchFamily="2" charset="0"/>
                <a:sym typeface=""/>
              </a:endParaRPr>
            </a:p>
          </p:txBody>
        </p:sp>
      </p:grpSp>
      <p:grpSp>
        <p:nvGrpSpPr>
          <p:cNvPr id="15" name="Group 14">
            <a:extLst>
              <a:ext uri="{FF2B5EF4-FFF2-40B4-BE49-F238E27FC236}">
                <a16:creationId xmlns:a16="http://schemas.microsoft.com/office/drawing/2014/main" id="{639C181B-AA4A-AABD-E172-EBB352EF6F11}"/>
              </a:ext>
            </a:extLst>
          </p:cNvPr>
          <p:cNvGrpSpPr/>
          <p:nvPr>
            <p:custDataLst>
              <p:tags r:id="rId2"/>
            </p:custDataLst>
          </p:nvPr>
        </p:nvGrpSpPr>
        <p:grpSpPr>
          <a:xfrm>
            <a:off x="4298250" y="146523"/>
            <a:ext cx="3495900" cy="6450182"/>
            <a:chOff x="189480" y="1700536"/>
            <a:chExt cx="2251078" cy="4415747"/>
          </a:xfrm>
        </p:grpSpPr>
        <p:sp>
          <p:nvSpPr>
            <p:cNvPr id="16" name="Rounded Rectangle 46">
              <a:extLst>
                <a:ext uri="{FF2B5EF4-FFF2-40B4-BE49-F238E27FC236}">
                  <a16:creationId xmlns:a16="http://schemas.microsoft.com/office/drawing/2014/main" id="{1498E34B-A876-F688-1389-5FD6D8E44C23}"/>
                </a:ext>
              </a:extLst>
            </p:cNvPr>
            <p:cNvSpPr/>
            <p:nvPr/>
          </p:nvSpPr>
          <p:spPr>
            <a:xfrm>
              <a:off x="190403" y="2091424"/>
              <a:ext cx="2248525" cy="4024859"/>
            </a:xfrm>
            <a:prstGeom prst="roundRect">
              <a:avLst>
                <a:gd name="adj" fmla="val 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B540BA13-1B37-A789-EED9-7CC543F7B37E}"/>
                </a:ext>
              </a:extLst>
            </p:cNvPr>
            <p:cNvGrpSpPr/>
            <p:nvPr/>
          </p:nvGrpSpPr>
          <p:grpSpPr>
            <a:xfrm>
              <a:off x="189480" y="1700536"/>
              <a:ext cx="2251078" cy="850544"/>
              <a:chOff x="1340919" y="1566473"/>
              <a:chExt cx="2251078" cy="850544"/>
            </a:xfrm>
          </p:grpSpPr>
          <p:sp>
            <p:nvSpPr>
              <p:cNvPr id="19" name="Rounded Rectangle 23">
                <a:extLst>
                  <a:ext uri="{FF2B5EF4-FFF2-40B4-BE49-F238E27FC236}">
                    <a16:creationId xmlns:a16="http://schemas.microsoft.com/office/drawing/2014/main" id="{2E3C106C-F4A7-0965-2368-0AFC66F0188B}"/>
                  </a:ext>
                </a:extLst>
              </p:cNvPr>
              <p:cNvSpPr/>
              <p:nvPr/>
            </p:nvSpPr>
            <p:spPr>
              <a:xfrm>
                <a:off x="1343472" y="1716374"/>
                <a:ext cx="2248525" cy="521138"/>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20" name="Rounded Rectangle 17">
                <a:extLst>
                  <a:ext uri="{FF2B5EF4-FFF2-40B4-BE49-F238E27FC236}">
                    <a16:creationId xmlns:a16="http://schemas.microsoft.com/office/drawing/2014/main" id="{C2DD7C92-3BE3-206C-9DB4-033A51C2C726}"/>
                  </a:ext>
                </a:extLst>
              </p:cNvPr>
              <p:cNvSpPr/>
              <p:nvPr/>
            </p:nvSpPr>
            <p:spPr>
              <a:xfrm>
                <a:off x="1343472" y="1566473"/>
                <a:ext cx="2248525" cy="35976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21" name="Triangle 1">
                <a:extLst>
                  <a:ext uri="{FF2B5EF4-FFF2-40B4-BE49-F238E27FC236}">
                    <a16:creationId xmlns:a16="http://schemas.microsoft.com/office/drawing/2014/main" id="{7FF881DE-8DF6-E6A6-F71E-7C6B9F58B7C1}"/>
                  </a:ext>
                </a:extLst>
              </p:cNvPr>
              <p:cNvSpPr/>
              <p:nvPr/>
            </p:nvSpPr>
            <p:spPr>
              <a:xfrm rot="10800000">
                <a:off x="1340919" y="2237136"/>
                <a:ext cx="2251077" cy="179881"/>
              </a:xfrm>
              <a:prstGeom prst="triangle">
                <a:avLst>
                  <a:gd name="adj" fmla="val 4900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grpSp>
        <p:sp>
          <p:nvSpPr>
            <p:cNvPr id="18" name="TextBox 17">
              <a:extLst>
                <a:ext uri="{FF2B5EF4-FFF2-40B4-BE49-F238E27FC236}">
                  <a16:creationId xmlns:a16="http://schemas.microsoft.com/office/drawing/2014/main" id="{4331625E-9F3C-6EBF-4615-2A24CDE4B20F}"/>
                </a:ext>
              </a:extLst>
            </p:cNvPr>
            <p:cNvSpPr txBox="1"/>
            <p:nvPr/>
          </p:nvSpPr>
          <p:spPr>
            <a:xfrm>
              <a:off x="343685" y="2172950"/>
              <a:ext cx="1934612" cy="25284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normalizeH="0" baseline="0" dirty="0">
                  <a:ln>
                    <a:noFill/>
                  </a:ln>
                  <a:solidFill>
                    <a:srgbClr val="F5F1F1"/>
                  </a:solidFill>
                  <a:effectLst/>
                  <a:uLnTx/>
                  <a:uFillTx/>
                  <a:latin typeface="Montserrat" panose="00000500000000000000" pitchFamily="2" charset="0"/>
                  <a:ea typeface="Open Sans" pitchFamily="2" charset="0"/>
                  <a:cs typeface="Open Sans" pitchFamily="2" charset="0"/>
                  <a:sym typeface=""/>
                </a:rPr>
                <a:t>Rapprochement</a:t>
              </a:r>
              <a:endParaRPr kumimoji="0" lang="fr-ca" sz="1800" b="1" i="0" u="none" strike="noStrike" kern="1200" cap="none" normalizeH="0" baseline="0" noProof="0" dirty="0">
                <a:ln>
                  <a:noFill/>
                </a:ln>
                <a:solidFill>
                  <a:srgbClr val="F5F1F1"/>
                </a:solidFill>
                <a:effectLst/>
                <a:uLnTx/>
                <a:uFillTx/>
                <a:latin typeface="Montserrat" panose="00000500000000000000" pitchFamily="2" charset="0"/>
                <a:sym typeface=""/>
              </a:endParaRPr>
            </a:p>
          </p:txBody>
        </p:sp>
      </p:grpSp>
      <p:grpSp>
        <p:nvGrpSpPr>
          <p:cNvPr id="22" name="Group 21">
            <a:extLst>
              <a:ext uri="{FF2B5EF4-FFF2-40B4-BE49-F238E27FC236}">
                <a16:creationId xmlns:a16="http://schemas.microsoft.com/office/drawing/2014/main" id="{0F297B90-1062-F389-85C7-0A13621632E3}"/>
              </a:ext>
            </a:extLst>
          </p:cNvPr>
          <p:cNvGrpSpPr/>
          <p:nvPr>
            <p:custDataLst>
              <p:tags r:id="rId3"/>
            </p:custDataLst>
          </p:nvPr>
        </p:nvGrpSpPr>
        <p:grpSpPr>
          <a:xfrm>
            <a:off x="8196498" y="146523"/>
            <a:ext cx="3495900" cy="6447650"/>
            <a:chOff x="189480" y="1700536"/>
            <a:chExt cx="2251077" cy="4415747"/>
          </a:xfrm>
        </p:grpSpPr>
        <p:sp>
          <p:nvSpPr>
            <p:cNvPr id="23" name="Rounded Rectangle 46">
              <a:extLst>
                <a:ext uri="{FF2B5EF4-FFF2-40B4-BE49-F238E27FC236}">
                  <a16:creationId xmlns:a16="http://schemas.microsoft.com/office/drawing/2014/main" id="{A1810ED6-E2BC-6D1C-607B-A1D89D4D98B1}"/>
                </a:ext>
              </a:extLst>
            </p:cNvPr>
            <p:cNvSpPr/>
            <p:nvPr/>
          </p:nvSpPr>
          <p:spPr>
            <a:xfrm>
              <a:off x="190403" y="2091424"/>
              <a:ext cx="2248525" cy="4024859"/>
            </a:xfrm>
            <a:prstGeom prst="roundRect">
              <a:avLst>
                <a:gd name="adj" fmla="val 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99E3F9D2-B17B-7D32-59C0-008A6CAEF0F8}"/>
                </a:ext>
              </a:extLst>
            </p:cNvPr>
            <p:cNvGrpSpPr/>
            <p:nvPr/>
          </p:nvGrpSpPr>
          <p:grpSpPr>
            <a:xfrm>
              <a:off x="189480" y="1700536"/>
              <a:ext cx="2251077" cy="850544"/>
              <a:chOff x="1340919" y="1566473"/>
              <a:chExt cx="2251077" cy="850544"/>
            </a:xfrm>
          </p:grpSpPr>
          <p:sp>
            <p:nvSpPr>
              <p:cNvPr id="26" name="Rounded Rectangle 23">
                <a:extLst>
                  <a:ext uri="{FF2B5EF4-FFF2-40B4-BE49-F238E27FC236}">
                    <a16:creationId xmlns:a16="http://schemas.microsoft.com/office/drawing/2014/main" id="{FEA26206-93B6-C380-41E1-2B0A3CE1077C}"/>
                  </a:ext>
                </a:extLst>
              </p:cNvPr>
              <p:cNvSpPr/>
              <p:nvPr/>
            </p:nvSpPr>
            <p:spPr>
              <a:xfrm>
                <a:off x="1342815" y="1716374"/>
                <a:ext cx="2248525" cy="521138"/>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27" name="Rounded Rectangle 17">
                <a:extLst>
                  <a:ext uri="{FF2B5EF4-FFF2-40B4-BE49-F238E27FC236}">
                    <a16:creationId xmlns:a16="http://schemas.microsoft.com/office/drawing/2014/main" id="{A8E81439-1221-264C-2C95-CDCC6021BFAD}"/>
                  </a:ext>
                </a:extLst>
              </p:cNvPr>
              <p:cNvSpPr/>
              <p:nvPr/>
            </p:nvSpPr>
            <p:spPr>
              <a:xfrm>
                <a:off x="1342380" y="1566473"/>
                <a:ext cx="2248525" cy="35976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28" name="Triangle 1">
                <a:extLst>
                  <a:ext uri="{FF2B5EF4-FFF2-40B4-BE49-F238E27FC236}">
                    <a16:creationId xmlns:a16="http://schemas.microsoft.com/office/drawing/2014/main" id="{3E30AF99-B277-1F9C-9246-BCE33EA90B4F}"/>
                  </a:ext>
                </a:extLst>
              </p:cNvPr>
              <p:cNvSpPr/>
              <p:nvPr/>
            </p:nvSpPr>
            <p:spPr>
              <a:xfrm rot="10800000">
                <a:off x="1340919" y="2237136"/>
                <a:ext cx="2251077" cy="179881"/>
              </a:xfrm>
              <a:prstGeom prst="triangle">
                <a:avLst>
                  <a:gd name="adj" fmla="val 4900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grpSp>
        <p:sp>
          <p:nvSpPr>
            <p:cNvPr id="25" name="TextBox 24">
              <a:extLst>
                <a:ext uri="{FF2B5EF4-FFF2-40B4-BE49-F238E27FC236}">
                  <a16:creationId xmlns:a16="http://schemas.microsoft.com/office/drawing/2014/main" id="{B20A238A-1B8C-112E-67EF-F34D95191A39}"/>
                </a:ext>
              </a:extLst>
            </p:cNvPr>
            <p:cNvSpPr txBox="1"/>
            <p:nvPr/>
          </p:nvSpPr>
          <p:spPr>
            <a:xfrm>
              <a:off x="795687" y="2171341"/>
              <a:ext cx="1039902" cy="252941"/>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normalizeH="0" baseline="0" dirty="0">
                  <a:ln>
                    <a:noFill/>
                  </a:ln>
                  <a:solidFill>
                    <a:srgbClr val="F5F1F1"/>
                  </a:solidFill>
                  <a:effectLst/>
                  <a:uLnTx/>
                  <a:uFillTx/>
                  <a:latin typeface="Montserrat" panose="00000500000000000000" pitchFamily="2" charset="0"/>
                  <a:ea typeface="Open Sans" pitchFamily="2" charset="0"/>
                  <a:cs typeface="Open Sans" pitchFamily="2" charset="0"/>
                  <a:sym typeface=""/>
                </a:rPr>
                <a:t>Promouvoir</a:t>
              </a:r>
              <a:endParaRPr kumimoji="0" lang="fr-ca" sz="1800" b="1" i="0" u="none" strike="noStrike" kern="1200" cap="none" normalizeH="0" baseline="0" noProof="0" dirty="0">
                <a:ln>
                  <a:noFill/>
                </a:ln>
                <a:solidFill>
                  <a:srgbClr val="F5F1F1"/>
                </a:solidFill>
                <a:effectLst/>
                <a:uLnTx/>
                <a:uFillTx/>
                <a:latin typeface="Montserrat" panose="00000500000000000000" pitchFamily="2" charset="0"/>
                <a:sym typeface=""/>
              </a:endParaRPr>
            </a:p>
          </p:txBody>
        </p:sp>
      </p:grpSp>
      <p:sp>
        <p:nvSpPr>
          <p:cNvPr id="4" name="Rectangle 3" descr="Full Brick Wall with solid fill">
            <a:extLst>
              <a:ext uri="{FF2B5EF4-FFF2-40B4-BE49-F238E27FC236}">
                <a16:creationId xmlns:a16="http://schemas.microsoft.com/office/drawing/2014/main" id="{49A33B65-1A6C-39EC-9C09-2A8DA054A2C3}"/>
              </a:ext>
            </a:extLst>
          </p:cNvPr>
          <p:cNvSpPr/>
          <p:nvPr>
            <p:custDataLst>
              <p:tags r:id="rId4"/>
            </p:custDataLst>
          </p:nvPr>
        </p:nvSpPr>
        <p:spPr>
          <a:xfrm>
            <a:off x="1813274" y="162734"/>
            <a:ext cx="757209" cy="757209"/>
          </a:xfrm>
          <a:prstGeom prst="rect">
            <a:avLst/>
          </a:prstGeom>
          <a:blipFill>
            <a:blip r:embed="rId12">
              <a:extLst>
                <a:ext uri="{96DAC541-7B7A-43D3-8B79-37D633B846F1}">
                  <asvg:svgBlip xmlns:asvg="http://schemas.microsoft.com/office/drawing/2016/SVG/main" r:embed="rId13"/>
                </a:ext>
              </a:extLst>
            </a:blip>
            <a:srcRect/>
            <a:stretch>
              <a:fillRect/>
            </a:stretch>
          </a:blipFill>
          <a:ln>
            <a:noFill/>
          </a:ln>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5" name="Rectangle 4" descr="Cycle with People">
            <a:extLst>
              <a:ext uri="{FF2B5EF4-FFF2-40B4-BE49-F238E27FC236}">
                <a16:creationId xmlns:a16="http://schemas.microsoft.com/office/drawing/2014/main" id="{0E245FD3-D3EA-F014-3837-33B604C3898C}"/>
              </a:ext>
            </a:extLst>
          </p:cNvPr>
          <p:cNvSpPr/>
          <p:nvPr>
            <p:custDataLst>
              <p:tags r:id="rId5"/>
            </p:custDataLst>
          </p:nvPr>
        </p:nvSpPr>
        <p:spPr>
          <a:xfrm>
            <a:off x="5661340" y="146522"/>
            <a:ext cx="757209" cy="757209"/>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6" name="Rectangle 5" descr="Megaphone">
            <a:extLst>
              <a:ext uri="{FF2B5EF4-FFF2-40B4-BE49-F238E27FC236}">
                <a16:creationId xmlns:a16="http://schemas.microsoft.com/office/drawing/2014/main" id="{E1E4C32E-12B7-BF4E-2F1B-97545F3FCC9C}"/>
              </a:ext>
            </a:extLst>
          </p:cNvPr>
          <p:cNvSpPr/>
          <p:nvPr>
            <p:custDataLst>
              <p:tags r:id="rId6"/>
            </p:custDataLst>
          </p:nvPr>
        </p:nvSpPr>
        <p:spPr>
          <a:xfrm>
            <a:off x="9566805" y="121579"/>
            <a:ext cx="757209" cy="757209"/>
          </a:xfrm>
          <a:prstGeom prst="rect">
            <a:avLst/>
          </a:prstGeom>
          <a: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33" name="Text Placeholder 2">
            <a:extLst>
              <a:ext uri="{FF2B5EF4-FFF2-40B4-BE49-F238E27FC236}">
                <a16:creationId xmlns:a16="http://schemas.microsoft.com/office/drawing/2014/main" id="{EE2E126F-7772-2195-E769-FC44C913D333}"/>
              </a:ext>
            </a:extLst>
          </p:cNvPr>
          <p:cNvSpPr txBox="1">
            <a:spLocks/>
          </p:cNvSpPr>
          <p:nvPr>
            <p:custDataLst>
              <p:tags r:id="rId7"/>
            </p:custDataLst>
          </p:nvPr>
        </p:nvSpPr>
        <p:spPr>
          <a:xfrm>
            <a:off x="411421" y="1549951"/>
            <a:ext cx="3481855" cy="41869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 baseline="0">
                <a:solidFill>
                  <a:schemeClr val="tx1"/>
                </a:solidFill>
                <a:latin typeface="Crimson Pro Medium"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1"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Objectif stratégique :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0"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Inspirer la fierté et l’engagement du public envers la chaîne de valeur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1100" b="1" i="0" u="none" strike="noStrike" kern="1200" cap="none" spc="0" normalizeH="0" baseline="0" noProof="0" dirty="0">
              <a:ln>
                <a:noFill/>
              </a:ln>
              <a:solidFill>
                <a:srgbClr val="431F21"/>
              </a:solidFill>
              <a:effectLst/>
              <a:uLnTx/>
              <a:uFillTx/>
              <a:latin typeface="Montserrat" panose="00000500000000000000" pitchFamily="2" charset="0"/>
              <a:sym typeface=""/>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1"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Mesure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0" i="0" u="none" strike="noStrike" kern="0" cap="none" spc="0" normalizeH="0" baseline="0" dirty="0">
                <a:ln>
                  <a:noFill/>
                </a:ln>
                <a:solidFill>
                  <a:srgbClr val="431F21">
                    <a:lumMod val="100000"/>
                  </a:srgbClr>
                </a:solidFill>
                <a:effectLst/>
                <a:uLnTx/>
                <a:uFillTx/>
                <a:latin typeface="Montserrat" panose="00000500000000000000" pitchFamily="2" charset="0"/>
                <a:ea typeface="Open Sans" pitchFamily="2" charset="0"/>
                <a:cs typeface="Open Sans" pitchFamily="2" charset="0"/>
                <a:sym typeface=""/>
              </a:rPr>
              <a:t>Solidifier les connaissances </a:t>
            </a:r>
            <a:br>
              <a:rPr kumimoji="0" lang="fr-ca" sz="1400" b="0" i="0" u="none" strike="noStrike" kern="0" cap="none" spc="0" normalizeH="0" baseline="0" dirty="0">
                <a:ln>
                  <a:noFill/>
                </a:ln>
                <a:solidFill>
                  <a:srgbClr val="431F21">
                    <a:lumMod val="100000"/>
                  </a:srgbClr>
                </a:solidFill>
                <a:effectLst/>
                <a:uLnTx/>
                <a:uFillTx/>
                <a:latin typeface="Montserrat" panose="00000500000000000000" pitchFamily="2" charset="0"/>
                <a:ea typeface="Open Sans" pitchFamily="2" charset="0"/>
                <a:cs typeface="Open Sans" pitchFamily="2" charset="0"/>
                <a:sym typeface=""/>
              </a:rPr>
            </a:br>
            <a:r>
              <a:rPr kumimoji="0" lang="fr-ca" sz="1400" b="0" i="0" u="none" strike="noStrike" kern="0" cap="none" spc="0" normalizeH="0" baseline="0" dirty="0">
                <a:ln>
                  <a:noFill/>
                </a:ln>
                <a:solidFill>
                  <a:srgbClr val="431F21">
                    <a:lumMod val="100000"/>
                  </a:srgbClr>
                </a:solidFill>
                <a:effectLst/>
                <a:uLnTx/>
                <a:uFillTx/>
                <a:latin typeface="Montserrat" panose="00000500000000000000" pitchFamily="2" charset="0"/>
                <a:ea typeface="Open Sans" pitchFamily="2" charset="0"/>
                <a:cs typeface="Open Sans" pitchFamily="2" charset="0"/>
                <a:sym typeface=""/>
              </a:rPr>
              <a:t>du </a:t>
            </a:r>
            <a:r>
              <a:rPr lang="fr-ca" sz="1400" b="0" i="0" u="none" kern="0" spc="0" baseline="0" dirty="0">
                <a:solidFill>
                  <a:srgbClr val="431F21">
                    <a:lumMod val="100000"/>
                  </a:srgbClr>
                </a:solidFill>
                <a:latin typeface="Montserrat" panose="00000500000000000000" pitchFamily="2" charset="0"/>
                <a:ea typeface="Open Sans" pitchFamily="2" charset="0"/>
                <a:cs typeface="Open Sans" pitchFamily="2" charset="0"/>
                <a:sym typeface=""/>
              </a:rPr>
              <a:t>public</a:t>
            </a:r>
            <a:r>
              <a:rPr kumimoji="0" lang="fr-ca" sz="1400" b="0" i="0" u="none" strike="noStrike" kern="0" cap="none" spc="0" normalizeH="0" baseline="0" dirty="0">
                <a:ln>
                  <a:noFill/>
                </a:ln>
                <a:solidFill>
                  <a:srgbClr val="431F21">
                    <a:lumMod val="100000"/>
                  </a:srgbClr>
                </a:solidFill>
                <a:effectLst/>
                <a:uLnTx/>
                <a:uFillTx/>
                <a:latin typeface="Montserrat" panose="00000500000000000000" pitchFamily="2" charset="0"/>
                <a:ea typeface="Open Sans" pitchFamily="2" charset="0"/>
                <a:cs typeface="Open Sans" pitchFamily="2" charset="0"/>
                <a:sym typeface=""/>
              </a:rPr>
              <a:t> sur le </a:t>
            </a:r>
            <a:br>
              <a:rPr kumimoji="0" lang="fr-ca" sz="1400" b="0" i="0" u="none" strike="noStrike" kern="0" cap="none" spc="0" normalizeH="0" baseline="0" dirty="0">
                <a:ln>
                  <a:noFill/>
                </a:ln>
                <a:solidFill>
                  <a:srgbClr val="431F21">
                    <a:lumMod val="100000"/>
                  </a:srgbClr>
                </a:solidFill>
                <a:effectLst/>
                <a:uLnTx/>
                <a:uFillTx/>
                <a:latin typeface="Montserrat" panose="00000500000000000000" pitchFamily="2" charset="0"/>
                <a:sym typeface=""/>
              </a:rPr>
            </a:br>
            <a:r>
              <a:rPr kumimoji="0" lang="fr-ca" sz="1400" b="0" i="0" u="none" strike="noStrike" kern="0" cap="none" spc="0" normalizeH="0" baseline="0" dirty="0">
                <a:ln>
                  <a:noFill/>
                </a:ln>
                <a:solidFill>
                  <a:srgbClr val="431F21">
                    <a:lumMod val="100000"/>
                  </a:srgbClr>
                </a:solidFill>
                <a:effectLst/>
                <a:uLnTx/>
                <a:uFillTx/>
                <a:latin typeface="Montserrat" panose="00000500000000000000" pitchFamily="2" charset="0"/>
                <a:ea typeface="Open Sans" pitchFamily="2" charset="0"/>
                <a:cs typeface="Open Sans" pitchFamily="2" charset="0"/>
                <a:sym typeface=""/>
              </a:rPr>
              <a:t>système alimentaire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1400" b="1" i="0" u="none" strike="noStrike" kern="1200" cap="none" spc="0" normalizeH="0" baseline="0" noProof="0" dirty="0">
              <a:ln>
                <a:noFill/>
              </a:ln>
              <a:solidFill>
                <a:srgbClr val="431F21"/>
              </a:solidFill>
              <a:effectLst/>
              <a:uLnTx/>
              <a:uFillTx/>
              <a:latin typeface="Montserrat" panose="00000500000000000000" pitchFamily="2" charset="0"/>
              <a:sym typeface=""/>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1"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Parcours des publics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1" i="0" u="none" strike="noStrike" kern="1200" cap="none" spc="0" normalizeH="0" baseline="0" dirty="0">
                <a:ln>
                  <a:noFill/>
                </a:ln>
                <a:solidFill>
                  <a:srgbClr val="BE0028"/>
                </a:solidFill>
                <a:effectLst/>
                <a:uLnTx/>
                <a:uFillTx/>
                <a:latin typeface="Montserrat" panose="00000500000000000000" pitchFamily="2" charset="0"/>
                <a:ea typeface="Open Sans" pitchFamily="2" charset="0"/>
                <a:cs typeface="Open Sans" pitchFamily="2" charset="0"/>
                <a:sym typeface=""/>
              </a:rPr>
              <a:t>Sensibilisation</a:t>
            </a:r>
            <a:br>
              <a:rPr kumimoji="0" lang="fr-ca" sz="1400" b="1" i="0" u="none" strike="noStrike" kern="1200" cap="none" spc="0" normalizeH="0" baseline="0" dirty="0">
                <a:ln>
                  <a:noFill/>
                </a:ln>
                <a:solidFill>
                  <a:srgbClr val="BE0028"/>
                </a:solidFill>
                <a:effectLst/>
                <a:uLnTx/>
                <a:uFillTx/>
                <a:latin typeface="Montserrat" panose="00000500000000000000" pitchFamily="2" charset="0"/>
                <a:sym typeface=""/>
              </a:rPr>
            </a:br>
            <a:r>
              <a:rPr kumimoji="0" lang="fr-ca" sz="1400" b="1" i="0" u="none" strike="noStrike" kern="1200" cap="none" spc="0" normalizeH="0" baseline="0" dirty="0">
                <a:ln>
                  <a:noFill/>
                </a:ln>
                <a:solidFill>
                  <a:srgbClr val="BE0028"/>
                </a:solidFill>
                <a:effectLst/>
                <a:uLnTx/>
                <a:uFillTx/>
                <a:latin typeface="Montserrat" panose="00000500000000000000" pitchFamily="2" charset="0"/>
                <a:ea typeface="Open Sans" pitchFamily="2" charset="0"/>
                <a:cs typeface="Open Sans" pitchFamily="2" charset="0"/>
                <a:sym typeface=""/>
              </a:rPr>
              <a:t>Intérêt</a:t>
            </a:r>
            <a:endParaRPr kumimoji="0" lang="fr-ca" sz="1400" b="0" i="0" u="none" strike="noStrike" kern="1200" cap="none" spc="0" normalizeH="0" baseline="0" noProof="0" dirty="0">
              <a:ln>
                <a:noFill/>
              </a:ln>
              <a:solidFill>
                <a:srgbClr val="431F21"/>
              </a:solidFill>
              <a:effectLst/>
              <a:uLnTx/>
              <a:uFillTx/>
              <a:latin typeface="Montserrat" panose="00000500000000000000" pitchFamily="2" charset="0"/>
              <a:sym typeface=""/>
            </a:endParaRPr>
          </a:p>
        </p:txBody>
      </p:sp>
      <p:sp>
        <p:nvSpPr>
          <p:cNvPr id="34" name="Text Placeholder 2">
            <a:extLst>
              <a:ext uri="{FF2B5EF4-FFF2-40B4-BE49-F238E27FC236}">
                <a16:creationId xmlns:a16="http://schemas.microsoft.com/office/drawing/2014/main" id="{68ED31C0-69D7-97AA-D3A6-32DFFD2C564B}"/>
              </a:ext>
            </a:extLst>
          </p:cNvPr>
          <p:cNvSpPr txBox="1">
            <a:spLocks/>
          </p:cNvSpPr>
          <p:nvPr>
            <p:custDataLst>
              <p:tags r:id="rId8"/>
            </p:custDataLst>
          </p:nvPr>
        </p:nvSpPr>
        <p:spPr>
          <a:xfrm>
            <a:off x="4321004" y="1555122"/>
            <a:ext cx="3491935" cy="4825800"/>
          </a:xfrm>
          <a:prstGeom prst="rect">
            <a:avLst/>
          </a:prstGeom>
        </p:spPr>
        <p:txBody>
          <a:bodyPr vert="horz" lIns="91440" tIns="45720" rIns="91440" bIns="45720" rtlCol="0">
            <a:noAutofit/>
          </a:bodyPr>
          <a:lstStyle>
            <a:defPPr>
              <a:defRPr lang="fr-ca"/>
            </a:defPPr>
            <a:lvl1pPr indent="0" algn="ctr">
              <a:lnSpc>
                <a:spcPct val="90000"/>
              </a:lnSpc>
              <a:spcBef>
                <a:spcPts val="1000"/>
              </a:spcBef>
              <a:buFont typeface="Arial" panose="020B0604020202020204" pitchFamily="34" charset="0"/>
              <a:buNone/>
              <a:defRPr b="1" spc="30" baseline="0">
                <a:latin typeface="Montserrat" panose="00000500000000000000" pitchFamily="2" charset="0"/>
                <a:cs typeface="Poppins" panose="00000500000000000000" pitchFamily="2" charset="0"/>
              </a:defRPr>
            </a:lvl1pPr>
            <a:lvl2pPr indent="0" algn="ctr">
              <a:lnSpc>
                <a:spcPct val="90000"/>
              </a:lnSpc>
              <a:spcBef>
                <a:spcPts val="500"/>
              </a:spcBef>
              <a:buFont typeface="Arial" panose="020B0604020202020204" pitchFamily="34" charset="0"/>
              <a:buNone/>
              <a:defRPr sz="2400">
                <a:latin typeface="Montserrat" pitchFamily="2" charset="77"/>
              </a:defRPr>
            </a:lvl2pPr>
            <a:lvl3pPr indent="0" algn="ctr">
              <a:lnSpc>
                <a:spcPct val="90000"/>
              </a:lnSpc>
              <a:spcBef>
                <a:spcPts val="500"/>
              </a:spcBef>
              <a:buFont typeface="Arial" panose="020B0604020202020204" pitchFamily="34" charset="0"/>
              <a:buNone/>
              <a:defRPr sz="2000">
                <a:latin typeface="Montserrat" pitchFamily="2" charset="77"/>
              </a:defRPr>
            </a:lvl3pPr>
            <a:lvl4pPr indent="0" algn="ctr">
              <a:lnSpc>
                <a:spcPct val="90000"/>
              </a:lnSpc>
              <a:spcBef>
                <a:spcPts val="500"/>
              </a:spcBef>
              <a:buFont typeface="Arial" panose="020B0604020202020204" pitchFamily="34" charset="0"/>
              <a:buNone/>
              <a:defRPr>
                <a:latin typeface="Montserrat" pitchFamily="2" charset="77"/>
              </a:defRPr>
            </a:lvl4pPr>
            <a:lvl5pPr indent="0" algn="ctr">
              <a:lnSpc>
                <a:spcPct val="90000"/>
              </a:lnSpc>
              <a:spcBef>
                <a:spcPts val="500"/>
              </a:spcBef>
              <a:buFont typeface="Arial" panose="020B0604020202020204" pitchFamily="34" charset="0"/>
              <a:buNone/>
              <a:defRPr>
                <a:latin typeface="Montserra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1" i="0" u="none" strike="noStrike" kern="1200" cap="none" spc="0" normalizeH="0" baseline="0" dirty="0">
                <a:ln>
                  <a:noFill/>
                </a:ln>
                <a:solidFill>
                  <a:srgbClr val="431F21"/>
                </a:solidFill>
                <a:effectLst/>
                <a:uLnTx/>
                <a:uFillTx/>
                <a:cs typeface="+mn-cs"/>
                <a:sym typeface=""/>
              </a:rPr>
              <a:t>Objectif stratégique :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300" b="0" i="0" u="none" strike="noStrike" kern="1200" cap="none" spc="0" normalizeH="0" baseline="0" dirty="0">
                <a:ln>
                  <a:noFill/>
                </a:ln>
                <a:solidFill>
                  <a:srgbClr val="431F21"/>
                </a:solidFill>
                <a:effectLst/>
                <a:uLnTx/>
                <a:uFillTx/>
                <a:cs typeface="+mn-cs"/>
                <a:sym typeface=""/>
              </a:rPr>
              <a:t>Transmettre des informations fiables à nos partenaires, aux médias </a:t>
            </a:r>
            <a:br>
              <a:rPr kumimoji="0" lang="fr-ca" sz="1300" b="0" i="0" u="none" strike="noStrike" kern="1200" cap="none" spc="0" normalizeH="0" baseline="0" dirty="0">
                <a:ln>
                  <a:noFill/>
                </a:ln>
                <a:solidFill>
                  <a:srgbClr val="431F21"/>
                </a:solidFill>
                <a:effectLst/>
                <a:uLnTx/>
                <a:uFillTx/>
                <a:cs typeface="+mn-cs"/>
                <a:sym typeface=""/>
              </a:rPr>
            </a:br>
            <a:r>
              <a:rPr kumimoji="0" lang="fr-ca" sz="1300" b="0" i="0" u="none" strike="noStrike" kern="1200" cap="none" spc="0" normalizeH="0" baseline="0" dirty="0">
                <a:ln>
                  <a:noFill/>
                </a:ln>
                <a:solidFill>
                  <a:srgbClr val="431F21"/>
                </a:solidFill>
                <a:effectLst/>
                <a:uLnTx/>
                <a:uFillTx/>
                <a:cs typeface="+mn-cs"/>
                <a:sym typeface=""/>
              </a:rPr>
              <a:t>et aux Canadiens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300" b="0" i="0" u="none" strike="noStrike" kern="1200" cap="none" spc="0" normalizeH="0" baseline="0" dirty="0">
                <a:ln>
                  <a:noFill/>
                </a:ln>
                <a:solidFill>
                  <a:srgbClr val="431F21"/>
                </a:solidFill>
                <a:effectLst/>
                <a:uLnTx/>
                <a:uFillTx/>
                <a:cs typeface="+mn-cs"/>
                <a:sym typeface=""/>
              </a:rPr>
              <a:t>Mettre en évidence le rôle du système alimentaire pour rejoindre </a:t>
            </a:r>
            <a:br>
              <a:rPr kumimoji="0" lang="fr-ca" sz="1300" b="0" i="0" u="none" strike="noStrike" kern="1200" cap="none" spc="0" normalizeH="0" baseline="0" dirty="0">
                <a:ln>
                  <a:noFill/>
                </a:ln>
                <a:solidFill>
                  <a:srgbClr val="431F21"/>
                </a:solidFill>
                <a:effectLst/>
                <a:uLnTx/>
                <a:uFillTx/>
                <a:cs typeface="+mn-cs"/>
                <a:sym typeface=""/>
              </a:rPr>
            </a:br>
            <a:r>
              <a:rPr kumimoji="0" lang="fr-ca" sz="1300" b="0" i="0" u="none" strike="noStrike" kern="1200" cap="none" spc="0" normalizeH="0" baseline="0" dirty="0">
                <a:ln>
                  <a:noFill/>
                </a:ln>
                <a:solidFill>
                  <a:srgbClr val="431F21"/>
                </a:solidFill>
                <a:effectLst/>
                <a:uLnTx/>
                <a:uFillTx/>
                <a:cs typeface="+mn-cs"/>
                <a:sym typeface=""/>
              </a:rPr>
              <a:t>les Canadiens et son impact sur </a:t>
            </a:r>
            <a:br>
              <a:rPr kumimoji="0" lang="fr-ca" sz="1300" b="0" i="0" u="none" strike="noStrike" kern="1200" cap="none" spc="0" normalizeH="0" baseline="0" dirty="0">
                <a:ln>
                  <a:noFill/>
                </a:ln>
                <a:solidFill>
                  <a:srgbClr val="431F21"/>
                </a:solidFill>
                <a:effectLst/>
                <a:uLnTx/>
                <a:uFillTx/>
                <a:cs typeface="+mn-cs"/>
                <a:sym typeface=""/>
              </a:rPr>
            </a:br>
            <a:r>
              <a:rPr kumimoji="0" lang="fr-ca" sz="1300" b="0" i="0" u="none" strike="noStrike" kern="1200" cap="none" spc="0" normalizeH="0" baseline="0" dirty="0">
                <a:ln>
                  <a:noFill/>
                </a:ln>
                <a:solidFill>
                  <a:srgbClr val="431F21"/>
                </a:solidFill>
                <a:effectLst/>
                <a:uLnTx/>
                <a:uFillTx/>
                <a:cs typeface="+mn-cs"/>
                <a:sym typeface=""/>
              </a:rPr>
              <a:t>leur bien-être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1" i="0" u="none" strike="noStrike" kern="1200" cap="none" spc="0" normalizeH="0" baseline="0" dirty="0">
                <a:ln>
                  <a:noFill/>
                </a:ln>
                <a:solidFill>
                  <a:srgbClr val="431F21"/>
                </a:solidFill>
                <a:effectLst/>
                <a:uLnTx/>
                <a:uFillTx/>
                <a:cs typeface="+mn-cs"/>
                <a:sym typeface=""/>
              </a:rPr>
              <a:t>Mesure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300" b="0" i="0" u="none" strike="noStrike" kern="1200" cap="none" spc="0" normalizeH="0" baseline="0" dirty="0">
                <a:ln>
                  <a:noFill/>
                </a:ln>
                <a:solidFill>
                  <a:srgbClr val="431F21"/>
                </a:solidFill>
                <a:effectLst/>
                <a:uLnTx/>
                <a:uFillTx/>
                <a:cs typeface="+mn-cs"/>
                <a:sym typeface=""/>
              </a:rPr>
              <a:t>Accroître le nombre de </a:t>
            </a:r>
            <a:br>
              <a:rPr kumimoji="0" lang="fr-ca" sz="1300" b="0" i="0" u="none" strike="noStrike" kern="1200" cap="none" spc="0" normalizeH="0" baseline="0" dirty="0">
                <a:ln>
                  <a:noFill/>
                </a:ln>
                <a:solidFill>
                  <a:srgbClr val="431F21"/>
                </a:solidFill>
                <a:effectLst/>
                <a:uLnTx/>
                <a:uFillTx/>
                <a:cs typeface="+mn-cs"/>
                <a:sym typeface=""/>
              </a:rPr>
            </a:br>
            <a:r>
              <a:rPr kumimoji="0" lang="fr-ca" sz="1300" b="0" i="0" u="none" strike="noStrike" kern="1200" cap="none" spc="0" normalizeH="0" baseline="0" dirty="0">
                <a:ln>
                  <a:noFill/>
                </a:ln>
                <a:solidFill>
                  <a:srgbClr val="431F21"/>
                </a:solidFill>
                <a:effectLst/>
                <a:uLnTx/>
                <a:uFillTx/>
                <a:cs typeface="+mn-cs"/>
                <a:sym typeface=""/>
              </a:rPr>
              <a:t>Canadiens qui perçoivent le système alimentaire comme valeur fondamentale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300" b="0" i="0" u="none" strike="noStrike" kern="1200" cap="none" spc="0" normalizeH="0" baseline="0" dirty="0">
                <a:ln>
                  <a:noFill/>
                </a:ln>
                <a:solidFill>
                  <a:srgbClr val="431F21"/>
                </a:solidFill>
                <a:effectLst/>
                <a:uLnTx/>
                <a:uFillTx/>
                <a:cs typeface="+mn-cs"/>
                <a:sym typeface=""/>
              </a:rPr>
              <a:t>Réduire les écarts de perception </a:t>
            </a:r>
            <a:br>
              <a:rPr kumimoji="0" lang="fr-ca" sz="1300" b="0" i="0" u="none" strike="noStrike" kern="1200" cap="none" spc="0" normalizeH="0" baseline="0" dirty="0">
                <a:ln>
                  <a:noFill/>
                </a:ln>
                <a:solidFill>
                  <a:srgbClr val="431F21"/>
                </a:solidFill>
                <a:effectLst/>
                <a:uLnTx/>
                <a:uFillTx/>
                <a:cs typeface="+mn-cs"/>
                <a:sym typeface=""/>
              </a:rPr>
            </a:br>
            <a:r>
              <a:rPr kumimoji="0" lang="fr-ca" sz="1300" b="0" i="0" u="none" strike="noStrike" kern="1200" cap="none" spc="0" normalizeH="0" baseline="0" dirty="0">
                <a:ln>
                  <a:noFill/>
                </a:ln>
                <a:solidFill>
                  <a:srgbClr val="431F21"/>
                </a:solidFill>
                <a:effectLst/>
                <a:uLnTx/>
                <a:uFillTx/>
                <a:cs typeface="+mn-cs"/>
                <a:sym typeface=""/>
              </a:rPr>
              <a:t>et augmenter le soutien de la </a:t>
            </a:r>
            <a:br>
              <a:rPr kumimoji="0" lang="fr-ca" sz="1300" b="0" i="0" u="none" strike="noStrike" kern="1200" cap="none" spc="0" normalizeH="0" baseline="0" dirty="0">
                <a:ln>
                  <a:noFill/>
                </a:ln>
                <a:solidFill>
                  <a:srgbClr val="431F21"/>
                </a:solidFill>
                <a:effectLst/>
                <a:uLnTx/>
                <a:uFillTx/>
                <a:cs typeface="+mn-cs"/>
                <a:sym typeface=""/>
              </a:rPr>
            </a:br>
            <a:r>
              <a:rPr kumimoji="0" lang="fr-ca" sz="1300" b="0" i="0" u="none" strike="noStrike" kern="1200" cap="none" spc="0" normalizeH="0" baseline="0" dirty="0">
                <a:ln>
                  <a:noFill/>
                </a:ln>
                <a:solidFill>
                  <a:srgbClr val="431F21"/>
                </a:solidFill>
                <a:effectLst/>
                <a:uLnTx/>
                <a:uFillTx/>
                <a:cs typeface="+mn-cs"/>
                <a:sym typeface=""/>
              </a:rPr>
              <a:t>chaîne de valeur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800" b="1" i="0" u="none" strike="noStrike" kern="1200" cap="none" spc="0" normalizeH="0" baseline="0" noProof="0" dirty="0">
              <a:ln>
                <a:noFill/>
              </a:ln>
              <a:solidFill>
                <a:srgbClr val="431F21"/>
              </a:solidFill>
              <a:effectLst/>
              <a:uLnTx/>
              <a:uFillTx/>
              <a:cs typeface="+mn-cs"/>
              <a:sym typeface=""/>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1" i="0" u="none" strike="noStrike" kern="1200" cap="none" spc="0" normalizeH="0" baseline="0" dirty="0">
                <a:ln>
                  <a:noFill/>
                </a:ln>
                <a:solidFill>
                  <a:srgbClr val="431F21"/>
                </a:solidFill>
                <a:effectLst/>
                <a:uLnTx/>
                <a:uFillTx/>
                <a:cs typeface="+mn-cs"/>
                <a:sym typeface=""/>
              </a:rPr>
              <a:t>Parcours des publics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300" b="1" i="0" u="none" strike="noStrike" kern="1200" cap="none" spc="0" normalizeH="0" baseline="0" dirty="0">
                <a:ln>
                  <a:noFill/>
                </a:ln>
                <a:solidFill>
                  <a:srgbClr val="BE0028"/>
                </a:solidFill>
                <a:effectLst/>
                <a:uLnTx/>
                <a:uFillTx/>
                <a:cs typeface="+mn-cs"/>
                <a:sym typeface=""/>
              </a:rPr>
              <a:t>Intérêt</a:t>
            </a:r>
            <a:br>
              <a:rPr kumimoji="0" lang="fr-ca" sz="1300" b="1" i="0" u="none" strike="noStrike" kern="1200" cap="none" spc="0" normalizeH="0" baseline="0" dirty="0">
                <a:ln>
                  <a:noFill/>
                </a:ln>
                <a:solidFill>
                  <a:srgbClr val="BE0028"/>
                </a:solidFill>
                <a:effectLst/>
                <a:uLnTx/>
                <a:uFillTx/>
                <a:cs typeface="+mn-cs"/>
                <a:sym typeface=""/>
              </a:rPr>
            </a:br>
            <a:r>
              <a:rPr kumimoji="0" lang="fr-ca" sz="1300" b="1" i="0" u="none" strike="noStrike" kern="1200" cap="none" spc="0" normalizeH="0" baseline="0" dirty="0">
                <a:ln>
                  <a:noFill/>
                </a:ln>
                <a:solidFill>
                  <a:srgbClr val="BE0028"/>
                </a:solidFill>
                <a:effectLst/>
                <a:uLnTx/>
                <a:uFillTx/>
                <a:cs typeface="+mn-cs"/>
                <a:sym typeface=""/>
              </a:rPr>
              <a:t>Formation d’une identité</a:t>
            </a:r>
            <a:br>
              <a:rPr kumimoji="0" lang="fr-ca" sz="1300" b="1" i="0" u="none" strike="noStrike" kern="1200" cap="none" spc="0" normalizeH="0" baseline="0" dirty="0">
                <a:ln>
                  <a:noFill/>
                </a:ln>
                <a:solidFill>
                  <a:srgbClr val="BE0028"/>
                </a:solidFill>
                <a:effectLst/>
                <a:uLnTx/>
                <a:uFillTx/>
                <a:cs typeface="+mn-cs"/>
                <a:sym typeface=""/>
              </a:rPr>
            </a:br>
            <a:r>
              <a:rPr kumimoji="0" lang="fr-ca" sz="1300" b="1" i="0" u="none" strike="noStrike" kern="1200" cap="none" spc="0" normalizeH="0" baseline="0" dirty="0">
                <a:ln>
                  <a:noFill/>
                </a:ln>
                <a:solidFill>
                  <a:srgbClr val="BE0028"/>
                </a:solidFill>
                <a:effectLst/>
                <a:uLnTx/>
                <a:uFillTx/>
                <a:cs typeface="+mn-cs"/>
                <a:sym typeface=""/>
              </a:rPr>
              <a:t>Engagement</a:t>
            </a:r>
          </a:p>
        </p:txBody>
      </p:sp>
      <p:sp>
        <p:nvSpPr>
          <p:cNvPr id="35" name="Text Placeholder 2">
            <a:extLst>
              <a:ext uri="{FF2B5EF4-FFF2-40B4-BE49-F238E27FC236}">
                <a16:creationId xmlns:a16="http://schemas.microsoft.com/office/drawing/2014/main" id="{882B77F2-A4C3-F976-2674-A670F74A5998}"/>
              </a:ext>
            </a:extLst>
          </p:cNvPr>
          <p:cNvSpPr txBox="1">
            <a:spLocks/>
          </p:cNvSpPr>
          <p:nvPr>
            <p:custDataLst>
              <p:tags r:id="rId9"/>
            </p:custDataLst>
          </p:nvPr>
        </p:nvSpPr>
        <p:spPr>
          <a:xfrm>
            <a:off x="8524385" y="1578669"/>
            <a:ext cx="2962293" cy="44453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 baseline="0">
                <a:solidFill>
                  <a:schemeClr val="tx1"/>
                </a:solidFill>
                <a:latin typeface="Crimson Pro Medium"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1"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Objectif stratégique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0"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Entretenir des liens durables entre le système alimentaire</a:t>
            </a:r>
            <a:br>
              <a:rPr kumimoji="0" lang="fr-ca" sz="1400" b="0"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br>
            <a:r>
              <a:rPr kumimoji="0" lang="fr-ca" sz="1400" b="0"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et les Canadiens.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1100" b="1" i="0" u="none" strike="noStrike" kern="1200" cap="none" spc="0" normalizeH="0" baseline="0" noProof="0" dirty="0">
              <a:ln>
                <a:noFill/>
              </a:ln>
              <a:solidFill>
                <a:srgbClr val="BE0028"/>
              </a:solidFill>
              <a:effectLst/>
              <a:uLnTx/>
              <a:uFillTx/>
              <a:latin typeface="Montserrat" panose="00000500000000000000" pitchFamily="2" charset="0"/>
              <a:sym typeface=""/>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1"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Mesure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0"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Renverser l’indifférence envers le système alimentaire canadien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0"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Stimulation de l’engagement du public envers la </a:t>
            </a:r>
            <a:br>
              <a:rPr kumimoji="0" lang="fr-ca" sz="1400" b="0"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br>
            <a:r>
              <a:rPr kumimoji="0" lang="fr-ca" sz="1400" b="0"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promotion du système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1400" b="1" i="0" u="none" strike="noStrike" kern="1200" cap="none" spc="0" normalizeH="0" baseline="0" noProof="0" dirty="0">
              <a:ln>
                <a:noFill/>
              </a:ln>
              <a:solidFill>
                <a:srgbClr val="431F21"/>
              </a:solidFill>
              <a:effectLst/>
              <a:uLnTx/>
              <a:uFillTx/>
              <a:latin typeface="Montserrat" panose="00000500000000000000" pitchFamily="2" charset="0"/>
              <a:sym typeface=""/>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1" i="0" u="none" strike="noStrike" kern="1200" cap="none" spc="0"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Parcours des publics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1400" b="1" i="0" u="none" strike="noStrike" kern="1200" cap="none" spc="0" normalizeH="0" baseline="0" dirty="0">
                <a:ln>
                  <a:noFill/>
                </a:ln>
                <a:solidFill>
                  <a:srgbClr val="BE0028"/>
                </a:solidFill>
                <a:effectLst/>
                <a:uLnTx/>
                <a:uFillTx/>
                <a:latin typeface="Montserrat" panose="00000500000000000000" pitchFamily="2" charset="0"/>
                <a:ea typeface="Open Sans" pitchFamily="2" charset="0"/>
                <a:cs typeface="Open Sans" pitchFamily="2" charset="0"/>
                <a:sym typeface=""/>
              </a:rPr>
              <a:t>Engagement</a:t>
            </a:r>
            <a:br>
              <a:rPr kumimoji="0" lang="fr-ca" sz="1400" b="1" i="0" u="none" strike="noStrike" kern="1200" cap="none" spc="0" normalizeH="0" baseline="0" dirty="0">
                <a:ln>
                  <a:noFill/>
                </a:ln>
                <a:solidFill>
                  <a:srgbClr val="BE0028"/>
                </a:solidFill>
                <a:effectLst/>
                <a:uLnTx/>
                <a:uFillTx/>
                <a:latin typeface="Montserrat" panose="00000500000000000000" pitchFamily="2" charset="0"/>
                <a:sym typeface=""/>
              </a:rPr>
            </a:br>
            <a:r>
              <a:rPr kumimoji="0" lang="fr-ca" sz="1400" b="1" i="0" u="none" strike="noStrike" kern="1200" cap="none" spc="0" normalizeH="0" baseline="0" dirty="0">
                <a:ln>
                  <a:noFill/>
                </a:ln>
                <a:solidFill>
                  <a:srgbClr val="BE0028"/>
                </a:solidFill>
                <a:effectLst/>
                <a:uLnTx/>
                <a:uFillTx/>
                <a:latin typeface="Montserrat" panose="00000500000000000000" pitchFamily="2" charset="0"/>
                <a:ea typeface="Open Sans" pitchFamily="2" charset="0"/>
                <a:cs typeface="Open Sans" pitchFamily="2" charset="0"/>
                <a:sym typeface=""/>
              </a:rPr>
              <a:t>Promotion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1400" b="0" i="0" u="none" strike="noStrike" kern="1200" cap="none" spc="0" normalizeH="0" baseline="0" noProof="0" dirty="0">
              <a:ln>
                <a:noFill/>
              </a:ln>
              <a:solidFill>
                <a:srgbClr val="431F21"/>
              </a:solidFill>
              <a:effectLst/>
              <a:uLnTx/>
              <a:uFillTx/>
              <a:latin typeface="Montserrat" panose="00000500000000000000" pitchFamily="2" charset="0"/>
              <a:sym typeface=""/>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555790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EC683-854A-419A-ED59-C3849D2E1E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5B56862-A630-F6EC-CFF5-8F53CDADE600}"/>
              </a:ext>
            </a:extLst>
          </p:cNvPr>
          <p:cNvSpPr txBox="1"/>
          <p:nvPr>
            <p:custDataLst>
              <p:tags r:id="rId1"/>
            </p:custDataLst>
          </p:nvPr>
        </p:nvSpPr>
        <p:spPr>
          <a:xfrm>
            <a:off x="8972186" y="2869924"/>
            <a:ext cx="230383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Campagne </a:t>
            </a:r>
            <a:br>
              <a:rPr kumimoji="0" lang="fr-ca" sz="1800" b="0" i="0" u="none" strike="noStrike" kern="1200" cap="none" normalizeH="0" baseline="0" dirty="0">
                <a:ln>
                  <a:noFill/>
                </a:ln>
                <a:solidFill>
                  <a:srgbClr val="431F21"/>
                </a:solidFill>
                <a:effectLst/>
                <a:uLnTx/>
                <a:uFillTx/>
                <a:latin typeface="Montserrat" panose="00000500000000000000" pitchFamily="2" charset="0"/>
                <a:sym typeface=""/>
              </a:rPr>
            </a:br>
            <a:r>
              <a:rPr kumimoji="0" lang="fr-ca" sz="1800" b="0" i="0" u="none" strike="noStrike" kern="1200" cap="none"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100 premiers jours</a:t>
            </a:r>
          </a:p>
        </p:txBody>
      </p:sp>
      <p:sp>
        <p:nvSpPr>
          <p:cNvPr id="3" name="TextBox 2">
            <a:extLst>
              <a:ext uri="{FF2B5EF4-FFF2-40B4-BE49-F238E27FC236}">
                <a16:creationId xmlns:a16="http://schemas.microsoft.com/office/drawing/2014/main" id="{1AB73251-6EAE-004F-3B60-BFAFB38817BF}"/>
              </a:ext>
            </a:extLst>
          </p:cNvPr>
          <p:cNvSpPr txBox="1"/>
          <p:nvPr>
            <p:custDataLst>
              <p:tags r:id="rId2"/>
            </p:custDataLst>
          </p:nvPr>
        </p:nvSpPr>
        <p:spPr>
          <a:xfrm>
            <a:off x="3787947" y="6459495"/>
            <a:ext cx="42171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dirty="0">
                <a:solidFill>
                  <a:srgbClr val="431F21"/>
                </a:solidFill>
                <a:latin typeface="Montserrat" panose="00000500000000000000" pitchFamily="2" charset="0"/>
                <a:ea typeface="Open Sans" pitchFamily="2" charset="0"/>
                <a:cs typeface="Open Sans" pitchFamily="2" charset="0"/>
                <a:sym typeface=""/>
              </a:rPr>
              <a:t>L’i</a:t>
            </a:r>
            <a:r>
              <a:rPr kumimoji="0" lang="fr-ca" sz="1800" b="0" i="0" u="none" strike="noStrike" kern="1200" cap="none" normalizeH="0" baseline="0" dirty="0">
                <a:ln>
                  <a:noFill/>
                </a:ln>
                <a:solidFill>
                  <a:srgbClr val="431F21"/>
                </a:solidFill>
                <a:effectLst/>
                <a:uLnTx/>
                <a:uFillTx/>
                <a:latin typeface="Montserrat" panose="00000500000000000000" pitchFamily="2" charset="0"/>
                <a:ea typeface="Open Sans" pitchFamily="2" charset="0"/>
                <a:cs typeface="Open Sans" pitchFamily="2" charset="0"/>
                <a:sym typeface=""/>
              </a:rPr>
              <a:t>nitiative pierre angulaire</a:t>
            </a:r>
          </a:p>
        </p:txBody>
      </p:sp>
      <p:sp>
        <p:nvSpPr>
          <p:cNvPr id="7" name="Title 1">
            <a:extLst>
              <a:ext uri="{FF2B5EF4-FFF2-40B4-BE49-F238E27FC236}">
                <a16:creationId xmlns:a16="http://schemas.microsoft.com/office/drawing/2014/main" id="{064E0A06-3391-DE9B-8E4D-EF49B5205DEA}"/>
              </a:ext>
            </a:extLst>
          </p:cNvPr>
          <p:cNvSpPr txBox="1">
            <a:spLocks/>
          </p:cNvSpPr>
          <p:nvPr>
            <p:custDataLst>
              <p:tags r:id="rId3"/>
            </p:custDataLst>
          </p:nvPr>
        </p:nvSpPr>
        <p:spPr>
          <a:xfrm>
            <a:off x="342347" y="303702"/>
            <a:ext cx="6543683" cy="13565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fr-ca" sz="2400" b="1" i="0" u="none" strike="noStrike" kern="0" cap="none" normalizeH="0" baseline="0" dirty="0">
                <a:ln>
                  <a:noFill/>
                </a:ln>
                <a:solidFill>
                  <a:srgbClr val="431F21">
                    <a:lumMod val="100000"/>
                  </a:srgbClr>
                </a:solidFill>
                <a:effectLst/>
                <a:uLnTx/>
                <a:uFillTx/>
                <a:latin typeface="Montserrat" panose="00000500000000000000" pitchFamily="2" charset="0"/>
                <a:cs typeface="+mn-cs"/>
                <a:sym typeface=""/>
              </a:rPr>
              <a:t>Cycle </a:t>
            </a:r>
            <a:br>
              <a:rPr kumimoji="0" lang="fr-ca" sz="2400" b="1" i="0" u="none" strike="noStrike" kern="0" cap="none" normalizeH="0" baseline="0" dirty="0">
                <a:ln>
                  <a:noFill/>
                </a:ln>
                <a:solidFill>
                  <a:srgbClr val="431F21">
                    <a:lumMod val="100000"/>
                  </a:srgbClr>
                </a:solidFill>
                <a:effectLst/>
                <a:uLnTx/>
                <a:uFillTx/>
                <a:latin typeface="Montserrat" panose="00000500000000000000" pitchFamily="2" charset="0"/>
                <a:cs typeface="+mn-cs"/>
                <a:sym typeface=""/>
              </a:rPr>
            </a:br>
            <a:r>
              <a:rPr kumimoji="0" lang="fr-ca" sz="2400" b="1" i="0" u="none" strike="noStrike" kern="0" cap="none" normalizeH="0" baseline="0" dirty="0">
                <a:ln>
                  <a:noFill/>
                </a:ln>
                <a:solidFill>
                  <a:srgbClr val="431F21">
                    <a:lumMod val="100000"/>
                  </a:srgbClr>
                </a:solidFill>
                <a:effectLst/>
                <a:uLnTx/>
                <a:uFillTx/>
                <a:latin typeface="Montserrat" panose="00000500000000000000" pitchFamily="2" charset="0"/>
                <a:cs typeface="+mn-cs"/>
                <a:sym typeface=""/>
              </a:rPr>
              <a:t>stratégique</a:t>
            </a:r>
            <a:br>
              <a:rPr kumimoji="0" lang="fr-ca" sz="2400" b="1" i="0" u="none" strike="noStrike" kern="0" cap="none" normalizeH="0" baseline="0" dirty="0">
                <a:ln>
                  <a:noFill/>
                </a:ln>
                <a:solidFill>
                  <a:srgbClr val="431F21">
                    <a:lumMod val="100000"/>
                  </a:srgbClr>
                </a:solidFill>
                <a:effectLst/>
                <a:uLnTx/>
                <a:uFillTx/>
                <a:latin typeface="Montserrat" panose="00000500000000000000" pitchFamily="2" charset="0"/>
                <a:cs typeface="+mn-cs"/>
                <a:sym typeface=""/>
              </a:rPr>
            </a:br>
            <a:r>
              <a:rPr kumimoji="0" lang="fr-ca" sz="1400" b="1" i="0" u="none" strike="noStrike" kern="0" cap="none" normalizeH="0" baseline="0" dirty="0">
                <a:ln>
                  <a:noFill/>
                </a:ln>
                <a:solidFill>
                  <a:srgbClr val="431F21">
                    <a:lumMod val="100000"/>
                  </a:srgbClr>
                </a:solidFill>
                <a:effectLst/>
                <a:uLnTx/>
                <a:uFillTx/>
                <a:latin typeface="Montserrat" panose="00000500000000000000" pitchFamily="2" charset="0"/>
                <a:cs typeface="+mn-cs"/>
                <a:sym typeface=""/>
              </a:rPr>
              <a:t>2025 à 2028</a:t>
            </a:r>
          </a:p>
        </p:txBody>
      </p:sp>
      <p:grpSp>
        <p:nvGrpSpPr>
          <p:cNvPr id="17" name="Group 16">
            <a:extLst>
              <a:ext uri="{FF2B5EF4-FFF2-40B4-BE49-F238E27FC236}">
                <a16:creationId xmlns:a16="http://schemas.microsoft.com/office/drawing/2014/main" id="{EE42AEE7-8EC5-7BC1-D518-1CB03BB9EF4B}"/>
              </a:ext>
            </a:extLst>
          </p:cNvPr>
          <p:cNvGrpSpPr>
            <a:grpSpLocks noGrp="1" noUngrp="1" noRot="1" noMove="1" noResize="1"/>
          </p:cNvGrpSpPr>
          <p:nvPr>
            <p:custDataLst>
              <p:tags r:id="rId4"/>
            </p:custDataLst>
          </p:nvPr>
        </p:nvGrpSpPr>
        <p:grpSpPr>
          <a:xfrm>
            <a:off x="2659521" y="11758"/>
            <a:ext cx="8921128" cy="6291171"/>
            <a:chOff x="2659521" y="11758"/>
            <a:chExt cx="8921128" cy="6291171"/>
          </a:xfrm>
        </p:grpSpPr>
        <p:pic>
          <p:nvPicPr>
            <p:cNvPr id="57" name="Picture 56">
              <a:extLst>
                <a:ext uri="{FF2B5EF4-FFF2-40B4-BE49-F238E27FC236}">
                  <a16:creationId xmlns:a16="http://schemas.microsoft.com/office/drawing/2014/main" id="{565E6CBF-FD21-9E71-A414-5ADB6A8ED904}"/>
                </a:ext>
              </a:extLst>
            </p:cNvPr>
            <p:cNvPicPr>
              <a:picLocks noGrp="1" noRot="1" noMove="1" noResize="1" noEditPoints="1" noAdjustHandles="1" noChangeArrowheads="1" noChangeShapeType="1" noCrop="1"/>
            </p:cNvPicPr>
            <p:nvPr/>
          </p:nvPicPr>
          <p:blipFill>
            <a:blip r:embed="rId7">
              <a:duotone>
                <a:schemeClr val="accent1">
                  <a:shade val="45000"/>
                  <a:satMod val="135000"/>
                </a:schemeClr>
                <a:prstClr val="white"/>
              </a:duotone>
            </a:blip>
            <a:stretch>
              <a:fillRect/>
            </a:stretch>
          </p:blipFill>
          <p:spPr>
            <a:xfrm>
              <a:off x="9192927" y="577228"/>
              <a:ext cx="1857081" cy="1857081"/>
            </a:xfrm>
            <a:prstGeom prst="rect">
              <a:avLst/>
            </a:prstGeom>
          </p:spPr>
        </p:pic>
        <p:sp>
          <p:nvSpPr>
            <p:cNvPr id="58" name="Oval 57">
              <a:extLst>
                <a:ext uri="{FF2B5EF4-FFF2-40B4-BE49-F238E27FC236}">
                  <a16:creationId xmlns:a16="http://schemas.microsoft.com/office/drawing/2014/main" id="{670B2DDC-3E3A-76AE-3ACF-E39BC5F842CC}"/>
                </a:ext>
              </a:extLst>
            </p:cNvPr>
            <p:cNvSpPr>
              <a:spLocks noGrp="1" noRot="1" noMove="1" noResize="1" noEditPoints="1" noAdjustHandles="1" noChangeArrowheads="1" noChangeShapeType="1"/>
            </p:cNvSpPr>
            <p:nvPr/>
          </p:nvSpPr>
          <p:spPr>
            <a:xfrm>
              <a:off x="8939991" y="333384"/>
              <a:ext cx="2343431" cy="2343430"/>
            </a:xfrm>
            <a:prstGeom prst="ellipse">
              <a:avLst/>
            </a:prstGeom>
            <a:noFill/>
            <a:ln w="25400">
              <a:solidFill>
                <a:srgbClr val="78878E">
                  <a:alpha val="4437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a" sz="2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p:txBody>
        </p:sp>
        <p:sp>
          <p:nvSpPr>
            <p:cNvPr id="60" name="Rectangle 59">
              <a:extLst>
                <a:ext uri="{FF2B5EF4-FFF2-40B4-BE49-F238E27FC236}">
                  <a16:creationId xmlns:a16="http://schemas.microsoft.com/office/drawing/2014/main" id="{5D0332A6-4DFA-537D-83A8-6B0C31E17510}"/>
                </a:ext>
              </a:extLst>
            </p:cNvPr>
            <p:cNvSpPr>
              <a:spLocks noGrp="1" noRot="1" noMove="1" noResize="1" noEditPoints="1" noAdjustHandles="1" noChangeArrowheads="1" noChangeShapeType="1"/>
            </p:cNvSpPr>
            <p:nvPr/>
          </p:nvSpPr>
          <p:spPr>
            <a:xfrm>
              <a:off x="9879135" y="836347"/>
              <a:ext cx="533343" cy="147594"/>
            </a:xfrm>
            <a:prstGeom prst="rect">
              <a:avLst/>
            </a:prstGeom>
            <a:solidFill>
              <a:srgbClr val="E9B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000" b="0" i="0" u="none" strike="noStrike" kern="1200" cap="none" spc="0" normalizeH="0" baseline="0" noProof="0" dirty="0">
                <a:ln>
                  <a:noFill/>
                </a:ln>
                <a:solidFill>
                  <a:srgbClr val="F5F1F1"/>
                </a:solidFill>
                <a:effectLst/>
                <a:uLnTx/>
                <a:uFillTx/>
                <a:latin typeface="Montserrat" panose="00000500000000000000" pitchFamily="2" charset="0"/>
                <a:ea typeface="+mn-ea"/>
                <a:cs typeface="+mn-cs"/>
              </a:endParaRPr>
            </a:p>
          </p:txBody>
        </p:sp>
        <p:sp>
          <p:nvSpPr>
            <p:cNvPr id="62" name="Block Arc 61">
              <a:extLst>
                <a:ext uri="{FF2B5EF4-FFF2-40B4-BE49-F238E27FC236}">
                  <a16:creationId xmlns:a16="http://schemas.microsoft.com/office/drawing/2014/main" id="{8A6A3F77-597E-4011-FA3D-817B4951A461}"/>
                </a:ext>
              </a:extLst>
            </p:cNvPr>
            <p:cNvSpPr>
              <a:spLocks noGrp="1" noRot="1" noMove="1" noResize="1" noEditPoints="1" noAdjustHandles="1" noChangeArrowheads="1" noChangeShapeType="1"/>
            </p:cNvSpPr>
            <p:nvPr/>
          </p:nvSpPr>
          <p:spPr>
            <a:xfrm rot="13506920">
              <a:off x="9166463" y="1570116"/>
              <a:ext cx="1730386" cy="747329"/>
            </a:xfrm>
            <a:prstGeom prst="blockArc">
              <a:avLst>
                <a:gd name="adj1" fmla="val 16396222"/>
                <a:gd name="adj2" fmla="val 16945"/>
                <a:gd name="adj3" fmla="val 33253"/>
              </a:avLst>
            </a:prstGeom>
            <a:solidFill>
              <a:srgbClr val="CE6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00" b="0" i="0" u="none" strike="noStrike" kern="1200" cap="none" spc="0" normalizeH="0" baseline="0" noProof="0" dirty="0">
                <a:ln>
                  <a:noFill/>
                </a:ln>
                <a:solidFill>
                  <a:srgbClr val="431F21"/>
                </a:solidFill>
                <a:effectLst/>
                <a:uLnTx/>
                <a:uFillTx/>
                <a:latin typeface="Montserrat" panose="00000500000000000000" pitchFamily="2" charset="0"/>
                <a:ea typeface="+mn-ea"/>
                <a:cs typeface="+mn-cs"/>
              </a:endParaRPr>
            </a:p>
          </p:txBody>
        </p:sp>
        <p:sp>
          <p:nvSpPr>
            <p:cNvPr id="63" name="Rectangle 62">
              <a:extLst>
                <a:ext uri="{FF2B5EF4-FFF2-40B4-BE49-F238E27FC236}">
                  <a16:creationId xmlns:a16="http://schemas.microsoft.com/office/drawing/2014/main" id="{164894A3-5D14-EFB7-079C-DDEEB050FF50}"/>
                </a:ext>
              </a:extLst>
            </p:cNvPr>
            <p:cNvSpPr>
              <a:spLocks noGrp="1" noRot="1" noMove="1" noResize="1" noEditPoints="1" noAdjustHandles="1" noChangeArrowheads="1" noChangeShapeType="1"/>
            </p:cNvSpPr>
            <p:nvPr/>
          </p:nvSpPr>
          <p:spPr>
            <a:xfrm>
              <a:off x="9811439" y="912434"/>
              <a:ext cx="656236" cy="349115"/>
            </a:xfrm>
            <a:prstGeom prst="rect">
              <a:avLst/>
            </a:prstGeom>
            <a:noFill/>
            <a:effectLst/>
          </p:spPr>
          <p:txBody>
            <a:bodyPr wrap="squar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normalizeH="0" baseline="0" dirty="0">
                  <a:ln w="0"/>
                  <a:solidFill>
                    <a:srgbClr val="FFFFFF"/>
                  </a:solidFill>
                  <a:effectLst/>
                  <a:uLnTx/>
                  <a:uFillTx/>
                  <a:latin typeface="Montserrat" panose="00000500000000000000" pitchFamily="2" charset="0"/>
                  <a:ea typeface="Open Sans" pitchFamily="2" charset="0"/>
                  <a:cs typeface="Open Sans" pitchFamily="2" charset="0"/>
                  <a:sym typeface=""/>
                </a:rPr>
                <a:t>Solidifier</a:t>
              </a:r>
            </a:p>
          </p:txBody>
        </p:sp>
        <p:sp>
          <p:nvSpPr>
            <p:cNvPr id="1025" name="Rectangle 1024">
              <a:extLst>
                <a:ext uri="{FF2B5EF4-FFF2-40B4-BE49-F238E27FC236}">
                  <a16:creationId xmlns:a16="http://schemas.microsoft.com/office/drawing/2014/main" id="{F8BA6CA5-FA65-8682-5054-7F3D11BD3683}"/>
                </a:ext>
              </a:extLst>
            </p:cNvPr>
            <p:cNvSpPr>
              <a:spLocks noGrp="1" noRot="1" noMove="1" noResize="1" noEditPoints="1" noAdjustHandles="1" noChangeArrowheads="1" noChangeShapeType="1"/>
            </p:cNvSpPr>
            <p:nvPr/>
          </p:nvSpPr>
          <p:spPr>
            <a:xfrm rot="3846369">
              <a:off x="9223665" y="1584057"/>
              <a:ext cx="890063" cy="313532"/>
            </a:xfrm>
            <a:prstGeom prst="rect">
              <a:avLst/>
            </a:prstGeom>
            <a:noFill/>
            <a:effectLst/>
          </p:spPr>
          <p:txBody>
            <a:bodyPr wrap="square" lIns="91440" tIns="45720" rIns="91440" bIns="45720">
              <a:prstTxWarp prst="textArchDown">
                <a:avLst>
                  <a:gd name="adj" fmla="val 95724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normalizeH="0" baseline="0" dirty="0">
                  <a:ln w="0"/>
                  <a:solidFill>
                    <a:srgbClr val="FFFFFF"/>
                  </a:solidFill>
                  <a:effectLst/>
                  <a:uLnTx/>
                  <a:uFillTx/>
                  <a:latin typeface="Montserrat" panose="00000500000000000000" pitchFamily="2" charset="0"/>
                  <a:ea typeface="Open Sans" pitchFamily="2" charset="0"/>
                  <a:cs typeface="Open Sans" pitchFamily="2" charset="0"/>
                  <a:sym typeface=""/>
                </a:rPr>
                <a:t>Promouvoir</a:t>
              </a:r>
            </a:p>
          </p:txBody>
        </p:sp>
        <p:sp>
          <p:nvSpPr>
            <p:cNvPr id="53" name="Block Arc 52">
              <a:extLst>
                <a:ext uri="{FF2B5EF4-FFF2-40B4-BE49-F238E27FC236}">
                  <a16:creationId xmlns:a16="http://schemas.microsoft.com/office/drawing/2014/main" id="{6706A193-AF7F-B9E4-2EEE-27D44777BBE3}"/>
                </a:ext>
              </a:extLst>
            </p:cNvPr>
            <p:cNvSpPr>
              <a:spLocks noGrp="1" noRot="1" noMove="1" noResize="1" noEditPoints="1" noAdjustHandles="1" noChangeArrowheads="1" noChangeShapeType="1"/>
            </p:cNvSpPr>
            <p:nvPr/>
          </p:nvSpPr>
          <p:spPr>
            <a:xfrm rot="6158442">
              <a:off x="9312207" y="647892"/>
              <a:ext cx="1730386" cy="1713502"/>
            </a:xfrm>
            <a:prstGeom prst="blockArc">
              <a:avLst>
                <a:gd name="adj1" fmla="val 12872487"/>
                <a:gd name="adj2" fmla="val 17890293"/>
                <a:gd name="adj3" fmla="val 3997"/>
              </a:avLst>
            </a:prstGeom>
            <a:solidFill>
              <a:srgbClr val="C44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00" b="0" i="0" u="none" strike="noStrike" kern="1200" cap="none" spc="0" normalizeH="0" baseline="0" noProof="0" dirty="0">
                <a:ln>
                  <a:noFill/>
                </a:ln>
                <a:solidFill>
                  <a:srgbClr val="431F21"/>
                </a:solidFill>
                <a:effectLst/>
                <a:uLnTx/>
                <a:uFillTx/>
                <a:latin typeface="Montserrat" panose="00000500000000000000" pitchFamily="2" charset="0"/>
                <a:ea typeface="+mn-ea"/>
                <a:cs typeface="+mn-cs"/>
              </a:endParaRPr>
            </a:p>
          </p:txBody>
        </p:sp>
        <p:sp>
          <p:nvSpPr>
            <p:cNvPr id="54" name="Block Arc 53">
              <a:extLst>
                <a:ext uri="{FF2B5EF4-FFF2-40B4-BE49-F238E27FC236}">
                  <a16:creationId xmlns:a16="http://schemas.microsoft.com/office/drawing/2014/main" id="{F9789223-4496-328F-628E-2A1B22ABC7A6}"/>
                </a:ext>
              </a:extLst>
            </p:cNvPr>
            <p:cNvSpPr>
              <a:spLocks noGrp="1" noRot="1" noMove="1" noResize="1" noEditPoints="1" noAdjustHandles="1" noChangeArrowheads="1" noChangeShapeType="1"/>
            </p:cNvSpPr>
            <p:nvPr/>
          </p:nvSpPr>
          <p:spPr>
            <a:xfrm rot="11095724">
              <a:off x="9241833" y="709419"/>
              <a:ext cx="1730386" cy="1713502"/>
            </a:xfrm>
            <a:prstGeom prst="blockArc">
              <a:avLst>
                <a:gd name="adj1" fmla="val 14443007"/>
                <a:gd name="adj2" fmla="val 17890293"/>
                <a:gd name="adj3" fmla="val 3997"/>
              </a:avLst>
            </a:prstGeom>
            <a:solidFill>
              <a:srgbClr val="DA8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00" b="0" i="0" u="none" strike="noStrike" kern="1200" cap="none" spc="0" normalizeH="0" baseline="0" noProof="0" dirty="0">
                <a:ln>
                  <a:noFill/>
                </a:ln>
                <a:solidFill>
                  <a:srgbClr val="431F21"/>
                </a:solidFill>
                <a:effectLst/>
                <a:uLnTx/>
                <a:uFillTx/>
                <a:latin typeface="Montserrat" panose="00000500000000000000" pitchFamily="2" charset="0"/>
                <a:ea typeface="+mn-ea"/>
                <a:cs typeface="+mn-cs"/>
              </a:endParaRPr>
            </a:p>
          </p:txBody>
        </p:sp>
        <p:sp>
          <p:nvSpPr>
            <p:cNvPr id="55" name="Rectangle 54">
              <a:extLst>
                <a:ext uri="{FF2B5EF4-FFF2-40B4-BE49-F238E27FC236}">
                  <a16:creationId xmlns:a16="http://schemas.microsoft.com/office/drawing/2014/main" id="{79220802-9DAF-2CED-542C-10BD290CBB76}"/>
                </a:ext>
              </a:extLst>
            </p:cNvPr>
            <p:cNvSpPr>
              <a:spLocks noGrp="1" noRot="1" noMove="1" noResize="1" noEditPoints="1" noAdjustHandles="1" noChangeArrowheads="1" noChangeShapeType="1"/>
            </p:cNvSpPr>
            <p:nvPr/>
          </p:nvSpPr>
          <p:spPr>
            <a:xfrm rot="16438095">
              <a:off x="10367661" y="1338952"/>
              <a:ext cx="852456" cy="437578"/>
            </a:xfrm>
            <a:prstGeom prst="rect">
              <a:avLst/>
            </a:prstGeom>
            <a:noFill/>
            <a:effectLst/>
          </p:spPr>
          <p:txBody>
            <a:bodyPr wrap="square" lIns="91440" tIns="45720" rIns="91440" bIns="45720">
              <a:prstTxWarp prst="textArchDown">
                <a:avLst>
                  <a:gd name="adj" fmla="val 12104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00" b="1" i="0" u="none" strike="noStrike" kern="1200" cap="none" normalizeH="0" baseline="0" dirty="0">
                  <a:ln w="0"/>
                  <a:solidFill>
                    <a:srgbClr val="FFFFFF"/>
                  </a:solidFill>
                  <a:effectLst/>
                  <a:uLnTx/>
                  <a:uFillTx/>
                  <a:latin typeface="Montserrat" panose="00000500000000000000" pitchFamily="2" charset="0"/>
                  <a:ea typeface="Open Sans" pitchFamily="2" charset="0"/>
                  <a:cs typeface="Open Sans" pitchFamily="2" charset="0"/>
                  <a:sym typeface=""/>
                </a:rPr>
                <a:t>OBSERVATEURS</a:t>
              </a:r>
            </a:p>
          </p:txBody>
        </p:sp>
        <p:grpSp>
          <p:nvGrpSpPr>
            <p:cNvPr id="35" name="Group 34">
              <a:extLst>
                <a:ext uri="{FF2B5EF4-FFF2-40B4-BE49-F238E27FC236}">
                  <a16:creationId xmlns:a16="http://schemas.microsoft.com/office/drawing/2014/main" id="{6ED51429-D470-9C52-4991-42E0A05A4499}"/>
                </a:ext>
              </a:extLst>
            </p:cNvPr>
            <p:cNvGrpSpPr>
              <a:grpSpLocks noGrp="1" noUngrp="1" noRot="1" noMove="1" noResize="1"/>
            </p:cNvGrpSpPr>
            <p:nvPr/>
          </p:nvGrpSpPr>
          <p:grpSpPr>
            <a:xfrm>
              <a:off x="2659521" y="381019"/>
              <a:ext cx="5954303" cy="5921910"/>
              <a:chOff x="1842590" y="84746"/>
              <a:chExt cx="6643576" cy="6607434"/>
            </a:xfrm>
          </p:grpSpPr>
          <p:grpSp>
            <p:nvGrpSpPr>
              <p:cNvPr id="1036" name="Group 1035">
                <a:extLst>
                  <a:ext uri="{FF2B5EF4-FFF2-40B4-BE49-F238E27FC236}">
                    <a16:creationId xmlns:a16="http://schemas.microsoft.com/office/drawing/2014/main" id="{1D2BD5D9-46BD-85FB-5C39-CDC29678DA7A}"/>
                  </a:ext>
                </a:extLst>
              </p:cNvPr>
              <p:cNvGrpSpPr>
                <a:grpSpLocks noGrp="1" noUngrp="1" noRot="1" noMove="1" noResize="1"/>
              </p:cNvGrpSpPr>
              <p:nvPr/>
            </p:nvGrpSpPr>
            <p:grpSpPr>
              <a:xfrm>
                <a:off x="1842590" y="84746"/>
                <a:ext cx="6643576" cy="6607434"/>
                <a:chOff x="3685768" y="1005953"/>
                <a:chExt cx="5722184" cy="5691054"/>
              </a:xfrm>
            </p:grpSpPr>
            <p:grpSp>
              <p:nvGrpSpPr>
                <p:cNvPr id="50" name="Group 49">
                  <a:extLst>
                    <a:ext uri="{FF2B5EF4-FFF2-40B4-BE49-F238E27FC236}">
                      <a16:creationId xmlns:a16="http://schemas.microsoft.com/office/drawing/2014/main" id="{3B7E940B-C397-1F3D-0E7D-8C3EFDE8C9D6}"/>
                    </a:ext>
                  </a:extLst>
                </p:cNvPr>
                <p:cNvGrpSpPr>
                  <a:grpSpLocks noGrp="1" noUngrp="1" noRot="1" noMove="1" noResize="1"/>
                </p:cNvGrpSpPr>
                <p:nvPr/>
              </p:nvGrpSpPr>
              <p:grpSpPr>
                <a:xfrm>
                  <a:off x="4182484" y="1507609"/>
                  <a:ext cx="4704321" cy="4969624"/>
                  <a:chOff x="3693713" y="997402"/>
                  <a:chExt cx="4704321" cy="4969624"/>
                </a:xfrm>
              </p:grpSpPr>
              <p:grpSp>
                <p:nvGrpSpPr>
                  <p:cNvPr id="41" name="Group 40">
                    <a:extLst>
                      <a:ext uri="{FF2B5EF4-FFF2-40B4-BE49-F238E27FC236}">
                        <a16:creationId xmlns:a16="http://schemas.microsoft.com/office/drawing/2014/main" id="{5744DFCD-3ECE-95C3-5A99-9CFCFA2A66C6}"/>
                      </a:ext>
                    </a:extLst>
                  </p:cNvPr>
                  <p:cNvGrpSpPr>
                    <a:grpSpLocks noGrp="1" noUngrp="1" noRot="1" noMove="1" noResize="1"/>
                  </p:cNvGrpSpPr>
                  <p:nvPr/>
                </p:nvGrpSpPr>
                <p:grpSpPr>
                  <a:xfrm>
                    <a:off x="3693713" y="997402"/>
                    <a:ext cx="4704321" cy="4969624"/>
                    <a:chOff x="3693713" y="997402"/>
                    <a:chExt cx="4704321" cy="4969624"/>
                  </a:xfrm>
                </p:grpSpPr>
                <p:pic>
                  <p:nvPicPr>
                    <p:cNvPr id="16" name="Picture 15">
                      <a:extLst>
                        <a:ext uri="{FF2B5EF4-FFF2-40B4-BE49-F238E27FC236}">
                          <a16:creationId xmlns:a16="http://schemas.microsoft.com/office/drawing/2014/main" id="{E887C2B1-2883-92EA-DF2D-B72CF7073F36}"/>
                        </a:ext>
                      </a:extLst>
                    </p:cNvPr>
                    <p:cNvPicPr>
                      <a:picLocks noGrp="1" noRot="1" noChangeAspect="1" noMove="1" noResize="1" noEditPoints="1" noAdjustHandles="1" noChangeArrowheads="1" noChangeShapeType="1" noCrop="1"/>
                    </p:cNvPicPr>
                    <p:nvPr/>
                  </p:nvPicPr>
                  <p:blipFill>
                    <a:blip r:embed="rId7">
                      <a:duotone>
                        <a:schemeClr val="accent1">
                          <a:shade val="45000"/>
                          <a:satMod val="135000"/>
                        </a:schemeClr>
                        <a:prstClr val="white"/>
                      </a:duotone>
                    </a:blip>
                    <a:stretch>
                      <a:fillRect/>
                    </a:stretch>
                  </p:blipFill>
                  <p:spPr>
                    <a:xfrm>
                      <a:off x="4201470" y="1486906"/>
                      <a:ext cx="3727998" cy="3727997"/>
                    </a:xfrm>
                    <a:prstGeom prst="rect">
                      <a:avLst/>
                    </a:prstGeom>
                  </p:spPr>
                </p:pic>
                <p:sp>
                  <p:nvSpPr>
                    <p:cNvPr id="5" name="Oval 4">
                      <a:extLst>
                        <a:ext uri="{FF2B5EF4-FFF2-40B4-BE49-F238E27FC236}">
                          <a16:creationId xmlns:a16="http://schemas.microsoft.com/office/drawing/2014/main" id="{8EE06665-8D6F-E96F-BBBD-1E84C79C3E1B}"/>
                        </a:ext>
                      </a:extLst>
                    </p:cNvPr>
                    <p:cNvSpPr>
                      <a:spLocks noGrp="1" noRot="1" noMove="1" noResize="1" noEditPoints="1" noAdjustHandles="1" noChangeArrowheads="1" noChangeShapeType="1"/>
                    </p:cNvSpPr>
                    <p:nvPr/>
                  </p:nvSpPr>
                  <p:spPr>
                    <a:xfrm>
                      <a:off x="3693713" y="997402"/>
                      <a:ext cx="4704321" cy="4704319"/>
                    </a:xfrm>
                    <a:prstGeom prst="ellipse">
                      <a:avLst/>
                    </a:prstGeom>
                    <a:noFill/>
                    <a:ln w="25400">
                      <a:solidFill>
                        <a:srgbClr val="78878E">
                          <a:alpha val="4437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p:txBody>
                </p:sp>
                <p:sp>
                  <p:nvSpPr>
                    <p:cNvPr id="22" name="TextBox 21">
                      <a:extLst>
                        <a:ext uri="{FF2B5EF4-FFF2-40B4-BE49-F238E27FC236}">
                          <a16:creationId xmlns:a16="http://schemas.microsoft.com/office/drawing/2014/main" id="{AC1C74C4-1670-2067-6C3D-D674E9B20C61}"/>
                        </a:ext>
                      </a:extLst>
                    </p:cNvPr>
                    <p:cNvSpPr txBox="1">
                      <a:spLocks noGrp="1" noRot="1" noMove="1" noResize="1" noEditPoints="1" noAdjustHandles="1" noChangeArrowheads="1" noChangeShapeType="1"/>
                    </p:cNvSpPr>
                    <p:nvPr/>
                  </p:nvSpPr>
                  <p:spPr>
                    <a:xfrm>
                      <a:off x="5278827" y="3045436"/>
                      <a:ext cx="1603997" cy="842968"/>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700" b="1" i="0" u="none" strike="noStrike" kern="1200" cap="none" normalizeH="0" baseline="0" dirty="0">
                          <a:ln>
                            <a:noFill/>
                          </a:ln>
                          <a:solidFill>
                            <a:srgbClr val="BE0028"/>
                          </a:solidFill>
                          <a:effectLst/>
                          <a:uLnTx/>
                          <a:uFillTx/>
                          <a:latin typeface="Montserrat" panose="00000500000000000000" pitchFamily="2" charset="0"/>
                          <a:ea typeface="Open Sans" pitchFamily="2" charset="0"/>
                          <a:cs typeface="Open Sans" pitchFamily="2" charset="0"/>
                          <a:sym typeface=""/>
                        </a:rPr>
                        <a:t>Perspectives changeantes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700" b="1" i="0" u="none" strike="noStrike" kern="1200" cap="none" normalizeH="0" baseline="0" noProof="0" dirty="0">
                        <a:ln>
                          <a:noFill/>
                        </a:ln>
                        <a:solidFill>
                          <a:srgbClr val="BE0028"/>
                        </a:solidFill>
                        <a:effectLst/>
                        <a:uLnTx/>
                        <a:uFillTx/>
                        <a:latin typeface="Montserrat" panose="00000500000000000000" pitchFamily="2" charset="0"/>
                        <a:sym typeface=""/>
                      </a:endParaRPr>
                    </a:p>
                  </p:txBody>
                </p:sp>
                <p:sp>
                  <p:nvSpPr>
                    <p:cNvPr id="31" name="Rectangle 30">
                      <a:extLst>
                        <a:ext uri="{FF2B5EF4-FFF2-40B4-BE49-F238E27FC236}">
                          <a16:creationId xmlns:a16="http://schemas.microsoft.com/office/drawing/2014/main" id="{14E34989-83A5-17F9-9FF7-7DC9C885F4CB}"/>
                        </a:ext>
                      </a:extLst>
                    </p:cNvPr>
                    <p:cNvSpPr>
                      <a:spLocks noGrp="1" noRot="1" noMove="1" noResize="1" noEditPoints="1" noAdjustHandles="1" noChangeArrowheads="1" noChangeShapeType="1"/>
                    </p:cNvSpPr>
                    <p:nvPr/>
                  </p:nvSpPr>
                  <p:spPr>
                    <a:xfrm>
                      <a:off x="5578997" y="2007076"/>
                      <a:ext cx="1070659" cy="296287"/>
                    </a:xfrm>
                    <a:prstGeom prst="rect">
                      <a:avLst/>
                    </a:prstGeom>
                    <a:solidFill>
                      <a:srgbClr val="E9B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F5F1F1"/>
                        </a:solidFill>
                        <a:effectLst/>
                        <a:uLnTx/>
                        <a:uFillTx/>
                        <a:latin typeface="Montserrat" panose="00000500000000000000" pitchFamily="2" charset="0"/>
                        <a:ea typeface="+mn-ea"/>
                        <a:cs typeface="+mn-cs"/>
                      </a:endParaRPr>
                    </a:p>
                  </p:txBody>
                </p:sp>
                <p:sp>
                  <p:nvSpPr>
                    <p:cNvPr id="33" name="Block Arc 32">
                      <a:extLst>
                        <a:ext uri="{FF2B5EF4-FFF2-40B4-BE49-F238E27FC236}">
                          <a16:creationId xmlns:a16="http://schemas.microsoft.com/office/drawing/2014/main" id="{535CF42A-C4D1-E6E1-F532-87EBB4879220}"/>
                        </a:ext>
                      </a:extLst>
                    </p:cNvPr>
                    <p:cNvSpPr>
                      <a:spLocks noGrp="1" noRot="1" noMove="1" noResize="1" noEditPoints="1" noAdjustHandles="1" noChangeArrowheads="1" noChangeShapeType="1"/>
                    </p:cNvSpPr>
                    <p:nvPr/>
                  </p:nvSpPr>
                  <p:spPr>
                    <a:xfrm rot="6854262">
                      <a:off x="4840620" y="2071469"/>
                      <a:ext cx="3473664" cy="2268248"/>
                    </a:xfrm>
                    <a:prstGeom prst="blockArc">
                      <a:avLst>
                        <a:gd name="adj1" fmla="val 16396222"/>
                        <a:gd name="adj2" fmla="val 20312936"/>
                        <a:gd name="adj3" fmla="val 19724"/>
                      </a:avLst>
                    </a:prstGeom>
                    <a:solidFill>
                      <a:srgbClr val="DA8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431F21"/>
                        </a:solidFill>
                        <a:effectLst/>
                        <a:uLnTx/>
                        <a:uFillTx/>
                        <a:latin typeface="Montserrat" panose="00000500000000000000" pitchFamily="2" charset="0"/>
                        <a:ea typeface="+mn-ea"/>
                        <a:cs typeface="+mn-cs"/>
                      </a:endParaRPr>
                    </a:p>
                  </p:txBody>
                </p:sp>
                <p:sp>
                  <p:nvSpPr>
                    <p:cNvPr id="36" name="Block Arc 35">
                      <a:extLst>
                        <a:ext uri="{FF2B5EF4-FFF2-40B4-BE49-F238E27FC236}">
                          <a16:creationId xmlns:a16="http://schemas.microsoft.com/office/drawing/2014/main" id="{A64D2E28-A8DB-C74D-0095-466286082AD9}"/>
                        </a:ext>
                      </a:extLst>
                    </p:cNvPr>
                    <p:cNvSpPr>
                      <a:spLocks noGrp="1" noRot="1" noMove="1" noResize="1" noEditPoints="1" noAdjustHandles="1" noChangeArrowheads="1" noChangeShapeType="1"/>
                    </p:cNvSpPr>
                    <p:nvPr/>
                  </p:nvSpPr>
                  <p:spPr>
                    <a:xfrm rot="13506920">
                      <a:off x="4148344" y="3480081"/>
                      <a:ext cx="3473664" cy="1500225"/>
                    </a:xfrm>
                    <a:prstGeom prst="blockArc">
                      <a:avLst>
                        <a:gd name="adj1" fmla="val 16396222"/>
                        <a:gd name="adj2" fmla="val 16945"/>
                        <a:gd name="adj3" fmla="val 33253"/>
                      </a:avLst>
                    </a:prstGeom>
                    <a:solidFill>
                      <a:srgbClr val="CE6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431F21"/>
                        </a:solidFill>
                        <a:effectLst/>
                        <a:uLnTx/>
                        <a:uFillTx/>
                        <a:latin typeface="Montserrat" panose="00000500000000000000" pitchFamily="2" charset="0"/>
                        <a:ea typeface="+mn-ea"/>
                        <a:cs typeface="+mn-cs"/>
                      </a:endParaRPr>
                    </a:p>
                  </p:txBody>
                </p:sp>
                <p:sp>
                  <p:nvSpPr>
                    <p:cNvPr id="19" name="Rectangle 18">
                      <a:extLst>
                        <a:ext uri="{FF2B5EF4-FFF2-40B4-BE49-F238E27FC236}">
                          <a16:creationId xmlns:a16="http://schemas.microsoft.com/office/drawing/2014/main" id="{3A2B54D8-036C-FB00-97A1-21F89B046D06}"/>
                        </a:ext>
                      </a:extLst>
                    </p:cNvPr>
                    <p:cNvSpPr>
                      <a:spLocks noGrp="1" noRot="1" noMove="1" noResize="1" noEditPoints="1" noAdjustHandles="1" noChangeArrowheads="1" noChangeShapeType="1"/>
                    </p:cNvSpPr>
                    <p:nvPr/>
                  </p:nvSpPr>
                  <p:spPr>
                    <a:xfrm>
                      <a:off x="5443102" y="2159816"/>
                      <a:ext cx="1317362" cy="700832"/>
                    </a:xfrm>
                    <a:prstGeom prst="rect">
                      <a:avLst/>
                    </a:prstGeom>
                    <a:noFill/>
                    <a:effectLst/>
                  </p:spPr>
                  <p:txBody>
                    <a:bodyPr wrap="squar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200" b="1" i="0" u="none" strike="noStrike" kern="1200" cap="none" normalizeH="0" baseline="0" dirty="0">
                          <a:ln w="0"/>
                          <a:solidFill>
                            <a:srgbClr val="FFFFFF"/>
                          </a:solidFill>
                          <a:effectLst/>
                          <a:uLnTx/>
                          <a:uFillTx/>
                          <a:latin typeface="Montserrat" panose="00000500000000000000" pitchFamily="2" charset="0"/>
                          <a:ea typeface="Open Sans" pitchFamily="2" charset="0"/>
                          <a:cs typeface="Open Sans" pitchFamily="2" charset="0"/>
                          <a:sym typeface=""/>
                        </a:rPr>
                        <a:t>Solidifier</a:t>
                      </a:r>
                    </a:p>
                  </p:txBody>
                </p:sp>
                <p:sp>
                  <p:nvSpPr>
                    <p:cNvPr id="20" name="Rectangle 19">
                      <a:extLst>
                        <a:ext uri="{FF2B5EF4-FFF2-40B4-BE49-F238E27FC236}">
                          <a16:creationId xmlns:a16="http://schemas.microsoft.com/office/drawing/2014/main" id="{A39A17A3-BA2D-15B5-D2D2-15643B041598}"/>
                        </a:ext>
                      </a:extLst>
                    </p:cNvPr>
                    <p:cNvSpPr>
                      <a:spLocks noGrp="1" noRot="1" noMove="1" noResize="1" noEditPoints="1" noAdjustHandles="1" noChangeArrowheads="1" noChangeShapeType="1"/>
                    </p:cNvSpPr>
                    <p:nvPr/>
                  </p:nvSpPr>
                  <p:spPr>
                    <a:xfrm rot="18976818">
                      <a:off x="5825700" y="3251487"/>
                      <a:ext cx="1711263" cy="1142558"/>
                    </a:xfrm>
                    <a:prstGeom prst="rect">
                      <a:avLst/>
                    </a:prstGeom>
                    <a:noFill/>
                    <a:effectLst/>
                    <a:scene3d>
                      <a:camera prst="orthographicFront">
                        <a:rot lat="0" lon="0" rev="600000"/>
                      </a:camera>
                      <a:lightRig rig="threePt" dir="t"/>
                    </a:scene3d>
                  </p:spPr>
                  <p:txBody>
                    <a:bodyPr wrap="square" lIns="91440" tIns="45720" rIns="91440" bIns="45720">
                      <a:prstTxWarp prst="textArchDown">
                        <a:avLst>
                          <a:gd name="adj" fmla="val 1947543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200" b="1" i="0" u="none" strike="noStrike" kern="1200" cap="none" normalizeH="0" baseline="0" dirty="0">
                          <a:ln w="0"/>
                          <a:solidFill>
                            <a:srgbClr val="FFFFFF"/>
                          </a:solidFill>
                          <a:effectLst/>
                          <a:uLnTx/>
                          <a:uFillTx/>
                          <a:latin typeface="Montserrat" panose="00000500000000000000" pitchFamily="2" charset="0"/>
                          <a:ea typeface="Open Sans" pitchFamily="2" charset="0"/>
                          <a:cs typeface="Open Sans" pitchFamily="2" charset="0"/>
                          <a:sym typeface=""/>
                        </a:rPr>
                        <a:t>Rapprochement</a:t>
                      </a:r>
                    </a:p>
                  </p:txBody>
                </p:sp>
                <p:sp>
                  <p:nvSpPr>
                    <p:cNvPr id="21" name="Rectangle 20">
                      <a:extLst>
                        <a:ext uri="{FF2B5EF4-FFF2-40B4-BE49-F238E27FC236}">
                          <a16:creationId xmlns:a16="http://schemas.microsoft.com/office/drawing/2014/main" id="{47335F88-D7A2-0310-EF68-DF048AFC1EFB}"/>
                        </a:ext>
                      </a:extLst>
                    </p:cNvPr>
                    <p:cNvSpPr>
                      <a:spLocks noGrp="1" noRot="1" noMove="1" noResize="1" noEditPoints="1" noAdjustHandles="1" noChangeArrowheads="1" noChangeShapeType="1"/>
                    </p:cNvSpPr>
                    <p:nvPr/>
                  </p:nvSpPr>
                  <p:spPr>
                    <a:xfrm rot="3846369">
                      <a:off x="4263174" y="3508066"/>
                      <a:ext cx="1786758" cy="629400"/>
                    </a:xfrm>
                    <a:prstGeom prst="rect">
                      <a:avLst/>
                    </a:prstGeom>
                    <a:noFill/>
                    <a:effectLst/>
                  </p:spPr>
                  <p:txBody>
                    <a:bodyPr wrap="square" lIns="91440" tIns="45720" rIns="91440" bIns="45720">
                      <a:prstTxWarp prst="textArchDown">
                        <a:avLst>
                          <a:gd name="adj" fmla="val 95724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200" b="1" i="0" u="none" strike="noStrike" kern="1200" cap="none" normalizeH="0" baseline="0" dirty="0">
                          <a:ln w="0"/>
                          <a:solidFill>
                            <a:srgbClr val="FFFFFF"/>
                          </a:solidFill>
                          <a:effectLst/>
                          <a:uLnTx/>
                          <a:uFillTx/>
                          <a:latin typeface="Montserrat" panose="00000500000000000000" pitchFamily="2" charset="0"/>
                          <a:ea typeface="Open Sans" pitchFamily="2" charset="0"/>
                          <a:cs typeface="Open Sans" pitchFamily="2" charset="0"/>
                          <a:sym typeface=""/>
                        </a:rPr>
                        <a:t>Promouvoir</a:t>
                      </a:r>
                    </a:p>
                  </p:txBody>
                </p:sp>
              </p:grpSp>
              <p:sp>
                <p:nvSpPr>
                  <p:cNvPr id="43" name="Block Arc 42">
                    <a:extLst>
                      <a:ext uri="{FF2B5EF4-FFF2-40B4-BE49-F238E27FC236}">
                        <a16:creationId xmlns:a16="http://schemas.microsoft.com/office/drawing/2014/main" id="{8510A129-B537-43EE-BE1D-908DF53189AE}"/>
                      </a:ext>
                    </a:extLst>
                  </p:cNvPr>
                  <p:cNvSpPr>
                    <a:spLocks noGrp="1" noRot="1" noMove="1" noResize="1" noEditPoints="1" noAdjustHandles="1" noChangeArrowheads="1" noChangeShapeType="1"/>
                  </p:cNvSpPr>
                  <p:nvPr/>
                </p:nvSpPr>
                <p:spPr>
                  <a:xfrm rot="6158442">
                    <a:off x="4440918" y="1628761"/>
                    <a:ext cx="3473664" cy="3439770"/>
                  </a:xfrm>
                  <a:prstGeom prst="blockArc">
                    <a:avLst>
                      <a:gd name="adj1" fmla="val 12872487"/>
                      <a:gd name="adj2" fmla="val 17890293"/>
                      <a:gd name="adj3" fmla="val 3997"/>
                    </a:avLst>
                  </a:prstGeom>
                  <a:solidFill>
                    <a:srgbClr val="C44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431F21"/>
                      </a:solidFill>
                      <a:effectLst/>
                      <a:uLnTx/>
                      <a:uFillTx/>
                      <a:latin typeface="Montserrat" panose="00000500000000000000" pitchFamily="2" charset="0"/>
                      <a:ea typeface="+mn-ea"/>
                      <a:cs typeface="+mn-cs"/>
                    </a:endParaRPr>
                  </a:p>
                </p:txBody>
              </p:sp>
              <p:sp>
                <p:nvSpPr>
                  <p:cNvPr id="44" name="Block Arc 43">
                    <a:extLst>
                      <a:ext uri="{FF2B5EF4-FFF2-40B4-BE49-F238E27FC236}">
                        <a16:creationId xmlns:a16="http://schemas.microsoft.com/office/drawing/2014/main" id="{13D1C0FE-CFC2-6CDA-32DA-B8FC67BE3056}"/>
                      </a:ext>
                    </a:extLst>
                  </p:cNvPr>
                  <p:cNvSpPr>
                    <a:spLocks noGrp="1" noRot="1" noMove="1" noResize="1" noEditPoints="1" noAdjustHandles="1" noChangeArrowheads="1" noChangeShapeType="1"/>
                  </p:cNvSpPr>
                  <p:nvPr/>
                </p:nvSpPr>
                <p:spPr>
                  <a:xfrm rot="11095724">
                    <a:off x="4299645" y="1752274"/>
                    <a:ext cx="3473664" cy="3439770"/>
                  </a:xfrm>
                  <a:prstGeom prst="blockArc">
                    <a:avLst>
                      <a:gd name="adj1" fmla="val 14443007"/>
                      <a:gd name="adj2" fmla="val 17890293"/>
                      <a:gd name="adj3" fmla="val 3997"/>
                    </a:avLst>
                  </a:prstGeom>
                  <a:solidFill>
                    <a:srgbClr val="DA8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431F21"/>
                      </a:solidFill>
                      <a:effectLst/>
                      <a:uLnTx/>
                      <a:uFillTx/>
                      <a:latin typeface="Montserrat" panose="00000500000000000000" pitchFamily="2" charset="0"/>
                      <a:ea typeface="+mn-ea"/>
                      <a:cs typeface="+mn-cs"/>
                    </a:endParaRPr>
                  </a:p>
                </p:txBody>
              </p:sp>
              <p:sp>
                <p:nvSpPr>
                  <p:cNvPr id="48" name="Rectangle 47">
                    <a:extLst>
                      <a:ext uri="{FF2B5EF4-FFF2-40B4-BE49-F238E27FC236}">
                        <a16:creationId xmlns:a16="http://schemas.microsoft.com/office/drawing/2014/main" id="{F016C49D-D780-8B01-EE60-EF7A929D42C6}"/>
                      </a:ext>
                    </a:extLst>
                  </p:cNvPr>
                  <p:cNvSpPr>
                    <a:spLocks noGrp="1" noRot="1" noMove="1" noResize="1" noEditPoints="1" noAdjustHandles="1" noChangeArrowheads="1" noChangeShapeType="1"/>
                  </p:cNvSpPr>
                  <p:nvPr/>
                </p:nvSpPr>
                <p:spPr>
                  <a:xfrm rot="16438095">
                    <a:off x="6559690" y="3016029"/>
                    <a:ext cx="1711263" cy="878416"/>
                  </a:xfrm>
                  <a:prstGeom prst="rect">
                    <a:avLst/>
                  </a:prstGeom>
                  <a:noFill/>
                  <a:effectLst/>
                </p:spPr>
                <p:txBody>
                  <a:bodyPr wrap="square" lIns="91440" tIns="45720" rIns="91440" bIns="45720">
                    <a:prstTxWarp prst="textArchDown">
                      <a:avLst>
                        <a:gd name="adj" fmla="val 12104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normalizeH="0" baseline="0" dirty="0">
                        <a:ln w="0"/>
                        <a:solidFill>
                          <a:srgbClr val="FFFFFF"/>
                        </a:solidFill>
                        <a:effectLst/>
                        <a:uLnTx/>
                        <a:uFillTx/>
                        <a:latin typeface="Montserrat" panose="00000500000000000000" pitchFamily="2" charset="0"/>
                        <a:ea typeface="Open Sans" pitchFamily="2" charset="0"/>
                        <a:cs typeface="Open Sans" pitchFamily="2" charset="0"/>
                        <a:sym typeface=""/>
                      </a:rPr>
                      <a:t>OBSERVATEURS</a:t>
                    </a:r>
                  </a:p>
                </p:txBody>
              </p:sp>
              <p:sp>
                <p:nvSpPr>
                  <p:cNvPr id="49" name="Rectangle 48">
                    <a:extLst>
                      <a:ext uri="{FF2B5EF4-FFF2-40B4-BE49-F238E27FC236}">
                        <a16:creationId xmlns:a16="http://schemas.microsoft.com/office/drawing/2014/main" id="{D4D6D37A-69BD-8124-DCDD-27FC9DBB88FB}"/>
                      </a:ext>
                    </a:extLst>
                  </p:cNvPr>
                  <p:cNvSpPr>
                    <a:spLocks noGrp="1" noRot="1" noMove="1" noResize="1" noEditPoints="1" noAdjustHandles="1" noChangeArrowheads="1" noChangeShapeType="1"/>
                  </p:cNvSpPr>
                  <p:nvPr/>
                </p:nvSpPr>
                <p:spPr>
                  <a:xfrm>
                    <a:off x="5226583" y="4269588"/>
                    <a:ext cx="1711263" cy="878416"/>
                  </a:xfrm>
                  <a:prstGeom prst="rect">
                    <a:avLst/>
                  </a:prstGeom>
                  <a:noFill/>
                  <a:effectLst/>
                </p:spPr>
                <p:txBody>
                  <a:bodyPr wrap="square" lIns="91440" tIns="45720" rIns="91440" bIns="45720">
                    <a:prstTxWarp prst="textArchDown">
                      <a:avLst>
                        <a:gd name="adj" fmla="val 12104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normalizeH="0" baseline="0" dirty="0">
                        <a:ln w="0"/>
                        <a:solidFill>
                          <a:srgbClr val="FFFFFF"/>
                        </a:solidFill>
                        <a:effectLst/>
                        <a:uLnTx/>
                        <a:uFillTx/>
                        <a:latin typeface="Montserrat" panose="00000500000000000000" pitchFamily="2" charset="0"/>
                        <a:ea typeface="Open Sans" pitchFamily="2" charset="0"/>
                        <a:cs typeface="Open Sans" pitchFamily="2" charset="0"/>
                        <a:sym typeface=""/>
                      </a:rPr>
                      <a:t>PARTICIPANTS</a:t>
                    </a:r>
                  </a:p>
                </p:txBody>
              </p:sp>
            </p:grpSp>
            <p:sp>
              <p:nvSpPr>
                <p:cNvPr id="10" name="Oval 9">
                  <a:extLst>
                    <a:ext uri="{FF2B5EF4-FFF2-40B4-BE49-F238E27FC236}">
                      <a16:creationId xmlns:a16="http://schemas.microsoft.com/office/drawing/2014/main" id="{78446DE8-0392-9387-723B-EFA226D8F828}"/>
                    </a:ext>
                  </a:extLst>
                </p:cNvPr>
                <p:cNvSpPr>
                  <a:spLocks noGrp="1" noRot="1" noMove="1" noResize="1" noEditPoints="1" noAdjustHandles="1" noChangeArrowheads="1" noChangeShapeType="1"/>
                </p:cNvSpPr>
                <p:nvPr/>
              </p:nvSpPr>
              <p:spPr>
                <a:xfrm>
                  <a:off x="6619323" y="5782217"/>
                  <a:ext cx="914790" cy="914790"/>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Continuation </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de concours </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ou d’événements</a:t>
                  </a:r>
                  <a:endParaRPr kumimoji="0" lang="fr-ca" sz="1800" b="0" i="0" u="none" strike="noStrike" kern="1200" cap="none" normalizeH="0" baseline="0" noProof="0" dirty="0">
                    <a:ln>
                      <a:noFill/>
                    </a:ln>
                    <a:solidFill>
                      <a:srgbClr val="F5F1F1"/>
                    </a:solidFill>
                    <a:effectLst/>
                    <a:uLnTx/>
                    <a:uFillTx/>
                    <a:latin typeface="Montserrat" panose="00000500000000000000" pitchFamily="2" charset="0"/>
                    <a:ea typeface="Noto Sans" panose="020B0502040504020204" pitchFamily="34" charset="0"/>
                    <a:sym typeface=""/>
                  </a:endParaRPr>
                </a:p>
              </p:txBody>
            </p:sp>
            <p:sp>
              <p:nvSpPr>
                <p:cNvPr id="12" name="Oval 11">
                  <a:extLst>
                    <a:ext uri="{FF2B5EF4-FFF2-40B4-BE49-F238E27FC236}">
                      <a16:creationId xmlns:a16="http://schemas.microsoft.com/office/drawing/2014/main" id="{9D101829-AE82-7FD9-8CB3-2602C3920D05}"/>
                    </a:ext>
                  </a:extLst>
                </p:cNvPr>
                <p:cNvSpPr>
                  <a:spLocks noGrp="1" noRot="1" noMove="1" noResize="1" noEditPoints="1" noAdjustHandles="1" noChangeArrowheads="1" noChangeShapeType="1"/>
                </p:cNvSpPr>
                <p:nvPr/>
              </p:nvSpPr>
              <p:spPr>
                <a:xfrm>
                  <a:off x="3850518" y="4317774"/>
                  <a:ext cx="914790" cy="914790"/>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Événements</a:t>
                  </a:r>
                </a:p>
              </p:txBody>
            </p:sp>
            <p:sp>
              <p:nvSpPr>
                <p:cNvPr id="13" name="Oval 12">
                  <a:extLst>
                    <a:ext uri="{FF2B5EF4-FFF2-40B4-BE49-F238E27FC236}">
                      <a16:creationId xmlns:a16="http://schemas.microsoft.com/office/drawing/2014/main" id="{5BDB4198-7037-47A7-3ACE-B4F7954A49EE}"/>
                    </a:ext>
                  </a:extLst>
                </p:cNvPr>
                <p:cNvSpPr>
                  <a:spLocks noGrp="1" noRot="1" noMove="1" noResize="1" noEditPoints="1" noAdjustHandles="1" noChangeArrowheads="1" noChangeShapeType="1"/>
                </p:cNvSpPr>
                <p:nvPr/>
              </p:nvSpPr>
              <p:spPr>
                <a:xfrm>
                  <a:off x="4872168" y="5580678"/>
                  <a:ext cx="914790" cy="914790"/>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Campagne par </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courriel ciblé</a:t>
                  </a:r>
                </a:p>
              </p:txBody>
            </p:sp>
            <p:sp>
              <p:nvSpPr>
                <p:cNvPr id="14" name="Oval 13">
                  <a:extLst>
                    <a:ext uri="{FF2B5EF4-FFF2-40B4-BE49-F238E27FC236}">
                      <a16:creationId xmlns:a16="http://schemas.microsoft.com/office/drawing/2014/main" id="{A85700BD-07B5-8005-F2B1-78C82797923F}"/>
                    </a:ext>
                  </a:extLst>
                </p:cNvPr>
                <p:cNvSpPr>
                  <a:spLocks noGrp="1" noRot="1" noMove="1" noResize="1" noEditPoints="1" noAdjustHandles="1" noChangeArrowheads="1" noChangeShapeType="1"/>
                </p:cNvSpPr>
                <p:nvPr/>
              </p:nvSpPr>
              <p:spPr>
                <a:xfrm>
                  <a:off x="3685768" y="3191724"/>
                  <a:ext cx="914790" cy="914790"/>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216000" rIns="0" b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Engagement </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et partage des </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consommateurs </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des épiceries/</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détaillants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endParaRPr>
                </a:p>
              </p:txBody>
            </p:sp>
            <p:sp>
              <p:nvSpPr>
                <p:cNvPr id="11" name="Oval 10">
                  <a:extLst>
                    <a:ext uri="{FF2B5EF4-FFF2-40B4-BE49-F238E27FC236}">
                      <a16:creationId xmlns:a16="http://schemas.microsoft.com/office/drawing/2014/main" id="{2AD1C1DE-BA6E-C81C-1E99-471940C65267}"/>
                    </a:ext>
                  </a:extLst>
                </p:cNvPr>
                <p:cNvSpPr>
                  <a:spLocks noGrp="1" noRot="1" noMove="1" noResize="1" noEditPoints="1" noAdjustHandles="1" noChangeArrowheads="1" noChangeShapeType="1"/>
                </p:cNvSpPr>
                <p:nvPr/>
              </p:nvSpPr>
              <p:spPr>
                <a:xfrm>
                  <a:off x="7956859" y="5001072"/>
                  <a:ext cx="914790" cy="914790"/>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Partage </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des partenaires</a:t>
                  </a:r>
                </a:p>
              </p:txBody>
            </p:sp>
            <p:sp>
              <p:nvSpPr>
                <p:cNvPr id="42" name="Oval 41">
                  <a:extLst>
                    <a:ext uri="{FF2B5EF4-FFF2-40B4-BE49-F238E27FC236}">
                      <a16:creationId xmlns:a16="http://schemas.microsoft.com/office/drawing/2014/main" id="{A9666F8A-FD8F-AB31-B0BF-99E7B9F25E59}"/>
                    </a:ext>
                  </a:extLst>
                </p:cNvPr>
                <p:cNvSpPr>
                  <a:spLocks noGrp="1" noRot="1" noMove="1" noResize="1" noEditPoints="1" noAdjustHandles="1" noChangeArrowheads="1" noChangeShapeType="1"/>
                </p:cNvSpPr>
                <p:nvPr/>
              </p:nvSpPr>
              <p:spPr>
                <a:xfrm>
                  <a:off x="6354499" y="1005953"/>
                  <a:ext cx="914790" cy="914790"/>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Campagne </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numérique </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payante</a:t>
                  </a:r>
                </a:p>
              </p:txBody>
            </p:sp>
            <p:sp>
              <p:nvSpPr>
                <p:cNvPr id="6" name="Oval 5">
                  <a:extLst>
                    <a:ext uri="{FF2B5EF4-FFF2-40B4-BE49-F238E27FC236}">
                      <a16:creationId xmlns:a16="http://schemas.microsoft.com/office/drawing/2014/main" id="{D9A6013F-834A-D611-8F60-3B9D662D7D29}"/>
                    </a:ext>
                  </a:extLst>
                </p:cNvPr>
                <p:cNvSpPr>
                  <a:spLocks noGrp="1" noRot="1" noMove="1" noResize="1" noEditPoints="1" noAdjustHandles="1" noChangeArrowheads="1" noChangeShapeType="1"/>
                </p:cNvSpPr>
                <p:nvPr/>
              </p:nvSpPr>
              <p:spPr>
                <a:xfrm>
                  <a:off x="5017083" y="1225772"/>
                  <a:ext cx="914790" cy="914790"/>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Campagne traditionnelle payante</a:t>
                  </a:r>
                </a:p>
              </p:txBody>
            </p:sp>
            <p:sp>
              <p:nvSpPr>
                <p:cNvPr id="15" name="Oval 14">
                  <a:extLst>
                    <a:ext uri="{FF2B5EF4-FFF2-40B4-BE49-F238E27FC236}">
                      <a16:creationId xmlns:a16="http://schemas.microsoft.com/office/drawing/2014/main" id="{2130D384-A1C2-7B20-F4DB-ECF47E4910AD}"/>
                    </a:ext>
                  </a:extLst>
                </p:cNvPr>
                <p:cNvSpPr>
                  <a:spLocks noGrp="1" noRot="1" noMove="1" noResize="1" noEditPoints="1" noAdjustHandles="1" noChangeArrowheads="1" noChangeShapeType="1"/>
                </p:cNvSpPr>
                <p:nvPr/>
              </p:nvSpPr>
              <p:spPr>
                <a:xfrm>
                  <a:off x="7588487" y="1446863"/>
                  <a:ext cx="914790" cy="914790"/>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600" b="1" i="0" u="none" strike="noStrike" kern="1200" cap="none" normalizeH="0" baseline="0" dirty="0" err="1">
                      <a:ln>
                        <a:noFill/>
                      </a:ln>
                      <a:solidFill>
                        <a:srgbClr val="FFFFFF"/>
                      </a:solidFill>
                      <a:effectLst/>
                      <a:uLnTx/>
                      <a:uFillTx/>
                      <a:latin typeface="Montserrat" panose="00000500000000000000" pitchFamily="2" charset="0"/>
                      <a:ea typeface="Noto Sans" panose="020B0502040504020204" pitchFamily="34" charset="0"/>
                      <a:sym typeface=""/>
                    </a:rPr>
                    <a:t>RP</a:t>
                  </a: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/RG</a:t>
                  </a:r>
                </a:p>
              </p:txBody>
            </p:sp>
            <p:sp>
              <p:nvSpPr>
                <p:cNvPr id="9" name="Oval 8">
                  <a:extLst>
                    <a:ext uri="{FF2B5EF4-FFF2-40B4-BE49-F238E27FC236}">
                      <a16:creationId xmlns:a16="http://schemas.microsoft.com/office/drawing/2014/main" id="{EFFE27AF-09FA-B4C2-CD00-AEE8A7331C4A}"/>
                    </a:ext>
                  </a:extLst>
                </p:cNvPr>
                <p:cNvSpPr>
                  <a:spLocks noGrp="1" noRot="1" noMove="1" noResize="1" noEditPoints="1" noAdjustHandles="1" noChangeArrowheads="1" noChangeShapeType="1"/>
                </p:cNvSpPr>
                <p:nvPr/>
              </p:nvSpPr>
              <p:spPr>
                <a:xfrm>
                  <a:off x="8406350" y="2572172"/>
                  <a:ext cx="914790" cy="914790"/>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Médias sociaux non payés</a:t>
                  </a:r>
                </a:p>
              </p:txBody>
            </p:sp>
            <p:sp>
              <p:nvSpPr>
                <p:cNvPr id="8" name="Oval 7">
                  <a:extLst>
                    <a:ext uri="{FF2B5EF4-FFF2-40B4-BE49-F238E27FC236}">
                      <a16:creationId xmlns:a16="http://schemas.microsoft.com/office/drawing/2014/main" id="{53746ABD-C131-9F60-AED5-C21A4C973FBD}"/>
                    </a:ext>
                  </a:extLst>
                </p:cNvPr>
                <p:cNvSpPr>
                  <a:spLocks noGrp="1" noRot="1" noMove="1" noResize="1" noEditPoints="1" noAdjustHandles="1" noChangeArrowheads="1" noChangeShapeType="1"/>
                </p:cNvSpPr>
                <p:nvPr/>
              </p:nvSpPr>
              <p:spPr>
                <a:xfrm>
                  <a:off x="8493162" y="3790216"/>
                  <a:ext cx="914790" cy="914790"/>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Site Web </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accessible au public</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endParaRPr>
                </a:p>
              </p:txBody>
            </p:sp>
          </p:grpSp>
          <p:sp>
            <p:nvSpPr>
              <p:cNvPr id="4" name="Oval 3">
                <a:extLst>
                  <a:ext uri="{FF2B5EF4-FFF2-40B4-BE49-F238E27FC236}">
                    <a16:creationId xmlns:a16="http://schemas.microsoft.com/office/drawing/2014/main" id="{36565935-22CB-1FDB-D292-BEEA077BD32A}"/>
                  </a:ext>
                </a:extLst>
              </p:cNvPr>
              <p:cNvSpPr>
                <a:spLocks noGrp="1" noRot="1" noMove="1" noResize="1" noEditPoints="1" noAdjustHandles="1" noChangeArrowheads="1" noChangeShapeType="1"/>
              </p:cNvSpPr>
              <p:nvPr/>
            </p:nvSpPr>
            <p:spPr>
              <a:xfrm>
                <a:off x="2277493" y="1230728"/>
                <a:ext cx="1062090" cy="1062091"/>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216000" rIns="0" b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1800"/>
                  </a:spcBef>
                  <a:spcAft>
                    <a:spcPts val="0"/>
                  </a:spcAft>
                  <a:buClrTx/>
                  <a:buSzTx/>
                  <a:buFontTx/>
                  <a:buNone/>
                  <a:tabLst/>
                  <a:defRPr/>
                </a:pP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Public </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principal s’engage</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 avec les publics </a:t>
                </a:r>
                <a:b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secondaires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a" sz="600" b="1"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endParaRPr>
              </a:p>
            </p:txBody>
          </p:sp>
        </p:grpSp>
        <p:grpSp>
          <p:nvGrpSpPr>
            <p:cNvPr id="1039" name="Group 1038">
              <a:extLst>
                <a:ext uri="{FF2B5EF4-FFF2-40B4-BE49-F238E27FC236}">
                  <a16:creationId xmlns:a16="http://schemas.microsoft.com/office/drawing/2014/main" id="{DBFA918E-2B71-75E1-1EAA-908CB5AE789E}"/>
                </a:ext>
              </a:extLst>
            </p:cNvPr>
            <p:cNvGrpSpPr>
              <a:grpSpLocks noGrp="1" noUngrp="1" noRot="1" noMove="1" noResize="1"/>
            </p:cNvGrpSpPr>
            <p:nvPr/>
          </p:nvGrpSpPr>
          <p:grpSpPr>
            <a:xfrm>
              <a:off x="8768441" y="11758"/>
              <a:ext cx="1480747" cy="2748193"/>
              <a:chOff x="8768441" y="11758"/>
              <a:chExt cx="1480747" cy="2748193"/>
            </a:xfrm>
          </p:grpSpPr>
          <p:sp>
            <p:nvSpPr>
              <p:cNvPr id="1030" name="Rectangle 1029">
                <a:extLst>
                  <a:ext uri="{FF2B5EF4-FFF2-40B4-BE49-F238E27FC236}">
                    <a16:creationId xmlns:a16="http://schemas.microsoft.com/office/drawing/2014/main" id="{B1DB6611-0F7E-2D33-E22C-0B1763A6FB99}"/>
                  </a:ext>
                </a:extLst>
              </p:cNvPr>
              <p:cNvSpPr>
                <a:spLocks noGrp="1" noRot="1" noMove="1" noResize="1" noEditPoints="1" noAdjustHandles="1" noChangeArrowheads="1" noChangeShapeType="1"/>
              </p:cNvSpPr>
              <p:nvPr/>
            </p:nvSpPr>
            <p:spPr>
              <a:xfrm>
                <a:off x="8768441" y="1267098"/>
                <a:ext cx="1480747" cy="1492853"/>
              </a:xfrm>
              <a:prstGeom prst="rect">
                <a:avLst/>
              </a:prstGeom>
              <a:solidFill>
                <a:srgbClr val="F5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035" name="Rectangle 1034">
                <a:extLst>
                  <a:ext uri="{FF2B5EF4-FFF2-40B4-BE49-F238E27FC236}">
                    <a16:creationId xmlns:a16="http://schemas.microsoft.com/office/drawing/2014/main" id="{4679EABF-AAB8-E0B1-1AB5-11B8311889BC}"/>
                  </a:ext>
                </a:extLst>
              </p:cNvPr>
              <p:cNvSpPr>
                <a:spLocks noGrp="1" noRot="1" noMove="1" noResize="1" noEditPoints="1" noAdjustHandles="1" noChangeArrowheads="1" noChangeShapeType="1"/>
              </p:cNvSpPr>
              <p:nvPr/>
            </p:nvSpPr>
            <p:spPr>
              <a:xfrm rot="2642578">
                <a:off x="9089283" y="11758"/>
                <a:ext cx="396592" cy="1400994"/>
              </a:xfrm>
              <a:prstGeom prst="rect">
                <a:avLst/>
              </a:prstGeom>
              <a:solidFill>
                <a:srgbClr val="F5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037" name="Rectangle 1036">
                <a:extLst>
                  <a:ext uri="{FF2B5EF4-FFF2-40B4-BE49-F238E27FC236}">
                    <a16:creationId xmlns:a16="http://schemas.microsoft.com/office/drawing/2014/main" id="{1CF3C7A5-EEA4-1B20-D470-1451966B83E9}"/>
                  </a:ext>
                </a:extLst>
              </p:cNvPr>
              <p:cNvSpPr>
                <a:spLocks noGrp="1" noRot="1" noMove="1" noResize="1" noEditPoints="1" noAdjustHandles="1" noChangeArrowheads="1" noChangeShapeType="1"/>
              </p:cNvSpPr>
              <p:nvPr/>
            </p:nvSpPr>
            <p:spPr>
              <a:xfrm rot="1387206">
                <a:off x="9033666" y="827316"/>
                <a:ext cx="396592" cy="431596"/>
              </a:xfrm>
              <a:prstGeom prst="rect">
                <a:avLst/>
              </a:prstGeom>
              <a:solidFill>
                <a:srgbClr val="F5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038" name="Rectangle 1037">
                <a:extLst>
                  <a:ext uri="{FF2B5EF4-FFF2-40B4-BE49-F238E27FC236}">
                    <a16:creationId xmlns:a16="http://schemas.microsoft.com/office/drawing/2014/main" id="{E6591C0A-C3DF-C4A5-FCCF-12A50EB0221C}"/>
                  </a:ext>
                </a:extLst>
              </p:cNvPr>
              <p:cNvSpPr>
                <a:spLocks noGrp="1" noRot="1" noMove="1" noResize="1" noEditPoints="1" noAdjustHandles="1" noChangeArrowheads="1" noChangeShapeType="1"/>
              </p:cNvSpPr>
              <p:nvPr/>
            </p:nvSpPr>
            <p:spPr>
              <a:xfrm>
                <a:off x="9297857" y="1089106"/>
                <a:ext cx="396592" cy="431596"/>
              </a:xfrm>
              <a:prstGeom prst="rect">
                <a:avLst/>
              </a:prstGeom>
              <a:solidFill>
                <a:srgbClr val="F5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grpSp>
        <p:cxnSp>
          <p:nvCxnSpPr>
            <p:cNvPr id="1041" name="Straight Arrow Connector 1040">
              <a:extLst>
                <a:ext uri="{FF2B5EF4-FFF2-40B4-BE49-F238E27FC236}">
                  <a16:creationId xmlns:a16="http://schemas.microsoft.com/office/drawing/2014/main" id="{631BEA25-3A99-F8A9-42A9-89226B34DB57}"/>
                </a:ext>
              </a:extLst>
            </p:cNvPr>
            <p:cNvCxnSpPr>
              <a:cxnSpLocks noGrp="1" noRot="1" noMove="1" noResize="1" noEditPoints="1" noAdjustHandles="1" noChangeArrowheads="1" noChangeShapeType="1"/>
            </p:cNvCxnSpPr>
            <p:nvPr/>
          </p:nvCxnSpPr>
          <p:spPr>
            <a:xfrm flipH="1">
              <a:off x="8768441" y="2665469"/>
              <a:ext cx="1537733" cy="0"/>
            </a:xfrm>
            <a:prstGeom prst="straightConnector1">
              <a:avLst/>
            </a:prstGeom>
            <a:ln w="28575">
              <a:solidFill>
                <a:srgbClr val="BDC2C5"/>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048" name="Circle: Hollow 1047">
              <a:extLst>
                <a:ext uri="{FF2B5EF4-FFF2-40B4-BE49-F238E27FC236}">
                  <a16:creationId xmlns:a16="http://schemas.microsoft.com/office/drawing/2014/main" id="{1101D73F-4EEF-6C9B-3CB9-7C75093AC2AB}"/>
                </a:ext>
              </a:extLst>
            </p:cNvPr>
            <p:cNvSpPr>
              <a:spLocks noGrp="1" noRot="1" noMove="1" noResize="1" noEditPoints="1" noAdjustHandles="1" noChangeArrowheads="1" noChangeShapeType="1"/>
            </p:cNvSpPr>
            <p:nvPr/>
          </p:nvSpPr>
          <p:spPr>
            <a:xfrm>
              <a:off x="9297857" y="708318"/>
              <a:ext cx="1618791" cy="1604842"/>
            </a:xfrm>
            <a:prstGeom prst="donut">
              <a:avLst/>
            </a:prstGeom>
            <a:solidFill>
              <a:srgbClr val="E9B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431F21"/>
                </a:solidFill>
                <a:effectLst/>
                <a:uLnTx/>
                <a:uFillTx/>
                <a:latin typeface="Aptos" panose="02110004020202020204"/>
                <a:ea typeface="+mn-ea"/>
                <a:cs typeface="+mn-cs"/>
              </a:endParaRPr>
            </a:p>
          </p:txBody>
        </p:sp>
        <p:sp>
          <p:nvSpPr>
            <p:cNvPr id="1049" name="Rectangle 1048">
              <a:extLst>
                <a:ext uri="{FF2B5EF4-FFF2-40B4-BE49-F238E27FC236}">
                  <a16:creationId xmlns:a16="http://schemas.microsoft.com/office/drawing/2014/main" id="{DACEBD4D-11CF-F05D-8D22-6E5F3E75267A}"/>
                </a:ext>
              </a:extLst>
            </p:cNvPr>
            <p:cNvSpPr>
              <a:spLocks noGrp="1" noRot="1" noMove="1" noResize="1" noEditPoints="1" noAdjustHandles="1" noChangeArrowheads="1" noChangeShapeType="1"/>
            </p:cNvSpPr>
            <p:nvPr/>
          </p:nvSpPr>
          <p:spPr>
            <a:xfrm rot="1277881">
              <a:off x="9463263" y="956431"/>
              <a:ext cx="1370801" cy="1131180"/>
            </a:xfrm>
            <a:prstGeom prst="rect">
              <a:avLst/>
            </a:prstGeom>
            <a:noFill/>
            <a:effectLst/>
          </p:spPr>
          <p:txBody>
            <a:bodyPr wrap="square" lIns="91440" tIns="45720" rIns="91440" bIns="45720">
              <a:prstTxWarp prst="textArchUp">
                <a:avLst>
                  <a:gd name="adj" fmla="val 1044204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normalizeH="0" baseline="0" dirty="0">
                  <a:ln w="0"/>
                  <a:solidFill>
                    <a:srgbClr val="FFFFFF"/>
                  </a:solidFill>
                  <a:effectLst/>
                  <a:uLnTx/>
                  <a:uFillTx/>
                  <a:latin typeface="Montserrat" panose="00000500000000000000" pitchFamily="2" charset="0"/>
                  <a:ea typeface="Open Sans" pitchFamily="2" charset="0"/>
                  <a:cs typeface="Open Sans" pitchFamily="2" charset="0"/>
                  <a:sym typeface=""/>
                </a:rPr>
                <a:t>Solidifier</a:t>
              </a:r>
            </a:p>
          </p:txBody>
        </p:sp>
        <p:sp>
          <p:nvSpPr>
            <p:cNvPr id="1050" name="Block Arc 1049">
              <a:extLst>
                <a:ext uri="{FF2B5EF4-FFF2-40B4-BE49-F238E27FC236}">
                  <a16:creationId xmlns:a16="http://schemas.microsoft.com/office/drawing/2014/main" id="{BC5D4D79-0146-3C7A-5AEB-629A7E019EC3}"/>
                </a:ext>
              </a:extLst>
            </p:cNvPr>
            <p:cNvSpPr>
              <a:spLocks noGrp="1" noRot="1" noMove="1" noResize="1" noEditPoints="1" noAdjustHandles="1" noChangeArrowheads="1" noChangeShapeType="1"/>
            </p:cNvSpPr>
            <p:nvPr/>
          </p:nvSpPr>
          <p:spPr>
            <a:xfrm rot="14607582">
              <a:off x="9271859" y="716165"/>
              <a:ext cx="1664747" cy="1609073"/>
            </a:xfrm>
            <a:prstGeom prst="blockArc">
              <a:avLst>
                <a:gd name="adj1" fmla="val 12302793"/>
                <a:gd name="adj2" fmla="val 20397432"/>
                <a:gd name="adj3" fmla="val 27290"/>
              </a:avLst>
            </a:prstGeom>
            <a:solidFill>
              <a:srgbClr val="F5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431F21"/>
                </a:solidFill>
                <a:effectLst/>
                <a:uLnTx/>
                <a:uFillTx/>
                <a:latin typeface="Aptos" panose="02110004020202020204"/>
                <a:ea typeface="+mn-ea"/>
                <a:cs typeface="+mn-cs"/>
              </a:endParaRPr>
            </a:p>
          </p:txBody>
        </p:sp>
        <p:sp>
          <p:nvSpPr>
            <p:cNvPr id="47" name="Arrow: Pentagon 46">
              <a:extLst>
                <a:ext uri="{FF2B5EF4-FFF2-40B4-BE49-F238E27FC236}">
                  <a16:creationId xmlns:a16="http://schemas.microsoft.com/office/drawing/2014/main" id="{CC993971-9C74-684E-247F-153AD84D2156}"/>
                </a:ext>
              </a:extLst>
            </p:cNvPr>
            <p:cNvSpPr>
              <a:spLocks noGrp="1" noRot="1" noMove="1" noResize="1" noEditPoints="1" noAdjustHandles="1" noChangeArrowheads="1" noChangeShapeType="1"/>
            </p:cNvSpPr>
            <p:nvPr/>
          </p:nvSpPr>
          <p:spPr>
            <a:xfrm rot="10800000">
              <a:off x="8612802" y="1915822"/>
              <a:ext cx="1583766" cy="393670"/>
            </a:xfrm>
            <a:prstGeom prst="homePlate">
              <a:avLst/>
            </a:prstGeom>
            <a:solidFill>
              <a:srgbClr val="E9B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026" name="Arrow: Pentagon 1025">
              <a:extLst>
                <a:ext uri="{FF2B5EF4-FFF2-40B4-BE49-F238E27FC236}">
                  <a16:creationId xmlns:a16="http://schemas.microsoft.com/office/drawing/2014/main" id="{6F22891C-CCE4-4BBA-AC47-B3E23AD3F073}"/>
                </a:ext>
              </a:extLst>
            </p:cNvPr>
            <p:cNvSpPr>
              <a:spLocks noGrp="1" noRot="1" noMove="1" noResize="1" noEditPoints="1" noAdjustHandles="1" noChangeArrowheads="1" noChangeShapeType="1"/>
            </p:cNvSpPr>
            <p:nvPr/>
          </p:nvSpPr>
          <p:spPr>
            <a:xfrm rot="10800000">
              <a:off x="8722269" y="2324629"/>
              <a:ext cx="1536256" cy="100519"/>
            </a:xfrm>
            <a:prstGeom prst="homePlate">
              <a:avLst/>
            </a:prstGeom>
            <a:solidFill>
              <a:srgbClr val="DA8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56" name="Rectangle 55">
              <a:extLst>
                <a:ext uri="{FF2B5EF4-FFF2-40B4-BE49-F238E27FC236}">
                  <a16:creationId xmlns:a16="http://schemas.microsoft.com/office/drawing/2014/main" id="{6320F785-8D28-EFAD-1D93-18C1216BBB29}"/>
                </a:ext>
              </a:extLst>
            </p:cNvPr>
            <p:cNvSpPr>
              <a:spLocks noGrp="1" noRot="1" noMove="1" noResize="1" noEditPoints="1" noAdjustHandles="1" noChangeArrowheads="1" noChangeShapeType="1"/>
            </p:cNvSpPr>
            <p:nvPr/>
          </p:nvSpPr>
          <p:spPr>
            <a:xfrm rot="20938506">
              <a:off x="9843620" y="1944940"/>
              <a:ext cx="852456" cy="437578"/>
            </a:xfrm>
            <a:prstGeom prst="rect">
              <a:avLst/>
            </a:prstGeom>
            <a:noFill/>
            <a:effectLst/>
          </p:spPr>
          <p:txBody>
            <a:bodyPr wrap="square" lIns="91440" tIns="45720" rIns="91440" bIns="45720">
              <a:prstTxWarp prst="textArchDown">
                <a:avLst>
                  <a:gd name="adj" fmla="val 12104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00" b="1" i="0" u="none" strike="noStrike" kern="1200" cap="none" normalizeH="0" baseline="0" dirty="0">
                  <a:ln w="0"/>
                  <a:solidFill>
                    <a:srgbClr val="FFFFFF"/>
                  </a:solidFill>
                  <a:effectLst/>
                  <a:uLnTx/>
                  <a:uFillTx/>
                  <a:latin typeface="Montserrat" panose="00000500000000000000" pitchFamily="2" charset="0"/>
                  <a:ea typeface="Open Sans" pitchFamily="2" charset="0"/>
                  <a:cs typeface="Open Sans" pitchFamily="2" charset="0"/>
                  <a:sym typeface=""/>
                </a:rPr>
                <a:t>PARTICIPANTS</a:t>
              </a:r>
            </a:p>
          </p:txBody>
        </p:sp>
        <p:sp>
          <p:nvSpPr>
            <p:cNvPr id="1051" name="Isosceles Triangle 1050">
              <a:extLst>
                <a:ext uri="{FF2B5EF4-FFF2-40B4-BE49-F238E27FC236}">
                  <a16:creationId xmlns:a16="http://schemas.microsoft.com/office/drawing/2014/main" id="{736A5FDD-57E6-CCA7-0AB4-8F8A9A6A1F13}"/>
                </a:ext>
              </a:extLst>
            </p:cNvPr>
            <p:cNvSpPr>
              <a:spLocks noGrp="1" noRot="1" noMove="1" noResize="1" noEditPoints="1" noAdjustHandles="1" noChangeArrowheads="1" noChangeShapeType="1"/>
            </p:cNvSpPr>
            <p:nvPr/>
          </p:nvSpPr>
          <p:spPr>
            <a:xfrm rot="2633484">
              <a:off x="9486213" y="951620"/>
              <a:ext cx="467115" cy="202960"/>
            </a:xfrm>
            <a:prstGeom prst="triangle">
              <a:avLst>
                <a:gd name="adj" fmla="val 56166"/>
              </a:avLst>
            </a:prstGeom>
            <a:solidFill>
              <a:srgbClr val="F5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034" name="Oval 1033">
              <a:extLst>
                <a:ext uri="{FF2B5EF4-FFF2-40B4-BE49-F238E27FC236}">
                  <a16:creationId xmlns:a16="http://schemas.microsoft.com/office/drawing/2014/main" id="{CC5BEE75-D498-F4EF-8789-51E312D93FEE}"/>
                </a:ext>
              </a:extLst>
            </p:cNvPr>
            <p:cNvSpPr>
              <a:spLocks noGrp="1" noRot="1" noMove="1" noResize="1" noEditPoints="1" noAdjustHandles="1" noChangeArrowheads="1" noChangeShapeType="1"/>
            </p:cNvSpPr>
            <p:nvPr/>
          </p:nvSpPr>
          <p:spPr>
            <a:xfrm>
              <a:off x="9676799" y="1046979"/>
              <a:ext cx="878062" cy="87806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tab pos="449263" algn="l"/>
                </a:tabLst>
                <a:defRPr/>
              </a:pPr>
              <a:r>
                <a:rPr kumimoji="0" lang="fr-ca" sz="600" b="1" i="0" u="none" strike="noStrike" kern="1200" cap="none" normalizeH="0" baseline="0" dirty="0">
                  <a:ln>
                    <a:noFill/>
                  </a:ln>
                  <a:solidFill>
                    <a:srgbClr val="BE0028"/>
                  </a:solidFill>
                  <a:effectLst/>
                  <a:uLnTx/>
                  <a:uFillTx/>
                  <a:latin typeface="Montserrat" panose="00000500000000000000" pitchFamily="2" charset="0"/>
                  <a:ea typeface="Open Sans" pitchFamily="2" charset="0"/>
                  <a:cs typeface="Open Sans" pitchFamily="2" charset="0"/>
                  <a:sym typeface=""/>
                </a:rPr>
                <a:t>Notre nourriture. Notre avenir. </a:t>
              </a:r>
              <a:endParaRPr kumimoji="0" lang="fr-ca" sz="600" b="1" i="0" u="none" strike="noStrike" kern="1200" cap="none" normalizeH="0" baseline="0" noProof="0" dirty="0">
                <a:ln>
                  <a:noFill/>
                </a:ln>
                <a:solidFill>
                  <a:srgbClr val="BE0028"/>
                </a:solidFill>
                <a:effectLst/>
                <a:uLnTx/>
                <a:uFillTx/>
                <a:latin typeface="Montserrat" panose="00000500000000000000" pitchFamily="2" charset="0"/>
                <a:sym typeface=""/>
              </a:endParaRPr>
            </a:p>
          </p:txBody>
        </p:sp>
        <p:grpSp>
          <p:nvGrpSpPr>
            <p:cNvPr id="45" name="Group 44">
              <a:extLst>
                <a:ext uri="{FF2B5EF4-FFF2-40B4-BE49-F238E27FC236}">
                  <a16:creationId xmlns:a16="http://schemas.microsoft.com/office/drawing/2014/main" id="{973AD147-0010-D27C-F988-CA5B314C9D0D}"/>
                </a:ext>
              </a:extLst>
            </p:cNvPr>
            <p:cNvGrpSpPr>
              <a:grpSpLocks noGrp="1" noUngrp="1" noRot="1" noMove="1" noResize="1"/>
            </p:cNvGrpSpPr>
            <p:nvPr/>
          </p:nvGrpSpPr>
          <p:grpSpPr>
            <a:xfrm>
              <a:off x="9884169" y="56666"/>
              <a:ext cx="1696480" cy="2292600"/>
              <a:chOff x="9312565" y="2982925"/>
              <a:chExt cx="3320520" cy="4487307"/>
            </a:xfrm>
          </p:grpSpPr>
          <p:sp>
            <p:nvSpPr>
              <p:cNvPr id="38" name="Oval 37">
                <a:extLst>
                  <a:ext uri="{FF2B5EF4-FFF2-40B4-BE49-F238E27FC236}">
                    <a16:creationId xmlns:a16="http://schemas.microsoft.com/office/drawing/2014/main" id="{78CB8214-4BB7-969E-10B2-CB938EA2F3B8}"/>
                  </a:ext>
                </a:extLst>
              </p:cNvPr>
              <p:cNvSpPr>
                <a:spLocks noGrp="1" noRot="1" noMove="1" noResize="1" noEditPoints="1" noAdjustHandles="1" noChangeArrowheads="1" noChangeShapeType="1"/>
              </p:cNvSpPr>
              <p:nvPr/>
            </p:nvSpPr>
            <p:spPr>
              <a:xfrm>
                <a:off x="10919000" y="3499259"/>
                <a:ext cx="951897" cy="951898"/>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500" b="0" i="0" u="none" strike="noStrike" kern="1200" cap="none" normalizeH="0" baseline="0" dirty="0" err="1">
                    <a:ln>
                      <a:noFill/>
                    </a:ln>
                    <a:solidFill>
                      <a:srgbClr val="FFFFFF"/>
                    </a:solidFill>
                    <a:effectLst/>
                    <a:uLnTx/>
                    <a:uFillTx/>
                    <a:latin typeface="Montserrat" panose="00000500000000000000" pitchFamily="2" charset="0"/>
                    <a:ea typeface="Noto Sans" panose="020B0502040504020204" pitchFamily="34" charset="0"/>
                    <a:sym typeface=""/>
                  </a:rPr>
                  <a:t>RP</a:t>
                </a:r>
                <a:r>
                  <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/RG</a:t>
                </a:r>
              </a:p>
            </p:txBody>
          </p:sp>
          <p:sp>
            <p:nvSpPr>
              <p:cNvPr id="39" name="Oval 38">
                <a:extLst>
                  <a:ext uri="{FF2B5EF4-FFF2-40B4-BE49-F238E27FC236}">
                    <a16:creationId xmlns:a16="http://schemas.microsoft.com/office/drawing/2014/main" id="{08DA2634-7EF0-FA50-5E70-03229A566523}"/>
                  </a:ext>
                </a:extLst>
              </p:cNvPr>
              <p:cNvSpPr>
                <a:spLocks noGrp="1" noRot="1" noMove="1" noResize="1" noEditPoints="1" noAdjustHandles="1" noChangeArrowheads="1" noChangeShapeType="1"/>
              </p:cNvSpPr>
              <p:nvPr/>
            </p:nvSpPr>
            <p:spPr>
              <a:xfrm>
                <a:off x="11681187" y="4942656"/>
                <a:ext cx="951898" cy="951898"/>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Médias sociaux non payés</a:t>
                </a:r>
              </a:p>
            </p:txBody>
          </p:sp>
          <p:sp>
            <p:nvSpPr>
              <p:cNvPr id="40" name="Oval 39">
                <a:extLst>
                  <a:ext uri="{FF2B5EF4-FFF2-40B4-BE49-F238E27FC236}">
                    <a16:creationId xmlns:a16="http://schemas.microsoft.com/office/drawing/2014/main" id="{6259BA10-7208-A275-5E14-0A07C8E717CA}"/>
                  </a:ext>
                </a:extLst>
              </p:cNvPr>
              <p:cNvSpPr>
                <a:spLocks noGrp="1" noRot="1" noMove="1" noResize="1" noEditPoints="1" noAdjustHandles="1" noChangeArrowheads="1" noChangeShapeType="1"/>
              </p:cNvSpPr>
              <p:nvPr/>
            </p:nvSpPr>
            <p:spPr>
              <a:xfrm>
                <a:off x="11356466" y="6518334"/>
                <a:ext cx="951898" cy="951898"/>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108000" r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Site Web </a:t>
                </a:r>
                <a:br>
                  <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accessible </a:t>
                </a:r>
                <a:br>
                  <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au public</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endParaRPr>
              </a:p>
            </p:txBody>
          </p:sp>
          <p:sp>
            <p:nvSpPr>
              <p:cNvPr id="37" name="Oval 36">
                <a:extLst>
                  <a:ext uri="{FF2B5EF4-FFF2-40B4-BE49-F238E27FC236}">
                    <a16:creationId xmlns:a16="http://schemas.microsoft.com/office/drawing/2014/main" id="{77F8B5D7-6CE0-4676-A0A8-5902699D6A8A}"/>
                  </a:ext>
                </a:extLst>
              </p:cNvPr>
              <p:cNvSpPr>
                <a:spLocks noGrp="1" noRot="1" noMove="1" noResize="1" noEditPoints="1" noAdjustHandles="1" noChangeArrowheads="1" noChangeShapeType="1"/>
              </p:cNvSpPr>
              <p:nvPr/>
            </p:nvSpPr>
            <p:spPr>
              <a:xfrm>
                <a:off x="9312565" y="2982925"/>
                <a:ext cx="951897" cy="951898"/>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fr-ca"/>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Campagne </a:t>
                </a:r>
                <a:br>
                  <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numérique </a:t>
                </a:r>
                <a:br>
                  <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br>
                <a:r>
                  <a:rPr kumimoji="0" lang="fr-ca" sz="500" b="0" i="0" u="none" strike="noStrike" kern="1200" cap="none" normalizeH="0" baseline="0" dirty="0">
                    <a:ln>
                      <a:noFill/>
                    </a:ln>
                    <a:solidFill>
                      <a:srgbClr val="FFFFFF"/>
                    </a:solidFill>
                    <a:effectLst/>
                    <a:uLnTx/>
                    <a:uFillTx/>
                    <a:latin typeface="Montserrat" panose="00000500000000000000" pitchFamily="2" charset="0"/>
                    <a:ea typeface="Noto Sans" panose="020B0502040504020204" pitchFamily="34" charset="0"/>
                    <a:sym typeface=""/>
                  </a:rPr>
                  <a:t>payante</a:t>
                </a:r>
              </a:p>
            </p:txBody>
          </p:sp>
        </p:grpSp>
      </p:grpSp>
    </p:spTree>
    <p:extLst>
      <p:ext uri="{BB962C8B-B14F-4D97-AF65-F5344CB8AC3E}">
        <p14:creationId xmlns:p14="http://schemas.microsoft.com/office/powerpoint/2010/main" val="3487208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DAF3A-3789-8595-826D-81817C91F60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0FEF8A-927E-E038-31D4-926E72C7359A}"/>
              </a:ext>
            </a:extLst>
          </p:cNvPr>
          <p:cNvSpPr txBox="1"/>
          <p:nvPr>
            <p:custDataLst>
              <p:tags r:id="rId1"/>
            </p:custDataLst>
          </p:nvPr>
        </p:nvSpPr>
        <p:spPr>
          <a:xfrm>
            <a:off x="570471" y="1167243"/>
            <a:ext cx="10302223" cy="5047536"/>
          </a:xfrm>
          <a:prstGeom prst="rect">
            <a:avLst/>
          </a:prstGeom>
          <a:noFill/>
        </p:spPr>
        <p:txBody>
          <a:bodyPr wrap="square" lIns="91440" tIns="45720" rIns="91440" bIns="45720" anchor="t">
            <a:spAutoFit/>
          </a:bodyPr>
          <a:lstStyle/>
          <a:p>
            <a:pPr algn="l" rtl="0">
              <a:buNone/>
            </a:pPr>
            <a:r>
              <a:rPr lang="fr-ca" sz="1600" b="1" i="0" u="none" baseline="0" dirty="0">
                <a:latin typeface="Montserrat" panose="00000500000000000000" pitchFamily="2" charset="0"/>
                <a:ea typeface="Open Sans" pitchFamily="2" charset="0"/>
                <a:cs typeface="Open Sans" pitchFamily="2" charset="0"/>
                <a:sym typeface=""/>
              </a:rPr>
              <a:t>Approche de la campagne : Facile à comprendre, authentique et fièrement canadienne</a:t>
            </a:r>
          </a:p>
          <a:p>
            <a:pPr algn="l" rtl="0"/>
            <a:r>
              <a:rPr lang="fr-ca" sz="1600" b="0" i="0" u="none" baseline="0" dirty="0">
                <a:latin typeface="Montserrat" panose="00000500000000000000" pitchFamily="2" charset="0"/>
                <a:ea typeface="Open Sans" pitchFamily="2" charset="0"/>
                <a:cs typeface="Open Sans" pitchFamily="2" charset="0"/>
                <a:sym typeface=""/>
              </a:rPr>
              <a:t>Présenter des moments reliés à l’alimentation faciles à comprendre pour approfondir la confiance – montrant que, au Canada, la nourriture fait l’objet d’intégrité, de fiabilité et d’attention</a:t>
            </a:r>
            <a:br>
              <a:rPr lang="fr-ca" sz="1600" dirty="0">
                <a:latin typeface="Montserrat" panose="00000500000000000000" pitchFamily="2" charset="0"/>
                <a:sym typeface=""/>
              </a:rPr>
            </a:br>
            <a:endParaRPr lang="fr-ca" sz="1600" dirty="0">
              <a:latin typeface="Montserrat" panose="00000500000000000000" pitchFamily="2" charset="0"/>
              <a:sym typeface=""/>
            </a:endParaRPr>
          </a:p>
          <a:p>
            <a:pPr algn="l" rtl="0"/>
            <a:r>
              <a:rPr lang="fr-ca" sz="1600" b="0"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Utiliser des symboles canadiens pour célébrer notre fierté nationale et un système agroalimentaire unifié : « </a:t>
            </a:r>
            <a:r>
              <a:rPr lang="fr-ca" sz="1600" b="0" i="1"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La nourriture du Canada, c’est notre avenir – pour tous. »</a:t>
            </a:r>
          </a:p>
          <a:p>
            <a:endParaRPr lang="fr-ca" sz="1600" dirty="0">
              <a:latin typeface="Montserrat" panose="00000500000000000000" pitchFamily="2" charset="0"/>
              <a:ea typeface="+mn-lt"/>
              <a:sym typeface=""/>
            </a:endParaRPr>
          </a:p>
          <a:p>
            <a:pPr algn="l" rtl="0">
              <a:buNone/>
            </a:pPr>
            <a:r>
              <a:rPr lang="fr-ca" sz="1600" b="1" i="0" u="none" baseline="0" dirty="0">
                <a:latin typeface="Montserrat" panose="00000500000000000000" pitchFamily="2" charset="0"/>
                <a:ea typeface="Open Sans" pitchFamily="2" charset="0"/>
                <a:cs typeface="Open Sans" pitchFamily="2" charset="0"/>
                <a:sym typeface=""/>
              </a:rPr>
              <a:t>Message et ton</a:t>
            </a:r>
          </a:p>
          <a:p>
            <a:pPr algn="l" rtl="0"/>
            <a:r>
              <a:rPr lang="fr-ca" sz="1600" b="0" i="0" u="none" baseline="0" dirty="0">
                <a:latin typeface="Montserrat" panose="00000500000000000000" pitchFamily="2" charset="0"/>
                <a:ea typeface="Open Sans" pitchFamily="2" charset="0"/>
                <a:cs typeface="Open Sans" pitchFamily="2" charset="0"/>
                <a:sym typeface=""/>
              </a:rPr>
              <a:t>Innovation, intégrité, personnes, mise à l’échelle</a:t>
            </a:r>
          </a:p>
          <a:p>
            <a:pPr algn="l" rtl="0"/>
            <a:r>
              <a:rPr lang="fr-ca" sz="1600" b="0" i="0" u="none" baseline="0" dirty="0">
                <a:latin typeface="Montserrat" panose="00000500000000000000" pitchFamily="2" charset="0"/>
                <a:ea typeface="Open Sans" pitchFamily="2" charset="0"/>
                <a:cs typeface="Open Sans" pitchFamily="2" charset="0"/>
                <a:sym typeface=""/>
              </a:rPr>
              <a:t>Se concentrer sur des histoires vraies, un vocabulaire compréhensible et un ton à la fois conversationnel et professionnel</a:t>
            </a:r>
          </a:p>
          <a:p>
            <a:pPr algn="l" rtl="0"/>
            <a:r>
              <a:rPr lang="fr-ca" sz="1600" b="0" i="0" u="none" baseline="0" dirty="0">
                <a:latin typeface="Montserrat" panose="00000500000000000000" pitchFamily="2" charset="0"/>
                <a:ea typeface="Open Sans" pitchFamily="2" charset="0"/>
                <a:cs typeface="Open Sans" pitchFamily="2" charset="0"/>
                <a:sym typeface=""/>
              </a:rPr>
              <a:t>Encourager les interactions en ligne et un soutien visible</a:t>
            </a:r>
          </a:p>
          <a:p>
            <a:pPr algn="l" rtl="0">
              <a:buFont typeface="Arial" panose="020B0604020202020204" pitchFamily="34" charset="0"/>
              <a:buChar char="•"/>
            </a:pPr>
            <a:endParaRPr lang="fr-ca" sz="1600" dirty="0">
              <a:latin typeface="Montserrat" panose="00000500000000000000" pitchFamily="2" charset="0"/>
              <a:sym typeface=""/>
            </a:endParaRPr>
          </a:p>
          <a:p>
            <a:pPr algn="l" rtl="0">
              <a:buNone/>
            </a:pPr>
            <a:r>
              <a:rPr lang="fr-ca" sz="1600" b="1" i="0" u="none" baseline="0" dirty="0">
                <a:latin typeface="Montserrat" panose="00000500000000000000" pitchFamily="2" charset="0"/>
                <a:ea typeface="Open Sans" pitchFamily="2" charset="0"/>
                <a:cs typeface="Open Sans" pitchFamily="2" charset="0"/>
                <a:sym typeface=""/>
              </a:rPr>
              <a:t>Activation</a:t>
            </a:r>
          </a:p>
          <a:p>
            <a:pPr algn="l" rtl="0"/>
            <a:r>
              <a:rPr lang="fr-ca" sz="1600" b="0"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Principal outil d’interaction : Réseaux sociaux – mais </a:t>
            </a:r>
            <a:r>
              <a:rPr lang="fr-ca" sz="1600" b="1"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nous pourrions aller plus loin avec un soutien supplémentaire</a:t>
            </a:r>
          </a:p>
          <a:p>
            <a:pPr algn="l" rtl="0"/>
            <a:r>
              <a:rPr lang="fr-ca" sz="1600" b="0" i="0" u="none" baseline="0" dirty="0">
                <a:latin typeface="Montserrat" panose="00000500000000000000" pitchFamily="2" charset="0"/>
                <a:ea typeface="Open Sans" pitchFamily="2" charset="0"/>
                <a:cs typeface="Open Sans" pitchFamily="2" charset="0"/>
                <a:sym typeface=""/>
              </a:rPr>
              <a:t>Partager des histoires, des perspectives et du contenu des partenaires afin d’engendrer un rapprochement émotionnel</a:t>
            </a:r>
          </a:p>
          <a:p>
            <a:pPr algn="l" rtl="0"/>
            <a:r>
              <a:rPr lang="fr-ca" sz="1600" b="0" i="0" u="none" baseline="0" dirty="0">
                <a:latin typeface="Montserrat" panose="00000500000000000000" pitchFamily="2" charset="0"/>
                <a:ea typeface="Open Sans" pitchFamily="2" charset="0"/>
                <a:cs typeface="Open Sans" pitchFamily="2" charset="0"/>
                <a:sym typeface=""/>
              </a:rPr>
              <a:t>Aider les Canadiens à se sentir informés, inspirés et fiers d’appuyer leur système agroalimentaire</a:t>
            </a:r>
          </a:p>
          <a:p>
            <a:pPr algn="l" rtl="0">
              <a:buNone/>
            </a:pPr>
            <a:endParaRPr lang="fr-ca" dirty="0">
              <a:latin typeface="Montserrat" panose="00000500000000000000" pitchFamily="2" charset="0"/>
              <a:cs typeface="Poppins" pitchFamily="2" charset="77"/>
            </a:endParaRPr>
          </a:p>
        </p:txBody>
      </p:sp>
      <p:sp>
        <p:nvSpPr>
          <p:cNvPr id="4" name="Title 1">
            <a:extLst>
              <a:ext uri="{FF2B5EF4-FFF2-40B4-BE49-F238E27FC236}">
                <a16:creationId xmlns:a16="http://schemas.microsoft.com/office/drawing/2014/main" id="{D4DD556B-B93B-A671-6F68-F7737CFCB562}"/>
              </a:ext>
            </a:extLst>
          </p:cNvPr>
          <p:cNvSpPr txBox="1">
            <a:spLocks/>
          </p:cNvSpPr>
          <p:nvPr>
            <p:custDataLst>
              <p:tags r:id="rId2"/>
            </p:custDataLst>
          </p:nvPr>
        </p:nvSpPr>
        <p:spPr>
          <a:xfrm>
            <a:off x="570471" y="219912"/>
            <a:ext cx="11643324" cy="1087607"/>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ca" sz="4000" b="1" i="0" u="none" baseline="0" dirty="0">
                <a:solidFill>
                  <a:srgbClr val="421F21"/>
                </a:solidFill>
                <a:latin typeface="Montserrat" panose="00000500000000000000" pitchFamily="2" charset="0"/>
                <a:cs typeface="+mn-cs"/>
                <a:sym typeface=""/>
              </a:rPr>
              <a:t>Stratégie créative</a:t>
            </a:r>
          </a:p>
        </p:txBody>
      </p:sp>
    </p:spTree>
    <p:extLst>
      <p:ext uri="{BB962C8B-B14F-4D97-AF65-F5344CB8AC3E}">
        <p14:creationId xmlns:p14="http://schemas.microsoft.com/office/powerpoint/2010/main" val="3213619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8E007-7C02-B94C-8F22-5736AA5644D9}"/>
              </a:ext>
            </a:extLst>
          </p:cNvPr>
          <p:cNvSpPr txBox="1">
            <a:spLocks/>
          </p:cNvSpPr>
          <p:nvPr>
            <p:custDataLst>
              <p:tags r:id="rId1"/>
            </p:custDataLst>
          </p:nvPr>
        </p:nvSpPr>
        <p:spPr>
          <a:xfrm>
            <a:off x="324091" y="1032282"/>
            <a:ext cx="11482087" cy="229874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rtl="0">
              <a:lnSpc>
                <a:spcPct val="100000"/>
              </a:lnSpc>
              <a:spcAft>
                <a:spcPts val="600"/>
              </a:spcAft>
            </a:pPr>
            <a:r>
              <a:rPr lang="fr-ca" sz="3000" b="1" i="0" u="none" kern="900" baseline="0" dirty="0">
                <a:solidFill>
                  <a:schemeClr val="bg1"/>
                </a:solidFill>
                <a:latin typeface="Montserrat" panose="00000500000000000000" pitchFamily="2" charset="0"/>
                <a:cs typeface="+mn-cs"/>
                <a:sym typeface=""/>
              </a:rPr>
              <a:t>Message reçu :</a:t>
            </a:r>
          </a:p>
          <a:p>
            <a:pPr>
              <a:lnSpc>
                <a:spcPct val="100000"/>
              </a:lnSpc>
              <a:spcAft>
                <a:spcPts val="600"/>
              </a:spcAft>
            </a:pPr>
            <a:r>
              <a:rPr lang="fr-ca" sz="4000" b="1" i="0" u="none" kern="900" baseline="0" dirty="0">
                <a:solidFill>
                  <a:schemeClr val="bg1"/>
                </a:solidFill>
                <a:latin typeface="Montserrat" panose="00000500000000000000" pitchFamily="2" charset="0"/>
                <a:cs typeface="+mn-cs"/>
                <a:sym typeface=""/>
              </a:rPr>
              <a:t>Sensibilisation du public ET </a:t>
            </a:r>
            <a:br>
              <a:rPr lang="fr-ca" sz="4000" b="1" kern="900" dirty="0">
                <a:solidFill>
                  <a:schemeClr val="bg1"/>
                </a:solidFill>
                <a:latin typeface="Montserrat" panose="00000500000000000000" pitchFamily="2" charset="0"/>
                <a:cs typeface="+mn-cs"/>
                <a:sym typeface=""/>
              </a:rPr>
            </a:br>
            <a:r>
              <a:rPr lang="en-CA" sz="4000" b="1" kern="900" dirty="0">
                <a:solidFill>
                  <a:schemeClr val="bg1"/>
                </a:solidFill>
                <a:latin typeface="Montserrat" panose="00000500000000000000" pitchFamily="2" charset="0"/>
                <a:cs typeface="+mn-cs"/>
                <a:sym typeface=""/>
              </a:rPr>
              <a:t>i</a:t>
            </a:r>
            <a:r>
              <a:rPr lang="en-CA" sz="4000" kern="900" dirty="0">
                <a:solidFill>
                  <a:schemeClr val="bg1"/>
                </a:solidFill>
                <a:latin typeface="Montserrat" panose="00000500000000000000" pitchFamily="2" charset="0"/>
                <a:cs typeface="+mn-cs"/>
              </a:rPr>
              <a:t>nfluence des relations </a:t>
            </a:r>
            <a:r>
              <a:rPr lang="en-CA" sz="4000" kern="900" dirty="0" err="1">
                <a:solidFill>
                  <a:schemeClr val="bg1"/>
                </a:solidFill>
                <a:latin typeface="Montserrat" panose="00000500000000000000" pitchFamily="2" charset="0"/>
                <a:cs typeface="+mn-cs"/>
              </a:rPr>
              <a:t>publiques</a:t>
            </a:r>
            <a:endParaRPr lang="fr-ca" sz="4000" kern="900" dirty="0">
              <a:solidFill>
                <a:schemeClr val="bg1"/>
              </a:solidFill>
              <a:latin typeface="Montserrat" panose="00000500000000000000" pitchFamily="2" charset="0"/>
              <a:cs typeface="+mn-cs"/>
              <a:sym typeface=""/>
            </a:endParaRPr>
          </a:p>
        </p:txBody>
      </p:sp>
      <p:sp>
        <p:nvSpPr>
          <p:cNvPr id="3" name="TextBox 2">
            <a:extLst>
              <a:ext uri="{FF2B5EF4-FFF2-40B4-BE49-F238E27FC236}">
                <a16:creationId xmlns:a16="http://schemas.microsoft.com/office/drawing/2014/main" id="{07A2854E-93E9-093B-51F5-A35F9CE0064B}"/>
              </a:ext>
            </a:extLst>
          </p:cNvPr>
          <p:cNvSpPr txBox="1"/>
          <p:nvPr>
            <p:custDataLst>
              <p:tags r:id="rId2"/>
            </p:custDataLst>
          </p:nvPr>
        </p:nvSpPr>
        <p:spPr>
          <a:xfrm>
            <a:off x="1547150" y="3331029"/>
            <a:ext cx="9144000" cy="2298748"/>
          </a:xfrm>
          <a:prstGeom prst="rect">
            <a:avLst/>
          </a:prstGeom>
        </p:spPr>
        <p:txBody>
          <a:bodyPr vert="horz" lIns="91440" tIns="45720" rIns="91440" bIns="45720" rtlCol="0">
            <a:normAutofit/>
          </a:bodyPr>
          <a:lstStyle/>
          <a:p>
            <a:pPr marR="0" algn="ctr" rtl="0">
              <a:lnSpc>
                <a:spcPct val="120000"/>
              </a:lnSpc>
              <a:spcBef>
                <a:spcPts val="1000"/>
              </a:spcBef>
              <a:spcAft>
                <a:spcPts val="800"/>
              </a:spcAft>
            </a:pPr>
            <a:r>
              <a:rPr lang="fr-ca" sz="2000" b="0" i="0" u="none" kern="0" baseline="0" dirty="0">
                <a:solidFill>
                  <a:schemeClr val="bg1">
                    <a:lumMod val="100000"/>
                  </a:schemeClr>
                </a:solidFill>
                <a:effectLst/>
                <a:latin typeface="Montserrat" panose="00000500000000000000" pitchFamily="2" charset="0"/>
                <a:ea typeface="Open Sans" pitchFamily="2" charset="0"/>
                <a:cs typeface="Open Sans" pitchFamily="2" charset="0"/>
                <a:sym typeface=""/>
              </a:rPr>
              <a:t>Le secteur appuie une campagne de sensibilisation du public, </a:t>
            </a:r>
            <a:br>
              <a:rPr lang="fr-ca" sz="2000" b="0" i="0" u="none" kern="0" baseline="0" dirty="0">
                <a:solidFill>
                  <a:schemeClr val="bg1">
                    <a:lumMod val="100000"/>
                  </a:schemeClr>
                </a:solidFill>
                <a:effectLst/>
                <a:latin typeface="Montserrat" panose="00000500000000000000" pitchFamily="2" charset="0"/>
                <a:ea typeface="Open Sans" pitchFamily="2" charset="0"/>
                <a:cs typeface="Open Sans" pitchFamily="2" charset="0"/>
                <a:sym typeface=""/>
              </a:rPr>
            </a:br>
            <a:r>
              <a:rPr lang="fr-ca" sz="2000" b="0" i="0" u="none" kern="0" baseline="0" dirty="0">
                <a:solidFill>
                  <a:schemeClr val="bg1">
                    <a:lumMod val="100000"/>
                  </a:schemeClr>
                </a:solidFill>
                <a:effectLst/>
                <a:latin typeface="Montserrat" panose="00000500000000000000" pitchFamily="2" charset="0"/>
                <a:ea typeface="Open Sans" pitchFamily="2" charset="0"/>
                <a:cs typeface="Open Sans" pitchFamily="2" charset="0"/>
                <a:sym typeface=""/>
              </a:rPr>
              <a:t>mais </a:t>
            </a:r>
            <a:r>
              <a:rPr lang="fr-ca" sz="2000" b="0" i="0" u="none" kern="0" baseline="0" dirty="0">
                <a:solidFill>
                  <a:schemeClr val="bg1">
                    <a:lumMod val="100000"/>
                  </a:schemeClr>
                </a:solidFill>
                <a:latin typeface="Montserrat" panose="00000500000000000000" pitchFamily="2" charset="0"/>
                <a:ea typeface="Open Sans" pitchFamily="2" charset="0"/>
                <a:cs typeface="Open Sans" pitchFamily="2" charset="0"/>
                <a:sym typeface=""/>
              </a:rPr>
              <a:t>il veut s’assurer qu’elle comporte un volet en relations publiques/influence sur les politiques, sans composante de lobbyisme. </a:t>
            </a:r>
            <a:br>
              <a:rPr lang="fr-ca" sz="2000" b="0" i="0" u="none" kern="0" baseline="0" dirty="0">
                <a:solidFill>
                  <a:schemeClr val="bg1">
                    <a:lumMod val="100000"/>
                  </a:schemeClr>
                </a:solidFill>
                <a:latin typeface="Montserrat" panose="00000500000000000000" pitchFamily="2" charset="0"/>
                <a:ea typeface="Open Sans" pitchFamily="2" charset="0"/>
                <a:cs typeface="Open Sans" pitchFamily="2" charset="0"/>
                <a:sym typeface=""/>
              </a:rPr>
            </a:br>
            <a:r>
              <a:rPr lang="fr-ca" sz="2000" b="0" i="0" u="none" kern="0" baseline="0" dirty="0">
                <a:solidFill>
                  <a:schemeClr val="bg1">
                    <a:lumMod val="100000"/>
                  </a:schemeClr>
                </a:solidFill>
                <a:latin typeface="Montserrat" panose="00000500000000000000" pitchFamily="2" charset="0"/>
                <a:ea typeface="Open Sans" pitchFamily="2" charset="0"/>
                <a:cs typeface="Open Sans" pitchFamily="2" charset="0"/>
                <a:sym typeface=""/>
              </a:rPr>
              <a:t>Il désire s’assurer que les décideurs politiques sont conscients que </a:t>
            </a:r>
            <a:br>
              <a:rPr lang="fr-ca" sz="2000" b="0" i="0" u="none" kern="0" baseline="0" dirty="0">
                <a:solidFill>
                  <a:schemeClr val="bg1">
                    <a:lumMod val="100000"/>
                  </a:schemeClr>
                </a:solidFill>
                <a:latin typeface="Montserrat" panose="00000500000000000000" pitchFamily="2" charset="0"/>
                <a:ea typeface="Open Sans" pitchFamily="2" charset="0"/>
                <a:cs typeface="Open Sans" pitchFamily="2" charset="0"/>
                <a:sym typeface=""/>
              </a:rPr>
            </a:br>
            <a:r>
              <a:rPr lang="fr-ca" sz="2000" b="0" i="0" u="none" kern="0" baseline="0" dirty="0">
                <a:solidFill>
                  <a:schemeClr val="bg1">
                    <a:lumMod val="100000"/>
                  </a:schemeClr>
                </a:solidFill>
                <a:effectLst/>
                <a:latin typeface="Montserrat" panose="00000500000000000000" pitchFamily="2" charset="0"/>
                <a:ea typeface="Open Sans" pitchFamily="2" charset="0"/>
                <a:cs typeface="Open Sans" pitchFamily="2" charset="0"/>
                <a:sym typeface=""/>
              </a:rPr>
              <a:t>le système alimentaire canadien est reconnu comme </a:t>
            </a:r>
            <a:br>
              <a:rPr lang="fr-ca" sz="2000" b="0" i="0" u="none" kern="0" baseline="0" dirty="0">
                <a:solidFill>
                  <a:schemeClr val="bg1">
                    <a:lumMod val="100000"/>
                  </a:schemeClr>
                </a:solidFill>
                <a:effectLst/>
                <a:latin typeface="Montserrat" panose="00000500000000000000" pitchFamily="2" charset="0"/>
                <a:ea typeface="Open Sans" pitchFamily="2" charset="0"/>
                <a:cs typeface="Open Sans" pitchFamily="2" charset="0"/>
                <a:sym typeface=""/>
              </a:rPr>
            </a:br>
            <a:r>
              <a:rPr lang="fr-ca" sz="2000" b="0" i="0" u="none" kern="0" baseline="0" dirty="0">
                <a:solidFill>
                  <a:schemeClr val="bg1">
                    <a:lumMod val="100000"/>
                  </a:schemeClr>
                </a:solidFill>
                <a:effectLst/>
                <a:latin typeface="Montserrat" panose="00000500000000000000" pitchFamily="2" charset="0"/>
                <a:ea typeface="Open Sans" pitchFamily="2" charset="0"/>
                <a:cs typeface="Open Sans" pitchFamily="2" charset="0"/>
                <a:sym typeface=""/>
              </a:rPr>
              <a:t>facteur clé dans l’économie et la société. </a:t>
            </a:r>
            <a:endParaRPr lang="fr-ca" sz="2000" kern="0" dirty="0">
              <a:solidFill>
                <a:schemeClr val="bg1">
                  <a:lumMod val="100000"/>
                </a:schemeClr>
              </a:solidFill>
              <a:latin typeface="Montserrat" panose="00000500000000000000" pitchFamily="2" charset="0"/>
              <a:sym typeface=""/>
            </a:endParaRPr>
          </a:p>
        </p:txBody>
      </p:sp>
    </p:spTree>
    <p:extLst>
      <p:ext uri="{BB962C8B-B14F-4D97-AF65-F5344CB8AC3E}">
        <p14:creationId xmlns:p14="http://schemas.microsoft.com/office/powerpoint/2010/main" val="1733050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5C6F77-C0BD-3D8A-A659-590A6890C489}"/>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A68447D-261D-F583-3215-3C2B08C56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useBgFill="1">
        <p:nvSpPr>
          <p:cNvPr id="23" name="Rectangle 22">
            <a:extLst>
              <a:ext uri="{FF2B5EF4-FFF2-40B4-BE49-F238E27FC236}">
                <a16:creationId xmlns:a16="http://schemas.microsoft.com/office/drawing/2014/main" id="{0915BB3A-AF3A-13AB-453E-221A1893F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5" name="Rectangle 24">
            <a:extLst>
              <a:ext uri="{FF2B5EF4-FFF2-40B4-BE49-F238E27FC236}">
                <a16:creationId xmlns:a16="http://schemas.microsoft.com/office/drawing/2014/main" id="{C86181C6-0AB6-6F31-DF0E-5D8126B52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7" name="Rectangle 26">
            <a:extLst>
              <a:ext uri="{FF2B5EF4-FFF2-40B4-BE49-F238E27FC236}">
                <a16:creationId xmlns:a16="http://schemas.microsoft.com/office/drawing/2014/main" id="{750ED252-A49A-305A-75FF-C6447A54E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9" name="Rectangle 28">
            <a:extLst>
              <a:ext uri="{FF2B5EF4-FFF2-40B4-BE49-F238E27FC236}">
                <a16:creationId xmlns:a16="http://schemas.microsoft.com/office/drawing/2014/main" id="{A832A46E-022C-940B-B7B6-FB5C8317C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31" name="Freeform: Shape 30">
            <a:extLst>
              <a:ext uri="{FF2B5EF4-FFF2-40B4-BE49-F238E27FC236}">
                <a16:creationId xmlns:a16="http://schemas.microsoft.com/office/drawing/2014/main" id="{24BF75A4-E6E1-FABD-D160-8015712D7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ca"/>
          </a:p>
        </p:txBody>
      </p:sp>
      <p:sp>
        <p:nvSpPr>
          <p:cNvPr id="33" name="Rectangle 32">
            <a:extLst>
              <a:ext uri="{FF2B5EF4-FFF2-40B4-BE49-F238E27FC236}">
                <a16:creationId xmlns:a16="http://schemas.microsoft.com/office/drawing/2014/main" id="{EE166DFA-A818-0FF4-C472-5CB6C1608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grpSp>
        <p:nvGrpSpPr>
          <p:cNvPr id="6" name="Group 5">
            <a:extLst>
              <a:ext uri="{FF2B5EF4-FFF2-40B4-BE49-F238E27FC236}">
                <a16:creationId xmlns:a16="http://schemas.microsoft.com/office/drawing/2014/main" id="{485722FF-4D09-D420-2B0C-37603BACAE3A}"/>
              </a:ext>
            </a:extLst>
          </p:cNvPr>
          <p:cNvGrpSpPr/>
          <p:nvPr>
            <p:custDataLst>
              <p:tags r:id="rId8"/>
            </p:custDataLst>
          </p:nvPr>
        </p:nvGrpSpPr>
        <p:grpSpPr>
          <a:xfrm>
            <a:off x="-15034" y="-10141"/>
            <a:ext cx="4712287" cy="6898560"/>
            <a:chOff x="-71442" y="8145"/>
            <a:chExt cx="4176797" cy="6859993"/>
          </a:xfrm>
        </p:grpSpPr>
        <p:pic>
          <p:nvPicPr>
            <p:cNvPr id="7" name="Picture 6" descr="A red rectangle with a red border&#10;&#10;AI-generated content may be incorrect.">
              <a:extLst>
                <a:ext uri="{FF2B5EF4-FFF2-40B4-BE49-F238E27FC236}">
                  <a16:creationId xmlns:a16="http://schemas.microsoft.com/office/drawing/2014/main" id="{FD7484D0-DAE3-CC34-BC38-935E274E603F}"/>
                </a:ext>
              </a:extLst>
            </p:cNvPr>
            <p:cNvPicPr/>
            <p:nvPr/>
          </p:nvPicPr>
          <p:blipFill>
            <a:blip r:embed="rId15"/>
            <a:srcRect r="81122"/>
            <a:stretch/>
          </p:blipFill>
          <p:spPr>
            <a:xfrm>
              <a:off x="-71442" y="10138"/>
              <a:ext cx="2301618" cy="6858000"/>
            </a:xfrm>
            <a:prstGeom prst="rect">
              <a:avLst/>
            </a:prstGeom>
          </p:spPr>
        </p:pic>
        <p:pic>
          <p:nvPicPr>
            <p:cNvPr id="8" name="Picture 7" descr="A red rectangle with a red border&#10;&#10;AI-generated content may be incorrect.">
              <a:extLst>
                <a:ext uri="{FF2B5EF4-FFF2-40B4-BE49-F238E27FC236}">
                  <a16:creationId xmlns:a16="http://schemas.microsoft.com/office/drawing/2014/main" id="{60F44C49-DF5D-64E1-E307-3501F766901C}"/>
                </a:ext>
              </a:extLst>
            </p:cNvPr>
            <p:cNvPicPr/>
            <p:nvPr/>
          </p:nvPicPr>
          <p:blipFill>
            <a:blip r:embed="rId15"/>
            <a:srcRect l="83404" r="24"/>
            <a:stretch/>
          </p:blipFill>
          <p:spPr>
            <a:xfrm>
              <a:off x="2029194" y="8145"/>
              <a:ext cx="2076161" cy="6858000"/>
            </a:xfrm>
            <a:prstGeom prst="rect">
              <a:avLst/>
            </a:prstGeom>
          </p:spPr>
        </p:pic>
      </p:grpSp>
      <p:sp>
        <p:nvSpPr>
          <p:cNvPr id="10" name="Title 1">
            <a:extLst>
              <a:ext uri="{FF2B5EF4-FFF2-40B4-BE49-F238E27FC236}">
                <a16:creationId xmlns:a16="http://schemas.microsoft.com/office/drawing/2014/main" id="{A439D4F1-DA70-5FCA-043C-9E4BF824865D}"/>
              </a:ext>
            </a:extLst>
          </p:cNvPr>
          <p:cNvSpPr>
            <a:spLocks noGrp="1"/>
          </p:cNvSpPr>
          <p:nvPr>
            <p:ph type="ctrTitle" idx="4294967295"/>
            <p:custDataLst>
              <p:tags r:id="rId9"/>
            </p:custDataLst>
          </p:nvPr>
        </p:nvSpPr>
        <p:spPr>
          <a:xfrm>
            <a:off x="5084673" y="511388"/>
            <a:ext cx="6942389" cy="5775372"/>
          </a:xfrm>
        </p:spPr>
        <p:txBody>
          <a:bodyPr vert="horz" lIns="91440" tIns="45720" rIns="91440" bIns="45720" rtlCol="0" anchor="b">
            <a:normAutofit fontScale="90000"/>
          </a:bodyPr>
          <a:lstStyle/>
          <a:p>
            <a:pPr marL="0" marR="0" lvl="0" indent="0" algn="l" rtl="0" fontAlgn="base">
              <a:lnSpc>
                <a:spcPct val="100000"/>
              </a:lnSpc>
              <a:spcAft>
                <a:spcPct val="0"/>
              </a:spcAft>
              <a:tabLst/>
            </a:pPr>
            <a:r>
              <a:rPr kumimoji="0" lang="fr-ca" sz="1800" b="1" i="0" u="none" strike="noStrike" kern="0" cap="none" normalizeH="0" baseline="0" dirty="0">
                <a:ln>
                  <a:noFill/>
                </a:ln>
                <a:solidFill>
                  <a:srgbClr val="3F1E20">
                    <a:lumMod val="100000"/>
                  </a:srgbClr>
                </a:solidFill>
                <a:effectLst/>
                <a:cs typeface="+mn-cs"/>
                <a:sym typeface=""/>
              </a:rPr>
              <a:t>Ce que c’est</a:t>
            </a:r>
            <a:br>
              <a:rPr kumimoji="0" lang="fr-ca" sz="1800" b="0" i="0" u="none" strike="noStrike" kern="0" cap="none" normalizeH="0" baseline="0" dirty="0">
                <a:ln>
                  <a:noFill/>
                </a:ln>
                <a:solidFill>
                  <a:srgbClr val="3F1E20">
                    <a:lumMod val="100000"/>
                  </a:srgbClr>
                </a:solidFill>
                <a:effectLst/>
                <a:cs typeface="+mn-cs"/>
                <a:sym typeface=""/>
              </a:rPr>
            </a:br>
            <a:r>
              <a:rPr kumimoji="0" lang="fr-ca" sz="1800" b="0" i="0" u="none" strike="noStrike" kern="0" cap="none" normalizeH="0" baseline="0" dirty="0">
                <a:ln>
                  <a:noFill/>
                </a:ln>
                <a:solidFill>
                  <a:srgbClr val="3F1E20">
                    <a:lumMod val="100000"/>
                  </a:srgbClr>
                </a:solidFill>
                <a:effectLst/>
                <a:cs typeface="+mn-cs"/>
                <a:sym typeface=""/>
              </a:rPr>
              <a:t>Un groupe choisi de porte-paroles – des agriculteurs, des scientifiques, des transformateurs d’aliments, des fabricants, des détaillants et des leaders qui peuvent s’entretenir de </a:t>
            </a:r>
            <a:r>
              <a:rPr lang="fr-ca" sz="1800" b="0" i="0" u="none" kern="0" baseline="0" dirty="0">
                <a:solidFill>
                  <a:srgbClr val="3F1E20">
                    <a:lumMod val="100000"/>
                  </a:srgbClr>
                </a:solidFill>
                <a:cs typeface="+mn-cs"/>
                <a:sym typeface=""/>
              </a:rPr>
              <a:t>sujets importants, comme l’innovation, les impacts réels des politiques, la résilience et la valeur du système agroalimentaire, les perspectives régionales et culturelles, etc.</a:t>
            </a:r>
            <a:br>
              <a:rPr kumimoji="0" lang="fr-ca" sz="1800" b="0" i="0" u="none" strike="noStrike" kern="0" cap="none" normalizeH="0" baseline="0" dirty="0">
                <a:ln>
                  <a:noFill/>
                </a:ln>
                <a:solidFill>
                  <a:srgbClr val="3F1E20">
                    <a:lumMod val="100000"/>
                  </a:srgbClr>
                </a:solidFill>
                <a:effectLst/>
                <a:cs typeface="+mn-cs"/>
                <a:sym typeface=""/>
              </a:rPr>
            </a:br>
            <a:br>
              <a:rPr kumimoji="0" lang="fr-ca" sz="1800" b="0" i="0" u="none" strike="noStrike" kern="0" cap="none" normalizeH="0" baseline="0" dirty="0">
                <a:ln>
                  <a:noFill/>
                </a:ln>
                <a:solidFill>
                  <a:srgbClr val="3F1E20">
                    <a:lumMod val="100000"/>
                  </a:srgbClr>
                </a:solidFill>
                <a:effectLst/>
                <a:cs typeface="+mn-cs"/>
                <a:sym typeface=""/>
              </a:rPr>
            </a:br>
            <a:r>
              <a:rPr kumimoji="0" lang="fr-ca" sz="1800" b="1" i="0" u="none" strike="noStrike" kern="0" cap="none" normalizeH="0" baseline="0" dirty="0">
                <a:ln>
                  <a:noFill/>
                </a:ln>
                <a:solidFill>
                  <a:srgbClr val="3F1E20">
                    <a:lumMod val="100000"/>
                  </a:srgbClr>
                </a:solidFill>
                <a:effectLst/>
                <a:cs typeface="+mn-cs"/>
                <a:sym typeface=""/>
              </a:rPr>
              <a:t>Comment nous nous en servirons</a:t>
            </a:r>
            <a:br>
              <a:rPr kumimoji="0" lang="fr-ca" sz="1800" b="0" i="0" u="none" strike="noStrike" kern="0" cap="none" normalizeH="0" baseline="0" dirty="0">
                <a:ln>
                  <a:noFill/>
                </a:ln>
                <a:solidFill>
                  <a:srgbClr val="3F1E20">
                    <a:lumMod val="100000"/>
                  </a:srgbClr>
                </a:solidFill>
                <a:effectLst/>
                <a:cs typeface="+mn-cs"/>
                <a:sym typeface=""/>
              </a:rPr>
            </a:br>
            <a:r>
              <a:rPr kumimoji="0" lang="fr-ca" sz="1800" b="0" i="0" u="none" strike="noStrike" kern="0" cap="none" normalizeH="0" baseline="0" dirty="0">
                <a:ln>
                  <a:noFill/>
                </a:ln>
                <a:solidFill>
                  <a:srgbClr val="3F1E20">
                    <a:lumMod val="100000"/>
                  </a:srgbClr>
                </a:solidFill>
                <a:effectLst/>
                <a:cs typeface="+mn-cs"/>
                <a:sym typeface=""/>
              </a:rPr>
              <a:t>Médias nationaux et régionaux, groupes d’experts/tables rondes/événements, webinaires/balados/articles numériques, citations et histoires dans les contenus</a:t>
            </a:r>
            <a:br>
              <a:rPr kumimoji="0" lang="fr-ca" sz="1800" b="0" i="0" u="none" strike="noStrike" kern="0" cap="none" normalizeH="0" baseline="0" dirty="0">
                <a:ln>
                  <a:noFill/>
                </a:ln>
                <a:solidFill>
                  <a:srgbClr val="3F1E20">
                    <a:lumMod val="100000"/>
                  </a:srgbClr>
                </a:solidFill>
                <a:effectLst/>
                <a:cs typeface="+mn-cs"/>
                <a:sym typeface=""/>
              </a:rPr>
            </a:br>
            <a:br>
              <a:rPr kumimoji="0" lang="fr-ca" sz="1800" b="0" i="0" u="none" strike="noStrike" kern="0" cap="none" normalizeH="0" baseline="0" dirty="0">
                <a:ln>
                  <a:noFill/>
                </a:ln>
                <a:solidFill>
                  <a:srgbClr val="3F1E20">
                    <a:lumMod val="100000"/>
                  </a:srgbClr>
                </a:solidFill>
                <a:effectLst/>
                <a:cs typeface="+mn-cs"/>
                <a:sym typeface=""/>
              </a:rPr>
            </a:br>
            <a:r>
              <a:rPr kumimoji="0" lang="fr-ca" sz="1800" b="1" i="0" u="none" strike="noStrike" kern="0" cap="none" normalizeH="0" baseline="0" dirty="0">
                <a:ln>
                  <a:noFill/>
                </a:ln>
                <a:solidFill>
                  <a:srgbClr val="3F1E20">
                    <a:lumMod val="100000"/>
                  </a:srgbClr>
                </a:solidFill>
                <a:effectLst/>
                <a:cs typeface="+mn-cs"/>
                <a:sym typeface=""/>
              </a:rPr>
              <a:t>Pourquoi c’est important</a:t>
            </a:r>
            <a:br>
              <a:rPr lang="fr-ca" sz="1800" b="0" kern="0" dirty="0">
                <a:solidFill>
                  <a:srgbClr val="3F1E20">
                    <a:lumMod val="100000"/>
                  </a:srgbClr>
                </a:solidFill>
                <a:cs typeface="+mn-cs"/>
                <a:sym typeface=""/>
              </a:rPr>
            </a:br>
            <a:r>
              <a:rPr lang="fr-ca" sz="1800" b="0" i="0" u="none" kern="0" baseline="0" dirty="0">
                <a:solidFill>
                  <a:srgbClr val="3F1E20">
                    <a:lumMod val="100000"/>
                  </a:srgbClr>
                </a:solidFill>
                <a:cs typeface="+mn-cs"/>
                <a:sym typeface=""/>
              </a:rPr>
              <a:t>Donne de l’authenticité et de la confiance, assure une représentation régionale et sectorielle, aide à conférer un caractère humain aux conversations sur les politiques, appuie l’influence dans son ensemble</a:t>
            </a:r>
            <a:br>
              <a:rPr lang="fr-ca" sz="1800" b="0" kern="0" dirty="0">
                <a:solidFill>
                  <a:srgbClr val="3F1E20">
                    <a:lumMod val="100000"/>
                  </a:srgbClr>
                </a:solidFill>
                <a:cs typeface="+mn-cs"/>
                <a:sym typeface=""/>
              </a:rPr>
            </a:br>
            <a:br>
              <a:rPr lang="fr-ca" sz="1800" b="0" kern="0" dirty="0">
                <a:solidFill>
                  <a:srgbClr val="3F1E20">
                    <a:lumMod val="100000"/>
                  </a:srgbClr>
                </a:solidFill>
                <a:cs typeface="+mn-cs"/>
                <a:sym typeface=""/>
              </a:rPr>
            </a:br>
            <a:br>
              <a:rPr lang="fr-ca" sz="1800" b="0" kern="0" dirty="0">
                <a:solidFill>
                  <a:srgbClr val="3F1E20">
                    <a:lumMod val="100000"/>
                  </a:srgbClr>
                </a:solidFill>
                <a:cs typeface="+mn-cs"/>
                <a:sym typeface=""/>
              </a:rPr>
            </a:br>
            <a:r>
              <a:rPr lang="fr-ca" sz="1800" b="1" i="0" u="none" kern="0" baseline="0" dirty="0">
                <a:solidFill>
                  <a:srgbClr val="3F1E20">
                    <a:lumMod val="100000"/>
                  </a:srgbClr>
                </a:solidFill>
                <a:cs typeface="+mn-cs"/>
                <a:sym typeface=""/>
              </a:rPr>
              <a:t>Ce n’est pas seulement une voix pour l’initiative – c’est </a:t>
            </a:r>
            <a:r>
              <a:rPr lang="fr-ca" sz="1800" b="1" i="1" u="none" kern="0" baseline="0" dirty="0">
                <a:solidFill>
                  <a:srgbClr val="3F1E20">
                    <a:lumMod val="100000"/>
                  </a:srgbClr>
                </a:solidFill>
                <a:cs typeface="+mn-cs"/>
                <a:sym typeface=""/>
              </a:rPr>
              <a:t>votre</a:t>
            </a:r>
            <a:r>
              <a:rPr lang="fr-ca" sz="1800" b="1" i="0" u="none" kern="0" baseline="0" dirty="0">
                <a:solidFill>
                  <a:srgbClr val="3F1E20">
                    <a:lumMod val="100000"/>
                  </a:srgbClr>
                </a:solidFill>
                <a:cs typeface="+mn-cs"/>
                <a:sym typeface=""/>
              </a:rPr>
              <a:t> voix, qui résonne aux trois côtes.</a:t>
            </a:r>
            <a:endParaRPr lang="fr-ca" sz="1800" kern="0" dirty="0">
              <a:solidFill>
                <a:srgbClr val="3F1E20">
                  <a:lumMod val="100000"/>
                </a:srgbClr>
              </a:solidFill>
              <a:cs typeface="+mn-cs"/>
              <a:sym typeface=""/>
            </a:endParaRPr>
          </a:p>
        </p:txBody>
      </p:sp>
      <p:sp>
        <p:nvSpPr>
          <p:cNvPr id="12" name="Title 1">
            <a:extLst>
              <a:ext uri="{FF2B5EF4-FFF2-40B4-BE49-F238E27FC236}">
                <a16:creationId xmlns:a16="http://schemas.microsoft.com/office/drawing/2014/main" id="{BBB2EDA2-316F-83BD-037C-D635C2A7E002}"/>
              </a:ext>
            </a:extLst>
          </p:cNvPr>
          <p:cNvSpPr txBox="1">
            <a:spLocks/>
          </p:cNvSpPr>
          <p:nvPr>
            <p:custDataLst>
              <p:tags r:id="rId10"/>
            </p:custDataLst>
          </p:nvPr>
        </p:nvSpPr>
        <p:spPr>
          <a:xfrm>
            <a:off x="523676" y="1749078"/>
            <a:ext cx="3529182" cy="134498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ca" sz="2500" b="1" i="0" u="none" baseline="0" dirty="0">
                <a:solidFill>
                  <a:schemeClr val="bg1"/>
                </a:solidFill>
                <a:latin typeface="Montserrat" panose="00000500000000000000" pitchFamily="2" charset="0"/>
                <a:cs typeface="+mn-cs"/>
                <a:sym typeface=""/>
              </a:rPr>
              <a:t>Des voix de confiance, une portée nationale</a:t>
            </a:r>
          </a:p>
        </p:txBody>
      </p:sp>
      <p:sp>
        <p:nvSpPr>
          <p:cNvPr id="14" name="TextBox 13">
            <a:extLst>
              <a:ext uri="{FF2B5EF4-FFF2-40B4-BE49-F238E27FC236}">
                <a16:creationId xmlns:a16="http://schemas.microsoft.com/office/drawing/2014/main" id="{A7B8A7CA-AFA1-FD78-B699-AED4FA5D970E}"/>
              </a:ext>
            </a:extLst>
          </p:cNvPr>
          <p:cNvSpPr txBox="1"/>
          <p:nvPr>
            <p:custDataLst>
              <p:tags r:id="rId11"/>
            </p:custDataLst>
          </p:nvPr>
        </p:nvSpPr>
        <p:spPr>
          <a:xfrm>
            <a:off x="521294" y="3118794"/>
            <a:ext cx="3554714" cy="3145811"/>
          </a:xfrm>
          <a:prstGeom prst="rect">
            <a:avLst/>
          </a:prstGeom>
        </p:spPr>
        <p:txBody>
          <a:bodyPr vert="horz" lIns="91440" tIns="45720" rIns="91440" bIns="45720" rtlCol="0" anchor="ctr">
            <a:normAutofit/>
          </a:bodyPr>
          <a:lstStyle/>
          <a:p>
            <a:pPr algn="l" rtl="0">
              <a:lnSpc>
                <a:spcPct val="90000"/>
              </a:lnSpc>
              <a:spcAft>
                <a:spcPts val="600"/>
              </a:spcAft>
            </a:pPr>
            <a:r>
              <a:rPr lang="fr-ca" sz="1900" b="0" i="0" u="none" kern="0" baseline="0" dirty="0">
                <a:solidFill>
                  <a:schemeClr val="bg1">
                    <a:lumMod val="100000"/>
                  </a:schemeClr>
                </a:solidFill>
                <a:latin typeface="Montserrat" panose="00000500000000000000" pitchFamily="2" charset="0"/>
                <a:ea typeface="Open Sans" pitchFamily="2" charset="0"/>
                <a:cs typeface="Open Sans" pitchFamily="2" charset="0"/>
                <a:sym typeface=""/>
              </a:rPr>
              <a:t>La campagne lancera un </a:t>
            </a:r>
            <a:r>
              <a:rPr lang="fr-ca" sz="1900" b="1" i="0" u="none" kern="0" baseline="0" dirty="0">
                <a:solidFill>
                  <a:schemeClr val="bg1">
                    <a:lumMod val="100000"/>
                  </a:schemeClr>
                </a:solidFill>
                <a:latin typeface="Montserrat" panose="00000500000000000000" pitchFamily="2" charset="0"/>
                <a:ea typeface="Open Sans" pitchFamily="2" charset="0"/>
                <a:cs typeface="Open Sans" pitchFamily="2" charset="0"/>
                <a:sym typeface=""/>
              </a:rPr>
              <a:t>bureau de conférenciers</a:t>
            </a:r>
            <a:r>
              <a:rPr lang="fr-ca" sz="1900" b="0" i="0" u="none" kern="0" baseline="0" dirty="0">
                <a:solidFill>
                  <a:schemeClr val="bg1">
                    <a:lumMod val="100000"/>
                  </a:schemeClr>
                </a:solidFill>
                <a:latin typeface="Montserrat" panose="00000500000000000000" pitchFamily="2" charset="0"/>
                <a:ea typeface="Open Sans" pitchFamily="2" charset="0"/>
                <a:cs typeface="Open Sans" pitchFamily="2" charset="0"/>
                <a:sym typeface=""/>
              </a:rPr>
              <a:t> pour mettre en évidence des voix crédibles représentant l’ensemble du système alimentaire canadien – intégrer le vécu, l’expertise et la diversité régionale dans les conversations publiques .</a:t>
            </a:r>
          </a:p>
        </p:txBody>
      </p:sp>
      <p:sp>
        <p:nvSpPr>
          <p:cNvPr id="15" name="Title 1">
            <a:extLst>
              <a:ext uri="{FF2B5EF4-FFF2-40B4-BE49-F238E27FC236}">
                <a16:creationId xmlns:a16="http://schemas.microsoft.com/office/drawing/2014/main" id="{FC6CFBF6-0C11-0285-43CF-7D60DA560423}"/>
              </a:ext>
            </a:extLst>
          </p:cNvPr>
          <p:cNvSpPr txBox="1">
            <a:spLocks/>
          </p:cNvSpPr>
          <p:nvPr>
            <p:custDataLst>
              <p:tags r:id="rId12"/>
            </p:custDataLst>
          </p:nvPr>
        </p:nvSpPr>
        <p:spPr>
          <a:xfrm>
            <a:off x="501037" y="587584"/>
            <a:ext cx="4196217" cy="134498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ca" sz="3800" b="1" i="0" u="none" baseline="0" dirty="0">
                <a:solidFill>
                  <a:schemeClr val="bg1"/>
                </a:solidFill>
                <a:latin typeface="Montserrat" panose="00000500000000000000" pitchFamily="2" charset="0"/>
                <a:cs typeface="+mn-cs"/>
                <a:sym typeface=""/>
              </a:rPr>
              <a:t>Bureau de conférenciers :</a:t>
            </a:r>
          </a:p>
        </p:txBody>
      </p:sp>
    </p:spTree>
    <p:extLst>
      <p:ext uri="{BB962C8B-B14F-4D97-AF65-F5344CB8AC3E}">
        <p14:creationId xmlns:p14="http://schemas.microsoft.com/office/powerpoint/2010/main" val="433657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4DFB9B-7E3B-40D3-8403-80AAA0FBCBC3}"/>
              </a:ext>
            </a:extLst>
          </p:cNvPr>
          <p:cNvSpPr txBox="1">
            <a:spLocks/>
          </p:cNvSpPr>
          <p:nvPr>
            <p:custDataLst>
              <p:tags r:id="rId1"/>
            </p:custDataLst>
          </p:nvPr>
        </p:nvSpPr>
        <p:spPr>
          <a:xfrm>
            <a:off x="610474" y="2173359"/>
            <a:ext cx="5363903" cy="2844849"/>
          </a:xfrm>
          <a:prstGeom prst="rect">
            <a:avLst/>
          </a:prstGeom>
        </p:spPr>
        <p:txBody>
          <a:bodyPr anchor="b">
            <a:noAutofit/>
          </a:bodyPr>
          <a:lstStyle>
            <a:lvl1pPr algn="l">
              <a:defRPr sz="8000" b="1" i="0" spc="-150">
                <a:solidFill>
                  <a:schemeClr val="tx1"/>
                </a:solidFill>
                <a:latin typeface="Poppins SemiBold" pitchFamily="2" charset="77"/>
                <a:ea typeface="+mj-ea"/>
                <a:cs typeface="Poppins SemiBold"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6000" b="1" i="0" u="none" strike="noStrike" kern="0" cap="none" spc="0" normalizeH="0" baseline="0" dirty="0">
                <a:ln>
                  <a:noFill/>
                </a:ln>
                <a:solidFill>
                  <a:prstClr val="white"/>
                </a:solidFill>
                <a:effectLst/>
                <a:uLnTx/>
                <a:uFillTx/>
                <a:latin typeface="Montserrat" panose="00000500000000000000" pitchFamily="2" charset="0"/>
                <a:cs typeface="+mn-cs"/>
                <a:sym typeface=""/>
              </a:rPr>
              <a:t>Comités consultatifs</a:t>
            </a:r>
          </a:p>
        </p:txBody>
      </p:sp>
    </p:spTree>
    <p:extLst>
      <p:ext uri="{BB962C8B-B14F-4D97-AF65-F5344CB8AC3E}">
        <p14:creationId xmlns:p14="http://schemas.microsoft.com/office/powerpoint/2010/main" val="1280023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9F01CF5-9432-DE7C-21B1-8E298A90BE6A}"/>
              </a:ext>
            </a:extLst>
          </p:cNvPr>
          <p:cNvSpPr txBox="1">
            <a:spLocks/>
          </p:cNvSpPr>
          <p:nvPr>
            <p:custDataLst>
              <p:tags r:id="rId1"/>
            </p:custDataLst>
          </p:nvPr>
        </p:nvSpPr>
        <p:spPr>
          <a:xfrm>
            <a:off x="652866" y="473801"/>
            <a:ext cx="7493000" cy="693138"/>
          </a:xfrm>
          <a:prstGeom prst="rect">
            <a:avLst/>
          </a:prstGeom>
        </p:spPr>
        <p:txBody>
          <a:bodyPr vert="horz" wrap="square" lIns="0" tIns="1587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rtl="0">
              <a:lnSpc>
                <a:spcPct val="100000"/>
              </a:lnSpc>
              <a:spcBef>
                <a:spcPts val="125"/>
              </a:spcBef>
            </a:pPr>
            <a:r>
              <a:rPr lang="fr-ca" b="1" i="0" u="none" baseline="0" dirty="0">
                <a:latin typeface="Montserrat" panose="00000500000000000000" pitchFamily="2" charset="0"/>
                <a:cs typeface="+mn-cs"/>
                <a:sym typeface=""/>
              </a:rPr>
              <a:t>Comités consultatifs</a:t>
            </a:r>
          </a:p>
        </p:txBody>
      </p:sp>
      <p:sp>
        <p:nvSpPr>
          <p:cNvPr id="3" name="TextBox 2">
            <a:extLst>
              <a:ext uri="{FF2B5EF4-FFF2-40B4-BE49-F238E27FC236}">
                <a16:creationId xmlns:a16="http://schemas.microsoft.com/office/drawing/2014/main" id="{C406CD9B-DA36-2B6A-A476-A79A600981D9}"/>
              </a:ext>
            </a:extLst>
          </p:cNvPr>
          <p:cNvSpPr txBox="1"/>
          <p:nvPr>
            <p:custDataLst>
              <p:tags r:id="rId2"/>
            </p:custDataLst>
          </p:nvPr>
        </p:nvSpPr>
        <p:spPr>
          <a:xfrm>
            <a:off x="652866" y="1629925"/>
            <a:ext cx="5565328" cy="5078313"/>
          </a:xfrm>
          <a:prstGeom prst="rect">
            <a:avLst/>
          </a:prstGeom>
          <a:noFill/>
        </p:spPr>
        <p:txBody>
          <a:bodyPr wrap="square" lIns="91440" tIns="45720" rIns="91440" bIns="45720" rtlCol="0" anchor="t">
            <a:spAutoFit/>
          </a:bodyPr>
          <a:lstStyle/>
          <a:p>
            <a:pPr algn="l" rtl="0"/>
            <a:r>
              <a:rPr lang="fr-ca" sz="1700" b="1" i="0" u="none" baseline="0" dirty="0">
                <a:latin typeface="Montserrat" panose="00000500000000000000" pitchFamily="2" charset="0"/>
                <a:ea typeface="Open Sans" pitchFamily="2" charset="0"/>
                <a:cs typeface="Open Sans" pitchFamily="2" charset="0"/>
                <a:sym typeface=""/>
              </a:rPr>
              <a:t>Comité de l’engagement du public :</a:t>
            </a:r>
            <a:br>
              <a:rPr lang="fr-ca" sz="1700" b="1" dirty="0">
                <a:latin typeface="Montserrat" panose="00000500000000000000" pitchFamily="2" charset="0"/>
                <a:sym typeface=""/>
              </a:rPr>
            </a:br>
            <a:endParaRPr lang="fr-ca" sz="1700" b="1" dirty="0">
              <a:latin typeface="Montserrat" panose="00000500000000000000" pitchFamily="2" charset="0"/>
              <a:sym typeface=""/>
            </a:endParaRPr>
          </a:p>
          <a:p>
            <a:pPr marL="252000" indent="-252000" algn="l" rtl="0">
              <a:buFont typeface="Arial" panose="020B0604020202020204" pitchFamily="34" charset="0"/>
              <a:buChar char="•"/>
            </a:pPr>
            <a:r>
              <a:rPr lang="fr-ca" sz="1500" b="0" i="0" u="none" strike="noStrike" baseline="0" dirty="0">
                <a:latin typeface="Montserrat" panose="00000500000000000000" pitchFamily="2" charset="0"/>
                <a:ea typeface="Open Sans" pitchFamily="2" charset="0"/>
                <a:cs typeface="Open Sans" pitchFamily="2" charset="0"/>
                <a:sym typeface=""/>
              </a:rPr>
              <a:t>Assure que les activités relatives à l’engagement s’alignent sur les objectifs à long terme de l’initiative, renforçant le message selon lequel le système agroalimentaire s’améliore continuellement pour mieux servir les Canadiens.</a:t>
            </a:r>
          </a:p>
          <a:p>
            <a:pPr marL="252000" indent="-252000" algn="l" rtl="0">
              <a:buFont typeface="Arial" panose="020B0604020202020204" pitchFamily="34" charset="0"/>
              <a:buChar char="•"/>
            </a:pPr>
            <a:r>
              <a:rPr lang="fr-ca" sz="1500" b="0" i="0" u="none" strike="noStrike" baseline="0" dirty="0">
                <a:latin typeface="Montserrat" panose="00000500000000000000" pitchFamily="2" charset="0"/>
                <a:ea typeface="Open Sans" pitchFamily="2" charset="0"/>
                <a:cs typeface="Open Sans" pitchFamily="2" charset="0"/>
                <a:sym typeface=""/>
              </a:rPr>
              <a:t>Offre des perspectives sur la manière dont les partenariats externes et les efforts d’engagement du public peuvent s’harmoniser avec la vision stratégique globale, assurant que tous les messages accessibles au public sont clairs et cohérents.</a:t>
            </a:r>
          </a:p>
          <a:p>
            <a:pPr marL="252000" indent="-252000" algn="l" rtl="0">
              <a:buFont typeface="Arial" panose="020B0604020202020204" pitchFamily="34" charset="0"/>
              <a:buChar char="•"/>
            </a:pPr>
            <a:r>
              <a:rPr lang="fr-ca" sz="1500" b="0" i="0" u="none" strike="noStrike" baseline="0" dirty="0">
                <a:latin typeface="Montserrat" panose="00000500000000000000" pitchFamily="2" charset="0"/>
                <a:ea typeface="Open Sans" pitchFamily="2" charset="0"/>
                <a:cs typeface="Open Sans" pitchFamily="2" charset="0"/>
                <a:sym typeface=""/>
              </a:rPr>
              <a:t>Maintien toujours la stratégie fondamentale de l’initiative en avant-plan, assurant que les efforts d’engagement du public soutiennent et complètent les discussions sur les politiques.</a:t>
            </a:r>
          </a:p>
          <a:p>
            <a:pPr marL="252000" indent="-252000" algn="l" rtl="0">
              <a:buFont typeface="Arial" panose="020B0604020202020204" pitchFamily="34" charset="0"/>
              <a:buChar char="•"/>
            </a:pPr>
            <a:r>
              <a:rPr lang="fr-ca" sz="1500" b="0" i="0" u="none" strike="noStrike" kern="0" baseline="0" dirty="0">
                <a:solidFill>
                  <a:schemeClr val="tx1">
                    <a:lumMod val="100000"/>
                  </a:schemeClr>
                </a:solidFill>
                <a:latin typeface="Montserrat" panose="00000500000000000000" pitchFamily="2" charset="0"/>
                <a:ea typeface="Open Sans" pitchFamily="2" charset="0"/>
                <a:cs typeface="Open Sans" pitchFamily="2" charset="0"/>
                <a:sym typeface=""/>
              </a:rPr>
              <a:t>Guide les efforts d’engagement du public au niveau stratégique, ce qui assure que les efforts de rayonnement demeurent concentrés, harmonisés et efficaces pour renforcer les priorités de l’initiative.</a:t>
            </a:r>
            <a:endParaRPr lang="fr-ca" sz="1500" kern="0" dirty="0">
              <a:solidFill>
                <a:schemeClr val="tx1">
                  <a:lumMod val="100000"/>
                </a:schemeClr>
              </a:solidFill>
              <a:latin typeface="Montserrat" panose="00000500000000000000" pitchFamily="2" charset="0"/>
              <a:sym typeface=""/>
            </a:endParaRPr>
          </a:p>
          <a:p>
            <a:pPr marL="285750" indent="-285750" algn="l" rtl="0">
              <a:buFont typeface="Arial" panose="020B0604020202020204" pitchFamily="34" charset="0"/>
              <a:buChar char="•"/>
            </a:pPr>
            <a:endParaRPr lang="fr-ca" dirty="0">
              <a:latin typeface="Montserrat" panose="00000500000000000000" pitchFamily="2" charset="0"/>
            </a:endParaRPr>
          </a:p>
        </p:txBody>
      </p:sp>
      <p:sp>
        <p:nvSpPr>
          <p:cNvPr id="4" name="TextBox 3">
            <a:extLst>
              <a:ext uri="{FF2B5EF4-FFF2-40B4-BE49-F238E27FC236}">
                <a16:creationId xmlns:a16="http://schemas.microsoft.com/office/drawing/2014/main" id="{D97FD741-295E-6CD2-C299-A28552087176}"/>
              </a:ext>
            </a:extLst>
          </p:cNvPr>
          <p:cNvSpPr txBox="1"/>
          <p:nvPr>
            <p:custDataLst>
              <p:tags r:id="rId3"/>
            </p:custDataLst>
          </p:nvPr>
        </p:nvSpPr>
        <p:spPr>
          <a:xfrm>
            <a:off x="6278980" y="1629925"/>
            <a:ext cx="5445354" cy="3847207"/>
          </a:xfrm>
          <a:prstGeom prst="rect">
            <a:avLst/>
          </a:prstGeom>
          <a:noFill/>
        </p:spPr>
        <p:txBody>
          <a:bodyPr wrap="square" rtlCol="0">
            <a:spAutoFit/>
          </a:bodyPr>
          <a:lstStyle/>
          <a:p>
            <a:pPr algn="l" rtl="0"/>
            <a:r>
              <a:rPr lang="fr-ca" sz="1700" b="1" i="0" u="none" baseline="0" dirty="0">
                <a:latin typeface="Montserrat" panose="00000500000000000000" pitchFamily="2" charset="0"/>
                <a:ea typeface="Open Sans" pitchFamily="2" charset="0"/>
                <a:cs typeface="Open Sans" pitchFamily="2" charset="0"/>
                <a:sym typeface=""/>
              </a:rPr>
              <a:t>Comité d’influence en relations publiques :</a:t>
            </a:r>
            <a:br>
              <a:rPr lang="fr-ca" sz="1700" b="1" dirty="0">
                <a:latin typeface="Montserrat" panose="00000500000000000000" pitchFamily="2" charset="0"/>
                <a:sym typeface=""/>
              </a:rPr>
            </a:br>
            <a:endParaRPr lang="fr-ca" sz="1700" b="1" dirty="0">
              <a:latin typeface="Montserrat" panose="00000500000000000000" pitchFamily="2" charset="0"/>
              <a:sym typeface=""/>
            </a:endParaRPr>
          </a:p>
          <a:p>
            <a:pPr marL="252000" indent="-25200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Identifie les thèmes et domaines prioritaires clés des politiques, assurant qu’ils reflètent l’engagement de l’initiative en faveur du progrès et de l’innovation continus du système agroalimentaire canadien.</a:t>
            </a:r>
          </a:p>
          <a:p>
            <a:pPr marL="252000" indent="-25200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Assure que les contributions de l’initiative aux discussions sur les politiques demeurent cohérentes avec ses objectifs stratégiques de haut niveau et renforçant son rôle de soutien des prises de décision éclairées et fondées sur des données probantes.</a:t>
            </a:r>
          </a:p>
          <a:p>
            <a:pPr marL="252000" indent="-252000" algn="l" rtl="0">
              <a:buFont typeface="Arial" panose="020B0604020202020204" pitchFamily="34" charset="0"/>
              <a:buChar char="•"/>
            </a:pPr>
            <a:r>
              <a:rPr lang="fr-ca" sz="1500" b="0" i="0" u="none" baseline="0" dirty="0">
                <a:latin typeface="Montserrat" panose="00000500000000000000" pitchFamily="2" charset="0"/>
                <a:ea typeface="Open Sans" pitchFamily="2" charset="0"/>
                <a:cs typeface="Open Sans" pitchFamily="2" charset="0"/>
                <a:sym typeface=""/>
              </a:rPr>
              <a:t>Aide à harmoniser les efforts d’influence sur les politiques de l’initiative avec d’autres activités d’engagement du public, assurant une approche coordonnée au sein du secteur qui accroît sa crédibilité et son impact.</a:t>
            </a:r>
          </a:p>
        </p:txBody>
      </p:sp>
    </p:spTree>
    <p:extLst>
      <p:ext uri="{BB962C8B-B14F-4D97-AF65-F5344CB8AC3E}">
        <p14:creationId xmlns:p14="http://schemas.microsoft.com/office/powerpoint/2010/main" val="3338039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7F74C50C-A6A8-CC12-ACD4-31052A0BF90D}"/>
              </a:ext>
            </a:extLst>
          </p:cNvPr>
          <p:cNvPicPr>
            <a:picLocks noChangeAspect="1"/>
          </p:cNvPicPr>
          <p:nvPr>
            <p:custDataLst>
              <p:tags r:id="rId1"/>
            </p:custDataLst>
          </p:nvPr>
        </p:nvPicPr>
        <p:blipFill>
          <a:blip r:embed="rId19"/>
          <a:stretch>
            <a:fillRect/>
          </a:stretch>
        </p:blipFill>
        <p:spPr>
          <a:xfrm>
            <a:off x="526980" y="1418477"/>
            <a:ext cx="3007610" cy="2084740"/>
          </a:xfrm>
          <a:prstGeom prst="rect">
            <a:avLst/>
          </a:prstGeom>
        </p:spPr>
      </p:pic>
      <p:pic>
        <p:nvPicPr>
          <p:cNvPr id="3" name="Picture 2" descr="A grey rectangular sign with white text&#10;&#10;AI-generated content may be incorrect.">
            <a:extLst>
              <a:ext uri="{FF2B5EF4-FFF2-40B4-BE49-F238E27FC236}">
                <a16:creationId xmlns:a16="http://schemas.microsoft.com/office/drawing/2014/main" id="{E78E8F28-3562-55F5-E417-987D6907A9E0}"/>
              </a:ext>
            </a:extLst>
          </p:cNvPr>
          <p:cNvPicPr>
            <a:picLocks noChangeAspect="1"/>
          </p:cNvPicPr>
          <p:nvPr>
            <p:custDataLst>
              <p:tags r:id="rId2"/>
            </p:custDataLst>
          </p:nvPr>
        </p:nvPicPr>
        <p:blipFill>
          <a:blip r:embed="rId20"/>
          <a:stretch>
            <a:fillRect/>
          </a:stretch>
        </p:blipFill>
        <p:spPr>
          <a:xfrm>
            <a:off x="3942121" y="1710072"/>
            <a:ext cx="1417011" cy="1417011"/>
          </a:xfrm>
          <a:prstGeom prst="rect">
            <a:avLst/>
          </a:prstGeom>
        </p:spPr>
      </p:pic>
      <p:pic>
        <p:nvPicPr>
          <p:cNvPr id="5" name="Picture 4" descr="A black and grey logo&#10;&#10;AI-generated content may be incorrect.">
            <a:extLst>
              <a:ext uri="{FF2B5EF4-FFF2-40B4-BE49-F238E27FC236}">
                <a16:creationId xmlns:a16="http://schemas.microsoft.com/office/drawing/2014/main" id="{4DD8DAB0-8C72-8BD7-679E-3EB11397CE02}"/>
              </a:ext>
            </a:extLst>
          </p:cNvPr>
          <p:cNvPicPr>
            <a:picLocks noChangeAspect="1"/>
          </p:cNvPicPr>
          <p:nvPr>
            <p:custDataLst>
              <p:tags r:id="rId3"/>
            </p:custDataLst>
          </p:nvPr>
        </p:nvPicPr>
        <p:blipFill>
          <a:blip r:embed="rId21"/>
          <a:stretch>
            <a:fillRect/>
          </a:stretch>
        </p:blipFill>
        <p:spPr>
          <a:xfrm>
            <a:off x="602479" y="3127083"/>
            <a:ext cx="1561228" cy="1572862"/>
          </a:xfrm>
          <a:prstGeom prst="rect">
            <a:avLst/>
          </a:prstGeom>
        </p:spPr>
      </p:pic>
      <p:pic>
        <p:nvPicPr>
          <p:cNvPr id="7" name="Picture 6" descr="A grey and white logo&#10;&#10;AI-generated content may be incorrect.">
            <a:extLst>
              <a:ext uri="{FF2B5EF4-FFF2-40B4-BE49-F238E27FC236}">
                <a16:creationId xmlns:a16="http://schemas.microsoft.com/office/drawing/2014/main" id="{D5C670DF-2925-6B5E-D154-4CA08785EDB0}"/>
              </a:ext>
            </a:extLst>
          </p:cNvPr>
          <p:cNvPicPr>
            <a:picLocks noChangeAspect="1"/>
          </p:cNvPicPr>
          <p:nvPr>
            <p:custDataLst>
              <p:tags r:id="rId4"/>
            </p:custDataLst>
          </p:nvPr>
        </p:nvPicPr>
        <p:blipFill>
          <a:blip r:embed="rId22"/>
          <a:stretch>
            <a:fillRect/>
          </a:stretch>
        </p:blipFill>
        <p:spPr>
          <a:xfrm>
            <a:off x="4336353" y="3302463"/>
            <a:ext cx="1241304" cy="1241305"/>
          </a:xfrm>
          <a:prstGeom prst="rect">
            <a:avLst/>
          </a:prstGeom>
        </p:spPr>
      </p:pic>
      <p:pic>
        <p:nvPicPr>
          <p:cNvPr id="8" name="Picture 7" descr="A black background with grey text&#10;&#10;AI-generated content may be incorrect.">
            <a:extLst>
              <a:ext uri="{FF2B5EF4-FFF2-40B4-BE49-F238E27FC236}">
                <a16:creationId xmlns:a16="http://schemas.microsoft.com/office/drawing/2014/main" id="{B7EBE896-3413-FDC2-CF80-C1737D64093A}"/>
              </a:ext>
            </a:extLst>
          </p:cNvPr>
          <p:cNvPicPr>
            <a:picLocks noChangeAspect="1"/>
          </p:cNvPicPr>
          <p:nvPr>
            <p:custDataLst>
              <p:tags r:id="rId5"/>
            </p:custDataLst>
          </p:nvPr>
        </p:nvPicPr>
        <p:blipFill>
          <a:blip r:embed="rId23"/>
          <a:stretch>
            <a:fillRect/>
          </a:stretch>
        </p:blipFill>
        <p:spPr>
          <a:xfrm>
            <a:off x="6077984" y="3338801"/>
            <a:ext cx="1235488" cy="1235489"/>
          </a:xfrm>
          <a:prstGeom prst="rect">
            <a:avLst/>
          </a:prstGeom>
        </p:spPr>
      </p:pic>
      <p:pic>
        <p:nvPicPr>
          <p:cNvPr id="9" name="Picture 8" descr="A logo with a cow in the middle&#10;&#10;AI-generated content may be incorrect.">
            <a:extLst>
              <a:ext uri="{FF2B5EF4-FFF2-40B4-BE49-F238E27FC236}">
                <a16:creationId xmlns:a16="http://schemas.microsoft.com/office/drawing/2014/main" id="{093CB53E-F93C-F6D8-DE3E-9616332DD450}"/>
              </a:ext>
            </a:extLst>
          </p:cNvPr>
          <p:cNvPicPr>
            <a:picLocks noChangeAspect="1"/>
          </p:cNvPicPr>
          <p:nvPr>
            <p:custDataLst>
              <p:tags r:id="rId6"/>
            </p:custDataLst>
          </p:nvPr>
        </p:nvPicPr>
        <p:blipFill>
          <a:blip r:embed="rId24"/>
          <a:stretch>
            <a:fillRect/>
          </a:stretch>
        </p:blipFill>
        <p:spPr>
          <a:xfrm>
            <a:off x="5817502" y="1637362"/>
            <a:ext cx="1539399" cy="1556229"/>
          </a:xfrm>
          <a:prstGeom prst="rect">
            <a:avLst/>
          </a:prstGeom>
        </p:spPr>
      </p:pic>
      <p:pic>
        <p:nvPicPr>
          <p:cNvPr id="11" name="Picture 10" descr="A black background with white text&#10;&#10;AI-generated content may be incorrect.">
            <a:extLst>
              <a:ext uri="{FF2B5EF4-FFF2-40B4-BE49-F238E27FC236}">
                <a16:creationId xmlns:a16="http://schemas.microsoft.com/office/drawing/2014/main" id="{E4006702-5322-F5FC-B1F3-DBC55B975577}"/>
              </a:ext>
            </a:extLst>
          </p:cNvPr>
          <p:cNvPicPr>
            <a:picLocks noChangeAspect="1"/>
          </p:cNvPicPr>
          <p:nvPr>
            <p:custDataLst>
              <p:tags r:id="rId7"/>
            </p:custDataLst>
          </p:nvPr>
        </p:nvPicPr>
        <p:blipFill>
          <a:blip r:embed="rId25"/>
          <a:stretch>
            <a:fillRect/>
          </a:stretch>
        </p:blipFill>
        <p:spPr>
          <a:xfrm>
            <a:off x="7765859" y="1418904"/>
            <a:ext cx="2078922" cy="2084740"/>
          </a:xfrm>
          <a:prstGeom prst="rect">
            <a:avLst/>
          </a:prstGeom>
        </p:spPr>
      </p:pic>
      <p:pic>
        <p:nvPicPr>
          <p:cNvPr id="12" name="Picture 11" descr="A logo with a leaf and text&#10;&#10;AI-generated content may be incorrect.">
            <a:extLst>
              <a:ext uri="{FF2B5EF4-FFF2-40B4-BE49-F238E27FC236}">
                <a16:creationId xmlns:a16="http://schemas.microsoft.com/office/drawing/2014/main" id="{B389FE9F-DC23-94C9-30AD-F934F9BE8CF0}"/>
              </a:ext>
            </a:extLst>
          </p:cNvPr>
          <p:cNvPicPr>
            <a:picLocks noChangeAspect="1"/>
          </p:cNvPicPr>
          <p:nvPr>
            <p:custDataLst>
              <p:tags r:id="rId8"/>
            </p:custDataLst>
          </p:nvPr>
        </p:nvPicPr>
        <p:blipFill>
          <a:blip r:embed="rId26"/>
          <a:stretch>
            <a:fillRect/>
          </a:stretch>
        </p:blipFill>
        <p:spPr>
          <a:xfrm>
            <a:off x="531988" y="4585124"/>
            <a:ext cx="1921869" cy="1875336"/>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62057DA4-6342-81D1-67B7-2116F8A29735}"/>
              </a:ext>
            </a:extLst>
          </p:cNvPr>
          <p:cNvPicPr>
            <a:picLocks noChangeAspect="1"/>
          </p:cNvPicPr>
          <p:nvPr>
            <p:custDataLst>
              <p:tags r:id="rId9"/>
            </p:custDataLst>
          </p:nvPr>
        </p:nvPicPr>
        <p:blipFill>
          <a:blip r:embed="rId27"/>
          <a:stretch>
            <a:fillRect/>
          </a:stretch>
        </p:blipFill>
        <p:spPr>
          <a:xfrm>
            <a:off x="7631181" y="2998519"/>
            <a:ext cx="1927686" cy="1910236"/>
          </a:xfrm>
          <a:prstGeom prst="rect">
            <a:avLst/>
          </a:prstGeom>
        </p:spPr>
      </p:pic>
      <p:pic>
        <p:nvPicPr>
          <p:cNvPr id="15" name="Picture 14" descr="A cow with a leaf on it&#10;&#10;AI-generated content may be incorrect.">
            <a:extLst>
              <a:ext uri="{FF2B5EF4-FFF2-40B4-BE49-F238E27FC236}">
                <a16:creationId xmlns:a16="http://schemas.microsoft.com/office/drawing/2014/main" id="{B6296D7A-31F2-AC78-A286-586ADCFEE3BE}"/>
              </a:ext>
            </a:extLst>
          </p:cNvPr>
          <p:cNvPicPr>
            <a:picLocks noChangeAspect="1"/>
          </p:cNvPicPr>
          <p:nvPr>
            <p:custDataLst>
              <p:tags r:id="rId10"/>
            </p:custDataLst>
          </p:nvPr>
        </p:nvPicPr>
        <p:blipFill>
          <a:blip r:embed="rId28"/>
          <a:stretch>
            <a:fillRect/>
          </a:stretch>
        </p:blipFill>
        <p:spPr>
          <a:xfrm>
            <a:off x="2982670" y="4965248"/>
            <a:ext cx="1252939" cy="1136603"/>
          </a:xfrm>
          <a:prstGeom prst="rect">
            <a:avLst/>
          </a:prstGeom>
        </p:spPr>
      </p:pic>
      <p:pic>
        <p:nvPicPr>
          <p:cNvPr id="16" name="Picture 15" descr="A logo on a black background&#10;&#10;AI-generated content may be incorrect.">
            <a:extLst>
              <a:ext uri="{FF2B5EF4-FFF2-40B4-BE49-F238E27FC236}">
                <a16:creationId xmlns:a16="http://schemas.microsoft.com/office/drawing/2014/main" id="{BA45C24D-D3D9-2B06-2E66-1ED1C56DFE59}"/>
              </a:ext>
            </a:extLst>
          </p:cNvPr>
          <p:cNvPicPr>
            <a:picLocks noChangeAspect="1"/>
          </p:cNvPicPr>
          <p:nvPr>
            <p:custDataLst>
              <p:tags r:id="rId11"/>
            </p:custDataLst>
          </p:nvPr>
        </p:nvPicPr>
        <p:blipFill>
          <a:blip r:embed="rId29"/>
          <a:stretch>
            <a:fillRect/>
          </a:stretch>
        </p:blipFill>
        <p:spPr>
          <a:xfrm>
            <a:off x="4864963" y="4326021"/>
            <a:ext cx="2422650" cy="2422650"/>
          </a:xfrm>
          <a:prstGeom prst="rect">
            <a:avLst/>
          </a:prstGeom>
        </p:spPr>
      </p:pic>
      <p:pic>
        <p:nvPicPr>
          <p:cNvPr id="17" name="Picture 16" descr="A grey logo on a black background&#10;&#10;AI-generated content may be incorrect.">
            <a:extLst>
              <a:ext uri="{FF2B5EF4-FFF2-40B4-BE49-F238E27FC236}">
                <a16:creationId xmlns:a16="http://schemas.microsoft.com/office/drawing/2014/main" id="{12AE2C8F-C566-699A-EE56-EB2CF0A7C0B6}"/>
              </a:ext>
            </a:extLst>
          </p:cNvPr>
          <p:cNvPicPr>
            <a:picLocks noChangeAspect="1"/>
          </p:cNvPicPr>
          <p:nvPr>
            <p:custDataLst>
              <p:tags r:id="rId12"/>
            </p:custDataLst>
          </p:nvPr>
        </p:nvPicPr>
        <p:blipFill>
          <a:blip r:embed="rId30"/>
          <a:stretch>
            <a:fillRect/>
          </a:stretch>
        </p:blipFill>
        <p:spPr>
          <a:xfrm>
            <a:off x="9624028" y="2881060"/>
            <a:ext cx="1886968" cy="1817168"/>
          </a:xfrm>
          <a:prstGeom prst="rect">
            <a:avLst/>
          </a:prstGeom>
        </p:spPr>
      </p:pic>
      <p:pic>
        <p:nvPicPr>
          <p:cNvPr id="22" name="Picture 21" descr="A black and grey logo&#10;&#10;Description automatically generated">
            <a:extLst>
              <a:ext uri="{FF2B5EF4-FFF2-40B4-BE49-F238E27FC236}">
                <a16:creationId xmlns:a16="http://schemas.microsoft.com/office/drawing/2014/main" id="{9CE38F25-13FA-8380-3670-B885097D3CE2}"/>
              </a:ext>
            </a:extLst>
          </p:cNvPr>
          <p:cNvPicPr>
            <a:picLocks noChangeAspect="1"/>
          </p:cNvPicPr>
          <p:nvPr>
            <p:custDataLst>
              <p:tags r:id="rId13"/>
            </p:custDataLst>
          </p:nvPr>
        </p:nvPicPr>
        <p:blipFill>
          <a:blip r:embed="rId31"/>
          <a:stretch>
            <a:fillRect/>
          </a:stretch>
        </p:blipFill>
        <p:spPr>
          <a:xfrm>
            <a:off x="10269387" y="1880086"/>
            <a:ext cx="1323279" cy="923218"/>
          </a:xfrm>
          <a:prstGeom prst="rect">
            <a:avLst/>
          </a:prstGeom>
        </p:spPr>
      </p:pic>
      <p:pic>
        <p:nvPicPr>
          <p:cNvPr id="19" name="Picture 18" descr="A black background with grey text&#10;&#10;AI-generated content may be incorrect.">
            <a:extLst>
              <a:ext uri="{FF2B5EF4-FFF2-40B4-BE49-F238E27FC236}">
                <a16:creationId xmlns:a16="http://schemas.microsoft.com/office/drawing/2014/main" id="{409D30C1-9192-F31D-3346-F20A61AEFA5F}"/>
              </a:ext>
            </a:extLst>
          </p:cNvPr>
          <p:cNvPicPr>
            <a:picLocks noChangeAspect="1"/>
          </p:cNvPicPr>
          <p:nvPr>
            <p:custDataLst>
              <p:tags r:id="rId14"/>
            </p:custDataLst>
          </p:nvPr>
        </p:nvPicPr>
        <p:blipFill>
          <a:blip r:embed="rId32"/>
          <a:stretch>
            <a:fillRect/>
          </a:stretch>
        </p:blipFill>
        <p:spPr>
          <a:xfrm>
            <a:off x="2442268" y="3246331"/>
            <a:ext cx="1523424" cy="1449526"/>
          </a:xfrm>
          <a:prstGeom prst="rect">
            <a:avLst/>
          </a:prstGeom>
        </p:spPr>
      </p:pic>
      <p:sp>
        <p:nvSpPr>
          <p:cNvPr id="4" name="object 2">
            <a:extLst>
              <a:ext uri="{FF2B5EF4-FFF2-40B4-BE49-F238E27FC236}">
                <a16:creationId xmlns:a16="http://schemas.microsoft.com/office/drawing/2014/main" id="{5FDB2ECC-97FF-7A1A-3520-9465BD05CD09}"/>
              </a:ext>
            </a:extLst>
          </p:cNvPr>
          <p:cNvSpPr txBox="1">
            <a:spLocks/>
          </p:cNvSpPr>
          <p:nvPr>
            <p:custDataLst>
              <p:tags r:id="rId15"/>
            </p:custDataLst>
          </p:nvPr>
        </p:nvSpPr>
        <p:spPr>
          <a:xfrm>
            <a:off x="650646" y="469735"/>
            <a:ext cx="7493000" cy="693138"/>
          </a:xfrm>
          <a:prstGeom prst="rect">
            <a:avLst/>
          </a:prstGeom>
        </p:spPr>
        <p:txBody>
          <a:bodyPr vert="horz" wrap="square" lIns="0" tIns="1587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rtl="0">
              <a:lnSpc>
                <a:spcPct val="100000"/>
              </a:lnSpc>
              <a:spcBef>
                <a:spcPts val="125"/>
              </a:spcBef>
            </a:pPr>
            <a:r>
              <a:rPr lang="fr-ca" b="1" i="0" u="none" baseline="0" dirty="0">
                <a:latin typeface="Montserrat" panose="00000500000000000000" pitchFamily="2" charset="0"/>
                <a:cs typeface="+mn-cs"/>
                <a:sym typeface=""/>
              </a:rPr>
              <a:t>Comités consultatifs</a:t>
            </a:r>
          </a:p>
        </p:txBody>
      </p:sp>
      <p:pic>
        <p:nvPicPr>
          <p:cNvPr id="6" name="Picture 5" descr="A logo for a farm and food care company&#10;&#10;AI-generated content may be incorrect.">
            <a:extLst>
              <a:ext uri="{FF2B5EF4-FFF2-40B4-BE49-F238E27FC236}">
                <a16:creationId xmlns:a16="http://schemas.microsoft.com/office/drawing/2014/main" id="{D780101D-7153-4E5B-2309-426CF78EB7DD}"/>
              </a:ext>
            </a:extLst>
          </p:cNvPr>
          <p:cNvPicPr>
            <a:picLocks noChangeAspect="1"/>
          </p:cNvPicPr>
          <p:nvPr>
            <p:custDataLst>
              <p:tags r:id="rId16"/>
            </p:custDataLst>
          </p:nvPr>
        </p:nvPicPr>
        <p:blipFill>
          <a:blip r:embed="rId33"/>
          <a:stretch>
            <a:fillRect/>
          </a:stretch>
        </p:blipFill>
        <p:spPr>
          <a:xfrm>
            <a:off x="7901098" y="4752685"/>
            <a:ext cx="1550061" cy="1495293"/>
          </a:xfrm>
          <a:prstGeom prst="rect">
            <a:avLst/>
          </a:prstGeom>
        </p:spPr>
      </p:pic>
    </p:spTree>
    <p:extLst>
      <p:ext uri="{BB962C8B-B14F-4D97-AF65-F5344CB8AC3E}">
        <p14:creationId xmlns:p14="http://schemas.microsoft.com/office/powerpoint/2010/main" val="3625575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AF29-2965-65A6-CC87-EFCF3BD1C05B}"/>
              </a:ext>
            </a:extLst>
          </p:cNvPr>
          <p:cNvSpPr>
            <a:spLocks noGrp="1"/>
          </p:cNvSpPr>
          <p:nvPr>
            <p:ph type="ctrTitle" idx="4294967295"/>
            <p:custDataLst>
              <p:tags r:id="rId1"/>
            </p:custDataLst>
          </p:nvPr>
        </p:nvSpPr>
        <p:spPr>
          <a:xfrm>
            <a:off x="0" y="1178427"/>
            <a:ext cx="12192000" cy="4501145"/>
          </a:xfrm>
        </p:spPr>
        <p:txBody>
          <a:bodyPr/>
          <a:lstStyle/>
          <a:p>
            <a:pPr rtl="0"/>
            <a:r>
              <a:rPr lang="fr-ca" b="1" i="0" u="none" baseline="0" dirty="0">
                <a:solidFill>
                  <a:schemeClr val="bg1"/>
                </a:solidFill>
                <a:cs typeface="+mn-cs"/>
                <a:sym typeface=""/>
              </a:rPr>
              <a:t>Nous avons établi la base. </a:t>
            </a:r>
            <a:br>
              <a:rPr lang="fr-ca" b="1" i="0" u="none" baseline="0" dirty="0">
                <a:solidFill>
                  <a:schemeClr val="bg1"/>
                </a:solidFill>
                <a:cs typeface="+mn-cs"/>
                <a:sym typeface=""/>
              </a:rPr>
            </a:br>
            <a:r>
              <a:rPr lang="fr-ca" b="1" i="0" u="none" baseline="0" dirty="0">
                <a:solidFill>
                  <a:schemeClr val="bg1"/>
                </a:solidFill>
                <a:cs typeface="+mn-cs"/>
                <a:sym typeface=""/>
              </a:rPr>
              <a:t>Maintenant, bâtissons l’avenir.</a:t>
            </a:r>
          </a:p>
        </p:txBody>
      </p:sp>
    </p:spTree>
    <p:extLst>
      <p:ext uri="{BB962C8B-B14F-4D97-AF65-F5344CB8AC3E}">
        <p14:creationId xmlns:p14="http://schemas.microsoft.com/office/powerpoint/2010/main" val="993173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33C05-A8EF-3AE5-7FFB-EB001F25186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320C371-FD38-7289-00D3-7ECBDE1C965B}"/>
              </a:ext>
            </a:extLst>
          </p:cNvPr>
          <p:cNvSpPr txBox="1">
            <a:spLocks/>
          </p:cNvSpPr>
          <p:nvPr>
            <p:custDataLst>
              <p:tags r:id="rId1"/>
            </p:custDataLst>
          </p:nvPr>
        </p:nvSpPr>
        <p:spPr>
          <a:xfrm>
            <a:off x="544894" y="1502490"/>
            <a:ext cx="11331420" cy="4365767"/>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buNone/>
            </a:pPr>
            <a:endParaRPr lang="fr-ca" sz="1200" b="1" dirty="0">
              <a:solidFill>
                <a:schemeClr val="bg1"/>
              </a:solidFill>
              <a:latin typeface="Montserrat" panose="00000500000000000000" pitchFamily="2" charset="0"/>
              <a:cs typeface="+mn-cs"/>
              <a:sym typeface=""/>
            </a:endParaRPr>
          </a:p>
          <a:p>
            <a:pPr algn="l" rtl="0">
              <a:lnSpc>
                <a:spcPct val="100000"/>
              </a:lnSpc>
              <a:buNone/>
            </a:pPr>
            <a:endParaRPr lang="fr-ca" sz="1600" dirty="0">
              <a:solidFill>
                <a:schemeClr val="bg1"/>
              </a:solidFill>
              <a:latin typeface="Montserrat" panose="00000500000000000000" pitchFamily="2" charset="0"/>
              <a:cs typeface="+mn-cs"/>
              <a:sym typeface=""/>
            </a:endParaRPr>
          </a:p>
          <a:p>
            <a:pPr algn="l" rtl="0">
              <a:lnSpc>
                <a:spcPct val="100000"/>
              </a:lnSpc>
              <a:buNone/>
            </a:pPr>
            <a:endParaRPr lang="fr-ca" sz="1600" dirty="0">
              <a:solidFill>
                <a:schemeClr val="bg1"/>
              </a:solidFill>
              <a:latin typeface="Montserrat" panose="00000500000000000000" pitchFamily="2" charset="0"/>
            </a:endParaRPr>
          </a:p>
        </p:txBody>
      </p:sp>
      <p:sp>
        <p:nvSpPr>
          <p:cNvPr id="4" name="Title 1">
            <a:extLst>
              <a:ext uri="{FF2B5EF4-FFF2-40B4-BE49-F238E27FC236}">
                <a16:creationId xmlns:a16="http://schemas.microsoft.com/office/drawing/2014/main" id="{A13B3CFC-2159-B1E8-6F92-A4B15BF8567D}"/>
              </a:ext>
            </a:extLst>
          </p:cNvPr>
          <p:cNvSpPr>
            <a:spLocks noGrp="1"/>
          </p:cNvSpPr>
          <p:nvPr>
            <p:ph type="ctrTitle" idx="4294967295"/>
            <p:custDataLst>
              <p:tags r:id="rId2"/>
            </p:custDataLst>
          </p:nvPr>
        </p:nvSpPr>
        <p:spPr>
          <a:xfrm>
            <a:off x="673796" y="1493168"/>
            <a:ext cx="11225668" cy="4375089"/>
          </a:xfrm>
        </p:spPr>
        <p:txBody>
          <a:bodyPr>
            <a:noAutofit/>
          </a:bodyPr>
          <a:lstStyle/>
          <a:p>
            <a:pPr algn="l" rtl="0">
              <a:lnSpc>
                <a:spcPct val="100000"/>
              </a:lnSpc>
            </a:pPr>
            <a:br>
              <a:rPr kumimoji="0" lang="fr-ca" sz="2800" i="0" u="none" strike="noStrike" kern="0" cap="none" normalizeH="0" baseline="0" dirty="0">
                <a:ln>
                  <a:noFill/>
                </a:ln>
                <a:solidFill>
                  <a:schemeClr val="bg1">
                    <a:lumMod val="100000"/>
                  </a:schemeClr>
                </a:solidFill>
                <a:effectLst/>
                <a:cs typeface="+mn-cs"/>
                <a:sym typeface=""/>
              </a:rPr>
            </a:br>
            <a:r>
              <a:rPr lang="fr-ca" sz="2600" b="1" i="0" u="none" kern="0" baseline="0" dirty="0">
                <a:solidFill>
                  <a:schemeClr val="bg1">
                    <a:lumMod val="100000"/>
                  </a:schemeClr>
                </a:solidFill>
                <a:cs typeface="+mn-cs"/>
                <a:sym typeface=""/>
              </a:rPr>
              <a:t>Vous nous avez demandé de lancer une initiative nationale, concertée et centrée sur la recherche. La voilà. Elle est prête.</a:t>
            </a:r>
            <a:br>
              <a:rPr lang="fr-ca" sz="2600" b="1" kern="0" dirty="0">
                <a:solidFill>
                  <a:schemeClr val="bg1">
                    <a:lumMod val="100000"/>
                  </a:schemeClr>
                </a:solidFill>
                <a:cs typeface="+mn-cs"/>
                <a:sym typeface=""/>
              </a:rPr>
            </a:br>
            <a:br>
              <a:rPr lang="fr-ca" sz="2600"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La stratégie a été élaborée. Le message a été mis à l’épreuve. </a:t>
            </a:r>
            <a:br>
              <a:rPr lang="fr-ca" sz="2600"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Elle débute le 15 mai.</a:t>
            </a:r>
            <a:br>
              <a:rPr lang="fr-ca" sz="2600" kern="0" dirty="0">
                <a:solidFill>
                  <a:schemeClr val="bg1">
                    <a:lumMod val="100000"/>
                  </a:schemeClr>
                </a:solidFill>
                <a:cs typeface="+mn-cs"/>
                <a:sym typeface=""/>
              </a:rPr>
            </a:br>
            <a:br>
              <a:rPr lang="fr-ca" sz="2600"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Nous allons de l’avant avec les ressources dont nous disposons.</a:t>
            </a:r>
            <a:br>
              <a:rPr lang="fr-ca" sz="2600"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Mais ceci pourrait être bien plus puissant.</a:t>
            </a:r>
            <a:br>
              <a:rPr lang="fr-ca" sz="2600" kern="0" dirty="0">
                <a:solidFill>
                  <a:schemeClr val="bg1">
                    <a:lumMod val="100000"/>
                  </a:schemeClr>
                </a:solidFill>
                <a:cs typeface="+mn-cs"/>
                <a:sym typeface=""/>
              </a:rPr>
            </a:br>
            <a:endParaRPr lang="fr-ca" sz="2600" kern="0" dirty="0">
              <a:solidFill>
                <a:schemeClr val="bg1">
                  <a:lumMod val="100000"/>
                </a:schemeClr>
              </a:solidFill>
              <a:cs typeface="+mn-cs"/>
              <a:sym typeface=""/>
            </a:endParaRPr>
          </a:p>
        </p:txBody>
      </p:sp>
      <p:sp>
        <p:nvSpPr>
          <p:cNvPr id="5" name="object 2">
            <a:extLst>
              <a:ext uri="{FF2B5EF4-FFF2-40B4-BE49-F238E27FC236}">
                <a16:creationId xmlns:a16="http://schemas.microsoft.com/office/drawing/2014/main" id="{66D2B373-88A5-E356-0F90-399B36D67360}"/>
              </a:ext>
            </a:extLst>
          </p:cNvPr>
          <p:cNvSpPr txBox="1">
            <a:spLocks/>
          </p:cNvSpPr>
          <p:nvPr>
            <p:custDataLst>
              <p:tags r:id="rId3"/>
            </p:custDataLst>
          </p:nvPr>
        </p:nvSpPr>
        <p:spPr>
          <a:xfrm>
            <a:off x="696946" y="654256"/>
            <a:ext cx="7493000" cy="693138"/>
          </a:xfrm>
          <a:prstGeom prst="rect">
            <a:avLst/>
          </a:prstGeom>
        </p:spPr>
        <p:txBody>
          <a:bodyPr vert="horz" wrap="square" lIns="0" tIns="1587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rtl="0">
              <a:lnSpc>
                <a:spcPct val="100000"/>
              </a:lnSpc>
              <a:spcBef>
                <a:spcPts val="125"/>
              </a:spcBef>
            </a:pPr>
            <a:r>
              <a:rPr lang="fr-ca" b="1" i="0" u="none" baseline="0" dirty="0">
                <a:solidFill>
                  <a:schemeClr val="bg1"/>
                </a:solidFill>
                <a:latin typeface="Montserrat" panose="00000500000000000000" pitchFamily="2" charset="0"/>
                <a:cs typeface="+mn-cs"/>
                <a:sym typeface=""/>
              </a:rPr>
              <a:t>Il est temps d’agir</a:t>
            </a:r>
          </a:p>
        </p:txBody>
      </p:sp>
    </p:spTree>
    <p:extLst>
      <p:ext uri="{BB962C8B-B14F-4D97-AF65-F5344CB8AC3E}">
        <p14:creationId xmlns:p14="http://schemas.microsoft.com/office/powerpoint/2010/main" val="927284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61529-A7E2-1A33-E8AA-F41DDFB28CB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F587681-9E63-7A8D-3F0A-39B5D3E16E80}"/>
              </a:ext>
            </a:extLst>
          </p:cNvPr>
          <p:cNvSpPr txBox="1">
            <a:spLocks/>
          </p:cNvSpPr>
          <p:nvPr>
            <p:custDataLst>
              <p:tags r:id="rId1"/>
            </p:custDataLst>
          </p:nvPr>
        </p:nvSpPr>
        <p:spPr>
          <a:xfrm>
            <a:off x="544894" y="1502490"/>
            <a:ext cx="11331420" cy="4365767"/>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buNone/>
            </a:pPr>
            <a:endParaRPr lang="fr-ca" sz="1200" b="1" dirty="0">
              <a:solidFill>
                <a:schemeClr val="bg1"/>
              </a:solidFill>
              <a:latin typeface="Montserrat" panose="00000500000000000000" pitchFamily="2" charset="0"/>
              <a:cs typeface="+mn-cs"/>
              <a:sym typeface=""/>
            </a:endParaRPr>
          </a:p>
          <a:p>
            <a:pPr algn="l" rtl="0">
              <a:lnSpc>
                <a:spcPct val="100000"/>
              </a:lnSpc>
              <a:buNone/>
            </a:pPr>
            <a:endParaRPr lang="fr-ca" sz="1600" dirty="0">
              <a:solidFill>
                <a:schemeClr val="bg1"/>
              </a:solidFill>
              <a:latin typeface="Montserrat" panose="00000500000000000000" pitchFamily="2" charset="0"/>
              <a:cs typeface="+mn-cs"/>
              <a:sym typeface=""/>
            </a:endParaRPr>
          </a:p>
          <a:p>
            <a:pPr algn="l" rtl="0">
              <a:lnSpc>
                <a:spcPct val="100000"/>
              </a:lnSpc>
              <a:buNone/>
            </a:pPr>
            <a:endParaRPr lang="fr-ca" sz="1600" dirty="0">
              <a:solidFill>
                <a:schemeClr val="bg1"/>
              </a:solidFill>
              <a:latin typeface="Montserrat" panose="00000500000000000000" pitchFamily="2" charset="0"/>
            </a:endParaRPr>
          </a:p>
        </p:txBody>
      </p:sp>
      <p:sp>
        <p:nvSpPr>
          <p:cNvPr id="4" name="Title 1">
            <a:extLst>
              <a:ext uri="{FF2B5EF4-FFF2-40B4-BE49-F238E27FC236}">
                <a16:creationId xmlns:a16="http://schemas.microsoft.com/office/drawing/2014/main" id="{DDBDBEF9-3E2A-F171-9C23-815E97BBB27B}"/>
              </a:ext>
            </a:extLst>
          </p:cNvPr>
          <p:cNvSpPr>
            <a:spLocks noGrp="1"/>
          </p:cNvSpPr>
          <p:nvPr>
            <p:ph type="ctrTitle" idx="4294967295"/>
            <p:custDataLst>
              <p:tags r:id="rId2"/>
            </p:custDataLst>
          </p:nvPr>
        </p:nvSpPr>
        <p:spPr>
          <a:xfrm>
            <a:off x="662218" y="1504246"/>
            <a:ext cx="10691805" cy="4638009"/>
          </a:xfrm>
        </p:spPr>
        <p:txBody>
          <a:bodyPr>
            <a:noAutofit/>
          </a:bodyPr>
          <a:lstStyle/>
          <a:p>
            <a:pPr algn="l" rtl="0">
              <a:lnSpc>
                <a:spcPct val="100000"/>
              </a:lnSpc>
            </a:pPr>
            <a:br>
              <a:rPr kumimoji="0" lang="fr-ca" sz="2600" i="0" u="none" strike="noStrike" kern="0" cap="none" normalizeH="0" baseline="0" dirty="0">
                <a:ln>
                  <a:noFill/>
                </a:ln>
                <a:solidFill>
                  <a:schemeClr val="bg1">
                    <a:lumMod val="100000"/>
                  </a:schemeClr>
                </a:solidFill>
                <a:effectLst/>
                <a:cs typeface="+mn-cs"/>
                <a:sym typeface=""/>
              </a:rPr>
            </a:br>
            <a:r>
              <a:rPr lang="fr-ca" sz="2600" b="1" i="0" u="none" kern="0" baseline="0" dirty="0">
                <a:solidFill>
                  <a:schemeClr val="bg1">
                    <a:lumMod val="100000"/>
                  </a:schemeClr>
                </a:solidFill>
                <a:cs typeface="+mn-cs"/>
                <a:sym typeface=""/>
              </a:rPr>
              <a:t>Avec plus d’investissements, nous pouvons :</a:t>
            </a:r>
            <a:br>
              <a:rPr lang="fr-ca" sz="2600" kern="0" dirty="0">
                <a:solidFill>
                  <a:schemeClr val="bg1">
                    <a:lumMod val="100000"/>
                  </a:schemeClr>
                </a:solidFill>
                <a:cs typeface="+mn-cs"/>
                <a:sym typeface=""/>
              </a:rPr>
            </a:br>
            <a:br>
              <a:rPr lang="fr-ca" sz="2600"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Étendre notre influence – explorer de nouvelles avenues</a:t>
            </a:r>
            <a:br>
              <a:rPr lang="fr-ca" sz="2600"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Cibler d’autres Canadiens</a:t>
            </a:r>
            <a:br>
              <a:rPr lang="fr-ca" sz="2600"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Cibler la prochaine génération de consommateurs</a:t>
            </a:r>
            <a:br>
              <a:rPr lang="fr-ca" sz="2600"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Raconter plus d’histoires</a:t>
            </a:r>
            <a:br>
              <a:rPr lang="fr-ca" sz="2600"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Accroître l’influence sur les politiques</a:t>
            </a:r>
            <a:br>
              <a:rPr lang="fr-ca" sz="2600"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Renforcer l’intégration des partenaires</a:t>
            </a:r>
            <a:br>
              <a:rPr lang="fr-ca" sz="2600"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Approfondir la recherche</a:t>
            </a:r>
            <a:br>
              <a:rPr lang="fr-ca" sz="2600"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Mettre sur pied l’infrastructure nécessaire à la réussite à long terme</a:t>
            </a:r>
            <a:br>
              <a:rPr lang="fr-ca" sz="2600" kern="0" dirty="0">
                <a:solidFill>
                  <a:schemeClr val="bg1">
                    <a:lumMod val="100000"/>
                  </a:schemeClr>
                </a:solidFill>
                <a:cs typeface="+mn-cs"/>
                <a:sym typeface=""/>
              </a:rPr>
            </a:br>
            <a:endParaRPr lang="fr-ca" sz="2600" kern="0" dirty="0">
              <a:solidFill>
                <a:schemeClr val="bg1">
                  <a:lumMod val="100000"/>
                </a:schemeClr>
              </a:solidFill>
              <a:cs typeface="+mn-cs"/>
              <a:sym typeface=""/>
            </a:endParaRPr>
          </a:p>
        </p:txBody>
      </p:sp>
      <p:sp>
        <p:nvSpPr>
          <p:cNvPr id="5" name="object 2">
            <a:extLst>
              <a:ext uri="{FF2B5EF4-FFF2-40B4-BE49-F238E27FC236}">
                <a16:creationId xmlns:a16="http://schemas.microsoft.com/office/drawing/2014/main" id="{3140344F-93C6-2C3D-F5E9-7DBCEE2CC704}"/>
              </a:ext>
            </a:extLst>
          </p:cNvPr>
          <p:cNvSpPr txBox="1">
            <a:spLocks/>
          </p:cNvSpPr>
          <p:nvPr>
            <p:custDataLst>
              <p:tags r:id="rId3"/>
            </p:custDataLst>
          </p:nvPr>
        </p:nvSpPr>
        <p:spPr>
          <a:xfrm>
            <a:off x="696942" y="655602"/>
            <a:ext cx="7493000" cy="693138"/>
          </a:xfrm>
          <a:prstGeom prst="rect">
            <a:avLst/>
          </a:prstGeom>
        </p:spPr>
        <p:txBody>
          <a:bodyPr vert="horz" wrap="square" lIns="0" tIns="1587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rtl="0">
              <a:lnSpc>
                <a:spcPct val="100000"/>
              </a:lnSpc>
              <a:spcBef>
                <a:spcPts val="125"/>
              </a:spcBef>
            </a:pPr>
            <a:r>
              <a:rPr lang="fr-ca" b="1" i="0" u="none" baseline="0" dirty="0">
                <a:solidFill>
                  <a:schemeClr val="bg1"/>
                </a:solidFill>
                <a:latin typeface="Montserrat" panose="00000500000000000000" pitchFamily="2" charset="0"/>
                <a:cs typeface="+mn-cs"/>
                <a:sym typeface=""/>
              </a:rPr>
              <a:t>Il est temps d’agir</a:t>
            </a:r>
          </a:p>
        </p:txBody>
      </p:sp>
    </p:spTree>
    <p:extLst>
      <p:ext uri="{BB962C8B-B14F-4D97-AF65-F5344CB8AC3E}">
        <p14:creationId xmlns:p14="http://schemas.microsoft.com/office/powerpoint/2010/main" val="3036840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F8769-D53A-AAFD-A5BE-A96B2E25617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26D1A3A-6AE5-2C46-78C0-B2949167A7BE}"/>
              </a:ext>
            </a:extLst>
          </p:cNvPr>
          <p:cNvSpPr txBox="1">
            <a:spLocks/>
          </p:cNvSpPr>
          <p:nvPr>
            <p:custDataLst>
              <p:tags r:id="rId1"/>
            </p:custDataLst>
          </p:nvPr>
        </p:nvSpPr>
        <p:spPr>
          <a:xfrm>
            <a:off x="544894" y="1502490"/>
            <a:ext cx="11331420" cy="4365767"/>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buNone/>
            </a:pPr>
            <a:endParaRPr lang="fr-ca" sz="1200" b="1" dirty="0">
              <a:solidFill>
                <a:schemeClr val="bg1"/>
              </a:solidFill>
              <a:latin typeface="Montserrat" panose="00000500000000000000" pitchFamily="2" charset="0"/>
              <a:cs typeface="+mn-cs"/>
              <a:sym typeface=""/>
            </a:endParaRPr>
          </a:p>
          <a:p>
            <a:pPr algn="l" rtl="0">
              <a:lnSpc>
                <a:spcPct val="100000"/>
              </a:lnSpc>
              <a:buNone/>
            </a:pPr>
            <a:endParaRPr lang="fr-ca" sz="1600" dirty="0">
              <a:solidFill>
                <a:schemeClr val="bg1"/>
              </a:solidFill>
              <a:latin typeface="Montserrat" panose="00000500000000000000" pitchFamily="2" charset="0"/>
              <a:cs typeface="+mn-cs"/>
              <a:sym typeface=""/>
            </a:endParaRPr>
          </a:p>
          <a:p>
            <a:pPr algn="l" rtl="0">
              <a:lnSpc>
                <a:spcPct val="100000"/>
              </a:lnSpc>
              <a:buNone/>
            </a:pPr>
            <a:endParaRPr lang="fr-ca" sz="1600" dirty="0">
              <a:solidFill>
                <a:schemeClr val="bg1"/>
              </a:solidFill>
              <a:latin typeface="Montserrat" panose="00000500000000000000" pitchFamily="2" charset="0"/>
            </a:endParaRPr>
          </a:p>
        </p:txBody>
      </p:sp>
      <p:sp>
        <p:nvSpPr>
          <p:cNvPr id="4" name="Title 1">
            <a:extLst>
              <a:ext uri="{FF2B5EF4-FFF2-40B4-BE49-F238E27FC236}">
                <a16:creationId xmlns:a16="http://schemas.microsoft.com/office/drawing/2014/main" id="{6FB003E7-04E9-6C1A-3398-3E15E28122DD}"/>
              </a:ext>
            </a:extLst>
          </p:cNvPr>
          <p:cNvSpPr>
            <a:spLocks noGrp="1"/>
          </p:cNvSpPr>
          <p:nvPr>
            <p:ph type="ctrTitle" idx="4294967295"/>
            <p:custDataLst>
              <p:tags r:id="rId2"/>
            </p:custDataLst>
          </p:nvPr>
        </p:nvSpPr>
        <p:spPr>
          <a:xfrm>
            <a:off x="696946" y="1434800"/>
            <a:ext cx="10632331" cy="4501145"/>
          </a:xfrm>
        </p:spPr>
        <p:txBody>
          <a:bodyPr>
            <a:noAutofit/>
          </a:bodyPr>
          <a:lstStyle/>
          <a:p>
            <a:pPr algn="l" rtl="0">
              <a:lnSpc>
                <a:spcPct val="100000"/>
              </a:lnSpc>
            </a:pPr>
            <a:br>
              <a:rPr lang="fr-ca" sz="2600" b="1" kern="0" dirty="0">
                <a:solidFill>
                  <a:schemeClr val="bg1">
                    <a:lumMod val="100000"/>
                  </a:schemeClr>
                </a:solidFill>
                <a:cs typeface="+mn-cs"/>
                <a:sym typeface=""/>
              </a:rPr>
            </a:br>
            <a:r>
              <a:rPr lang="fr-ca" sz="2600" b="1" i="0" u="none" kern="0" baseline="0" dirty="0">
                <a:solidFill>
                  <a:schemeClr val="bg1">
                    <a:lumMod val="100000"/>
                  </a:schemeClr>
                </a:solidFill>
                <a:cs typeface="+mn-cs"/>
                <a:sym typeface=""/>
              </a:rPr>
              <a:t>Ceci devient un mouvement lorsque le secteur se présente avec un engagement réel.</a:t>
            </a:r>
            <a:br>
              <a:rPr lang="fr-ca" sz="2600" b="1" kern="0" dirty="0">
                <a:solidFill>
                  <a:schemeClr val="bg1">
                    <a:lumMod val="100000"/>
                  </a:schemeClr>
                </a:solidFill>
                <a:cs typeface="+mn-cs"/>
                <a:sym typeface=""/>
              </a:rPr>
            </a:br>
            <a:br>
              <a:rPr lang="fr-ca" sz="2600" kern="0" dirty="0">
                <a:solidFill>
                  <a:schemeClr val="bg1">
                    <a:lumMod val="100000"/>
                  </a:schemeClr>
                </a:solidFill>
                <a:cs typeface="+mn-cs"/>
                <a:sym typeface=""/>
              </a:rPr>
            </a:br>
            <a:br>
              <a:rPr lang="fr-ca" sz="2600" kern="0" dirty="0">
                <a:solidFill>
                  <a:schemeClr val="bg1">
                    <a:lumMod val="100000"/>
                  </a:schemeClr>
                </a:solidFill>
                <a:cs typeface="+mn-cs"/>
                <a:sym typeface=""/>
              </a:rPr>
            </a:br>
            <a:endParaRPr lang="fr-ca" sz="2600" kern="0" dirty="0">
              <a:solidFill>
                <a:schemeClr val="bg1">
                  <a:lumMod val="100000"/>
                </a:schemeClr>
              </a:solidFill>
              <a:cs typeface="+mn-cs"/>
              <a:sym typeface=""/>
            </a:endParaRPr>
          </a:p>
        </p:txBody>
      </p:sp>
      <p:sp>
        <p:nvSpPr>
          <p:cNvPr id="5" name="object 2">
            <a:extLst>
              <a:ext uri="{FF2B5EF4-FFF2-40B4-BE49-F238E27FC236}">
                <a16:creationId xmlns:a16="http://schemas.microsoft.com/office/drawing/2014/main" id="{2E9FB704-084A-BBE8-4B55-5D056643825E}"/>
              </a:ext>
            </a:extLst>
          </p:cNvPr>
          <p:cNvSpPr txBox="1">
            <a:spLocks/>
          </p:cNvSpPr>
          <p:nvPr>
            <p:custDataLst>
              <p:tags r:id="rId3"/>
            </p:custDataLst>
          </p:nvPr>
        </p:nvSpPr>
        <p:spPr>
          <a:xfrm>
            <a:off x="696946" y="654749"/>
            <a:ext cx="7493000" cy="693138"/>
          </a:xfrm>
          <a:prstGeom prst="rect">
            <a:avLst/>
          </a:prstGeom>
        </p:spPr>
        <p:txBody>
          <a:bodyPr vert="horz" wrap="square" lIns="0" tIns="1587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rtl="0">
              <a:lnSpc>
                <a:spcPct val="100000"/>
              </a:lnSpc>
              <a:spcBef>
                <a:spcPts val="125"/>
              </a:spcBef>
            </a:pPr>
            <a:r>
              <a:rPr lang="fr-ca" b="1" i="0" u="none" baseline="0" dirty="0">
                <a:solidFill>
                  <a:schemeClr val="bg1"/>
                </a:solidFill>
                <a:latin typeface="Montserrat" panose="00000500000000000000" pitchFamily="2" charset="0"/>
                <a:cs typeface="+mn-cs"/>
                <a:sym typeface=""/>
              </a:rPr>
              <a:t>Il est temps d’agir</a:t>
            </a:r>
          </a:p>
        </p:txBody>
      </p:sp>
    </p:spTree>
    <p:extLst>
      <p:ext uri="{BB962C8B-B14F-4D97-AF65-F5344CB8AC3E}">
        <p14:creationId xmlns:p14="http://schemas.microsoft.com/office/powerpoint/2010/main" val="34997276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DE3C9-9171-BFF3-0830-69EF5C648EB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1011666-6623-DCA7-5121-6B6581287B5E}"/>
              </a:ext>
            </a:extLst>
          </p:cNvPr>
          <p:cNvSpPr txBox="1">
            <a:spLocks/>
          </p:cNvSpPr>
          <p:nvPr>
            <p:custDataLst>
              <p:tags r:id="rId1"/>
            </p:custDataLst>
          </p:nvPr>
        </p:nvSpPr>
        <p:spPr>
          <a:xfrm>
            <a:off x="482829" y="466684"/>
            <a:ext cx="9344661" cy="690574"/>
          </a:xfrm>
          <a:prstGeom prst="rect">
            <a:avLst/>
          </a:prstGeom>
        </p:spPr>
        <p:txBody>
          <a:bodyPr vert="horz" wrap="square" lIns="0" tIns="1333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rtl="0">
              <a:lnSpc>
                <a:spcPct val="100000"/>
              </a:lnSpc>
              <a:spcBef>
                <a:spcPts val="105"/>
              </a:spcBef>
            </a:pPr>
            <a:r>
              <a:rPr lang="fr-ca" b="1" i="0" u="none" baseline="0" dirty="0">
                <a:latin typeface="Montserrat" panose="00000500000000000000" pitchFamily="2" charset="0"/>
                <a:cs typeface="+mn-cs"/>
                <a:sym typeface=""/>
              </a:rPr>
              <a:t>Soutien</a:t>
            </a:r>
          </a:p>
        </p:txBody>
      </p:sp>
      <p:grpSp>
        <p:nvGrpSpPr>
          <p:cNvPr id="4" name="Group 3">
            <a:extLst>
              <a:ext uri="{FF2B5EF4-FFF2-40B4-BE49-F238E27FC236}">
                <a16:creationId xmlns:a16="http://schemas.microsoft.com/office/drawing/2014/main" id="{55031284-2CED-A788-15D8-050863CD2688}"/>
              </a:ext>
            </a:extLst>
          </p:cNvPr>
          <p:cNvGrpSpPr/>
          <p:nvPr/>
        </p:nvGrpSpPr>
        <p:grpSpPr>
          <a:xfrm>
            <a:off x="255731" y="1017864"/>
            <a:ext cx="11563704" cy="5409095"/>
            <a:chOff x="255731" y="1017864"/>
            <a:chExt cx="11563704" cy="5409095"/>
          </a:xfrm>
        </p:grpSpPr>
        <p:pic>
          <p:nvPicPr>
            <p:cNvPr id="18" name="Picture 17" descr="A logo for a restaurant&#10;&#10;AI-generated content may be incorrect.">
              <a:extLst>
                <a:ext uri="{FF2B5EF4-FFF2-40B4-BE49-F238E27FC236}">
                  <a16:creationId xmlns:a16="http://schemas.microsoft.com/office/drawing/2014/main" id="{20541B43-04F9-FB02-37B5-ABC8006EC449}"/>
                </a:ext>
              </a:extLst>
            </p:cNvPr>
            <p:cNvPicPr>
              <a:picLocks noChangeAspect="1"/>
            </p:cNvPicPr>
            <p:nvPr>
              <p:custDataLst>
                <p:tags r:id="rId2"/>
              </p:custDataLst>
            </p:nvPr>
          </p:nvPicPr>
          <p:blipFill>
            <a:blip r:embed="rId17"/>
            <a:stretch>
              <a:fillRect/>
            </a:stretch>
          </p:blipFill>
          <p:spPr>
            <a:xfrm>
              <a:off x="6114958" y="4463787"/>
              <a:ext cx="3304096" cy="1882921"/>
            </a:xfrm>
            <a:prstGeom prst="rect">
              <a:avLst/>
            </a:prstGeom>
          </p:spPr>
        </p:pic>
        <p:pic>
          <p:nvPicPr>
            <p:cNvPr id="19" name="Picture 18" descr="A logo with a cow and maple leaf&#10;&#10;AI-generated content may be incorrect.">
              <a:extLst>
                <a:ext uri="{FF2B5EF4-FFF2-40B4-BE49-F238E27FC236}">
                  <a16:creationId xmlns:a16="http://schemas.microsoft.com/office/drawing/2014/main" id="{18DE8A3D-709C-FBAD-B5AE-936E58C271CD}"/>
                </a:ext>
              </a:extLst>
            </p:cNvPr>
            <p:cNvPicPr>
              <a:picLocks noChangeAspect="1"/>
            </p:cNvPicPr>
            <p:nvPr>
              <p:custDataLst>
                <p:tags r:id="rId3"/>
              </p:custDataLst>
            </p:nvPr>
          </p:nvPicPr>
          <p:blipFill>
            <a:blip r:embed="rId18"/>
            <a:stretch>
              <a:fillRect/>
            </a:stretch>
          </p:blipFill>
          <p:spPr>
            <a:xfrm>
              <a:off x="5041396" y="1387230"/>
              <a:ext cx="1863702" cy="1817169"/>
            </a:xfrm>
            <a:prstGeom prst="rect">
              <a:avLst/>
            </a:prstGeom>
          </p:spPr>
        </p:pic>
        <p:pic>
          <p:nvPicPr>
            <p:cNvPr id="20" name="Picture 19" descr="A logo with a leaf and text&#10;&#10;AI-generated content may be incorrect.">
              <a:extLst>
                <a:ext uri="{FF2B5EF4-FFF2-40B4-BE49-F238E27FC236}">
                  <a16:creationId xmlns:a16="http://schemas.microsoft.com/office/drawing/2014/main" id="{13D8337E-CEEE-06B4-96A4-370857199FD7}"/>
                </a:ext>
              </a:extLst>
            </p:cNvPr>
            <p:cNvPicPr>
              <a:picLocks noChangeAspect="1"/>
            </p:cNvPicPr>
            <p:nvPr>
              <p:custDataLst>
                <p:tags r:id="rId4"/>
              </p:custDataLst>
            </p:nvPr>
          </p:nvPicPr>
          <p:blipFill>
            <a:blip r:embed="rId19"/>
            <a:stretch>
              <a:fillRect/>
            </a:stretch>
          </p:blipFill>
          <p:spPr>
            <a:xfrm>
              <a:off x="6991000" y="1017864"/>
              <a:ext cx="2643152" cy="2555901"/>
            </a:xfrm>
            <a:prstGeom prst="rect">
              <a:avLst/>
            </a:prstGeom>
          </p:spPr>
        </p:pic>
        <p:pic>
          <p:nvPicPr>
            <p:cNvPr id="21" name="Picture 20" descr="A logo on a black background&#10;&#10;AI-generated content may be incorrect.">
              <a:extLst>
                <a:ext uri="{FF2B5EF4-FFF2-40B4-BE49-F238E27FC236}">
                  <a16:creationId xmlns:a16="http://schemas.microsoft.com/office/drawing/2014/main" id="{7DCCC7F8-A237-718F-E069-6373AED340E4}"/>
                </a:ext>
              </a:extLst>
            </p:cNvPr>
            <p:cNvPicPr>
              <a:picLocks noChangeAspect="1"/>
            </p:cNvPicPr>
            <p:nvPr>
              <p:custDataLst>
                <p:tags r:id="rId5"/>
              </p:custDataLst>
            </p:nvPr>
          </p:nvPicPr>
          <p:blipFill>
            <a:blip r:embed="rId20"/>
            <a:stretch>
              <a:fillRect/>
            </a:stretch>
          </p:blipFill>
          <p:spPr>
            <a:xfrm>
              <a:off x="3114250" y="2472068"/>
              <a:ext cx="2785955" cy="2780841"/>
            </a:xfrm>
            <a:prstGeom prst="rect">
              <a:avLst/>
            </a:prstGeom>
          </p:spPr>
        </p:pic>
        <p:pic>
          <p:nvPicPr>
            <p:cNvPr id="23" name="Picture 22" descr="A logo for a farm and food care company&#10;&#10;AI-generated content may be incorrect.">
              <a:extLst>
                <a:ext uri="{FF2B5EF4-FFF2-40B4-BE49-F238E27FC236}">
                  <a16:creationId xmlns:a16="http://schemas.microsoft.com/office/drawing/2014/main" id="{B09158A6-45FC-0ABB-6BDD-0AA2F2122FE3}"/>
                </a:ext>
              </a:extLst>
            </p:cNvPr>
            <p:cNvPicPr>
              <a:picLocks noChangeAspect="1"/>
            </p:cNvPicPr>
            <p:nvPr>
              <p:custDataLst>
                <p:tags r:id="rId6"/>
              </p:custDataLst>
            </p:nvPr>
          </p:nvPicPr>
          <p:blipFill>
            <a:blip r:embed="rId21"/>
            <a:stretch>
              <a:fillRect/>
            </a:stretch>
          </p:blipFill>
          <p:spPr>
            <a:xfrm>
              <a:off x="6131648" y="3114842"/>
              <a:ext cx="1550061" cy="1495293"/>
            </a:xfrm>
            <a:prstGeom prst="rect">
              <a:avLst/>
            </a:prstGeom>
          </p:spPr>
        </p:pic>
        <p:pic>
          <p:nvPicPr>
            <p:cNvPr id="24" name="Picture 23" descr="A grey logo on a black background&#10;&#10;AI-generated content may be incorrect.">
              <a:extLst>
                <a:ext uri="{FF2B5EF4-FFF2-40B4-BE49-F238E27FC236}">
                  <a16:creationId xmlns:a16="http://schemas.microsoft.com/office/drawing/2014/main" id="{8D51E697-243F-5176-156E-1B7C4587C5C4}"/>
                </a:ext>
              </a:extLst>
            </p:cNvPr>
            <p:cNvPicPr>
              <a:picLocks noChangeAspect="1"/>
            </p:cNvPicPr>
            <p:nvPr>
              <p:custDataLst>
                <p:tags r:id="rId7"/>
              </p:custDataLst>
            </p:nvPr>
          </p:nvPicPr>
          <p:blipFill>
            <a:blip r:embed="rId22"/>
            <a:stretch>
              <a:fillRect/>
            </a:stretch>
          </p:blipFill>
          <p:spPr>
            <a:xfrm>
              <a:off x="7913152" y="3006333"/>
              <a:ext cx="1733978" cy="1712310"/>
            </a:xfrm>
            <a:prstGeom prst="rect">
              <a:avLst/>
            </a:prstGeom>
          </p:spPr>
        </p:pic>
        <p:pic>
          <p:nvPicPr>
            <p:cNvPr id="25" name="Picture 24" descr="A silver leaf on a black background&#10;&#10;AI-generated content may be incorrect.">
              <a:extLst>
                <a:ext uri="{FF2B5EF4-FFF2-40B4-BE49-F238E27FC236}">
                  <a16:creationId xmlns:a16="http://schemas.microsoft.com/office/drawing/2014/main" id="{BC3F8F90-13B2-0B1A-E935-957749770024}"/>
                </a:ext>
              </a:extLst>
            </p:cNvPr>
            <p:cNvPicPr>
              <a:picLocks noChangeAspect="1"/>
            </p:cNvPicPr>
            <p:nvPr>
              <p:custDataLst>
                <p:tags r:id="rId8"/>
              </p:custDataLst>
            </p:nvPr>
          </p:nvPicPr>
          <p:blipFill>
            <a:blip r:embed="rId23"/>
            <a:stretch>
              <a:fillRect/>
            </a:stretch>
          </p:blipFill>
          <p:spPr>
            <a:xfrm>
              <a:off x="255731" y="2554476"/>
              <a:ext cx="2627076" cy="2616024"/>
            </a:xfrm>
            <a:prstGeom prst="rect">
              <a:avLst/>
            </a:prstGeom>
          </p:spPr>
        </p:pic>
        <p:pic>
          <p:nvPicPr>
            <p:cNvPr id="26" name="Picture 25" descr="A grey rectangular sign with white text&#10;&#10;AI-generated content may be incorrect.">
              <a:extLst>
                <a:ext uri="{FF2B5EF4-FFF2-40B4-BE49-F238E27FC236}">
                  <a16:creationId xmlns:a16="http://schemas.microsoft.com/office/drawing/2014/main" id="{E2F9D96D-CA7B-5794-D246-2B40D9BFB01D}"/>
                </a:ext>
              </a:extLst>
            </p:cNvPr>
            <p:cNvPicPr>
              <a:picLocks noChangeAspect="1"/>
            </p:cNvPicPr>
            <p:nvPr>
              <p:custDataLst>
                <p:tags r:id="rId9"/>
              </p:custDataLst>
            </p:nvPr>
          </p:nvPicPr>
          <p:blipFill>
            <a:blip r:embed="rId24"/>
            <a:stretch>
              <a:fillRect/>
            </a:stretch>
          </p:blipFill>
          <p:spPr>
            <a:xfrm>
              <a:off x="439483" y="4666066"/>
              <a:ext cx="1648839" cy="1638370"/>
            </a:xfrm>
            <a:prstGeom prst="rect">
              <a:avLst/>
            </a:prstGeom>
          </p:spPr>
        </p:pic>
        <p:pic>
          <p:nvPicPr>
            <p:cNvPr id="27" name="Picture 26" descr="A black background with grey text&#10;&#10;AI-generated content may be incorrect.">
              <a:extLst>
                <a:ext uri="{FF2B5EF4-FFF2-40B4-BE49-F238E27FC236}">
                  <a16:creationId xmlns:a16="http://schemas.microsoft.com/office/drawing/2014/main" id="{1A1BF236-24D9-388D-14E9-299A51851D10}"/>
                </a:ext>
              </a:extLst>
            </p:cNvPr>
            <p:cNvPicPr>
              <a:picLocks noChangeAspect="1"/>
            </p:cNvPicPr>
            <p:nvPr>
              <p:custDataLst>
                <p:tags r:id="rId10"/>
              </p:custDataLst>
            </p:nvPr>
          </p:nvPicPr>
          <p:blipFill>
            <a:blip r:embed="rId25"/>
            <a:stretch>
              <a:fillRect/>
            </a:stretch>
          </p:blipFill>
          <p:spPr>
            <a:xfrm>
              <a:off x="3983466" y="4540771"/>
              <a:ext cx="1895714" cy="1886188"/>
            </a:xfrm>
            <a:prstGeom prst="rect">
              <a:avLst/>
            </a:prstGeom>
          </p:spPr>
        </p:pic>
        <p:pic>
          <p:nvPicPr>
            <p:cNvPr id="3" name="Picture 2" descr="A black and white logo&#10;&#10;Description automatically generated">
              <a:extLst>
                <a:ext uri="{FF2B5EF4-FFF2-40B4-BE49-F238E27FC236}">
                  <a16:creationId xmlns:a16="http://schemas.microsoft.com/office/drawing/2014/main" id="{0D800949-8AAC-AA2E-3623-BB84570E3203}"/>
                </a:ext>
              </a:extLst>
            </p:cNvPr>
            <p:cNvPicPr>
              <a:picLocks noChangeAspect="1"/>
            </p:cNvPicPr>
            <p:nvPr>
              <p:custDataLst>
                <p:tags r:id="rId11"/>
              </p:custDataLst>
            </p:nvPr>
          </p:nvPicPr>
          <p:blipFill>
            <a:blip r:embed="rId26"/>
            <a:stretch>
              <a:fillRect/>
            </a:stretch>
          </p:blipFill>
          <p:spPr>
            <a:xfrm>
              <a:off x="2404072" y="1457103"/>
              <a:ext cx="2551422" cy="1677422"/>
            </a:xfrm>
            <a:prstGeom prst="rect">
              <a:avLst/>
            </a:prstGeom>
          </p:spPr>
        </p:pic>
        <p:pic>
          <p:nvPicPr>
            <p:cNvPr id="5" name="Picture 4" descr="A logo for a company&#10;&#10;AI-generated content may be incorrect.">
              <a:extLst>
                <a:ext uri="{FF2B5EF4-FFF2-40B4-BE49-F238E27FC236}">
                  <a16:creationId xmlns:a16="http://schemas.microsoft.com/office/drawing/2014/main" id="{08AD10E9-E3F0-41EE-DF30-E8591A902886}"/>
                </a:ext>
              </a:extLst>
            </p:cNvPr>
            <p:cNvPicPr>
              <a:picLocks noChangeAspect="1"/>
            </p:cNvPicPr>
            <p:nvPr>
              <p:custDataLst>
                <p:tags r:id="rId12"/>
              </p:custDataLst>
            </p:nvPr>
          </p:nvPicPr>
          <p:blipFill>
            <a:blip r:embed="rId27"/>
            <a:stretch>
              <a:fillRect/>
            </a:stretch>
          </p:blipFill>
          <p:spPr>
            <a:xfrm>
              <a:off x="9899202" y="3006333"/>
              <a:ext cx="1524065" cy="1499198"/>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9B3A9AA0-CF17-D48B-D096-F9E832A9A223}"/>
                </a:ext>
              </a:extLst>
            </p:cNvPr>
            <p:cNvPicPr>
              <a:picLocks noChangeAspect="1"/>
            </p:cNvPicPr>
            <p:nvPr>
              <p:custDataLst>
                <p:tags r:id="rId13"/>
              </p:custDataLst>
            </p:nvPr>
          </p:nvPicPr>
          <p:blipFill>
            <a:blip r:embed="rId28"/>
            <a:srcRect l="260" t="33734" r="-260" b="41206"/>
            <a:stretch/>
          </p:blipFill>
          <p:spPr>
            <a:xfrm>
              <a:off x="9720056" y="2024980"/>
              <a:ext cx="2099379" cy="541668"/>
            </a:xfrm>
            <a:prstGeom prst="rect">
              <a:avLst/>
            </a:prstGeom>
          </p:spPr>
        </p:pic>
        <p:pic>
          <p:nvPicPr>
            <p:cNvPr id="8" name="Picture 7" descr="A black and grey logo&#10;&#10;AI-generated content may be incorrect.">
              <a:extLst>
                <a:ext uri="{FF2B5EF4-FFF2-40B4-BE49-F238E27FC236}">
                  <a16:creationId xmlns:a16="http://schemas.microsoft.com/office/drawing/2014/main" id="{BB5AA29F-04D8-0D50-3C85-092EDFC9F702}"/>
                </a:ext>
              </a:extLst>
            </p:cNvPr>
            <p:cNvPicPr>
              <a:picLocks noChangeAspect="1"/>
            </p:cNvPicPr>
            <p:nvPr>
              <p:custDataLst>
                <p:tags r:id="rId14"/>
              </p:custDataLst>
            </p:nvPr>
          </p:nvPicPr>
          <p:blipFill>
            <a:blip r:embed="rId29"/>
            <a:stretch>
              <a:fillRect/>
            </a:stretch>
          </p:blipFill>
          <p:spPr>
            <a:xfrm>
              <a:off x="2368782" y="5054737"/>
              <a:ext cx="1355236" cy="859596"/>
            </a:xfrm>
            <a:prstGeom prst="rect">
              <a:avLst/>
            </a:prstGeom>
          </p:spPr>
        </p:pic>
        <p:pic>
          <p:nvPicPr>
            <p:cNvPr id="1026" name="Picture 2">
              <a:extLst>
                <a:ext uri="{FF2B5EF4-FFF2-40B4-BE49-F238E27FC236}">
                  <a16:creationId xmlns:a16="http://schemas.microsoft.com/office/drawing/2014/main" id="{A0D4BCDD-40A1-7C4B-F852-5162F3148C8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78030" y="1810779"/>
              <a:ext cx="1940140" cy="9700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63712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3F1ACE-9233-1BCA-C996-031F58EC7FAB}"/>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F42EF5F-06EA-8EE5-E2B4-2FB884FC5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useBgFill="1">
        <p:nvSpPr>
          <p:cNvPr id="23" name="Rectangle 22">
            <a:extLst>
              <a:ext uri="{FF2B5EF4-FFF2-40B4-BE49-F238E27FC236}">
                <a16:creationId xmlns:a16="http://schemas.microsoft.com/office/drawing/2014/main" id="{B9F8AAF0-50D4-63F3-9F47-13855CE2C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5" name="Rectangle 24">
            <a:extLst>
              <a:ext uri="{FF2B5EF4-FFF2-40B4-BE49-F238E27FC236}">
                <a16:creationId xmlns:a16="http://schemas.microsoft.com/office/drawing/2014/main" id="{C83904A7-AE33-9E24-6973-1083E9D51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7" name="Rectangle 26">
            <a:extLst>
              <a:ext uri="{FF2B5EF4-FFF2-40B4-BE49-F238E27FC236}">
                <a16:creationId xmlns:a16="http://schemas.microsoft.com/office/drawing/2014/main" id="{367AD17D-0DA0-CFC4-CEFD-1EF715846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9" name="Rectangle 28">
            <a:extLst>
              <a:ext uri="{FF2B5EF4-FFF2-40B4-BE49-F238E27FC236}">
                <a16:creationId xmlns:a16="http://schemas.microsoft.com/office/drawing/2014/main" id="{319A2AC2-A081-C4FC-F4CB-6A4A755A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31" name="Freeform: Shape 30">
            <a:extLst>
              <a:ext uri="{FF2B5EF4-FFF2-40B4-BE49-F238E27FC236}">
                <a16:creationId xmlns:a16="http://schemas.microsoft.com/office/drawing/2014/main" id="{AA19ED62-117B-0E8C-8D93-8AD9E9269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ca"/>
          </a:p>
        </p:txBody>
      </p:sp>
      <p:sp>
        <p:nvSpPr>
          <p:cNvPr id="33" name="Rectangle 32">
            <a:extLst>
              <a:ext uri="{FF2B5EF4-FFF2-40B4-BE49-F238E27FC236}">
                <a16:creationId xmlns:a16="http://schemas.microsoft.com/office/drawing/2014/main" id="{6A8A43E6-06E1-FCF1-8AAF-3613FD420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grpSp>
        <p:nvGrpSpPr>
          <p:cNvPr id="6" name="Group 5">
            <a:extLst>
              <a:ext uri="{FF2B5EF4-FFF2-40B4-BE49-F238E27FC236}">
                <a16:creationId xmlns:a16="http://schemas.microsoft.com/office/drawing/2014/main" id="{A5BA33C5-AACD-452A-3FCB-3ED8FAFD7B27}"/>
              </a:ext>
            </a:extLst>
          </p:cNvPr>
          <p:cNvGrpSpPr/>
          <p:nvPr>
            <p:custDataLst>
              <p:tags r:id="rId8"/>
            </p:custDataLst>
          </p:nvPr>
        </p:nvGrpSpPr>
        <p:grpSpPr>
          <a:xfrm>
            <a:off x="0" y="-10142"/>
            <a:ext cx="4833642" cy="6878275"/>
            <a:chOff x="-71442" y="8145"/>
            <a:chExt cx="4176797" cy="6859993"/>
          </a:xfrm>
        </p:grpSpPr>
        <p:pic>
          <p:nvPicPr>
            <p:cNvPr id="7" name="Picture 6" descr="A red rectangle with a red border&#10;&#10;AI-generated content may be incorrect.">
              <a:extLst>
                <a:ext uri="{FF2B5EF4-FFF2-40B4-BE49-F238E27FC236}">
                  <a16:creationId xmlns:a16="http://schemas.microsoft.com/office/drawing/2014/main" id="{C4985CEB-6D7B-593F-35FF-3A881FC8B349}"/>
                </a:ext>
              </a:extLst>
            </p:cNvPr>
            <p:cNvPicPr/>
            <p:nvPr/>
          </p:nvPicPr>
          <p:blipFill>
            <a:blip r:embed="rId13"/>
            <a:srcRect r="81122"/>
            <a:stretch/>
          </p:blipFill>
          <p:spPr>
            <a:xfrm>
              <a:off x="-71442" y="10138"/>
              <a:ext cx="2301618" cy="6858000"/>
            </a:xfrm>
            <a:prstGeom prst="rect">
              <a:avLst/>
            </a:prstGeom>
          </p:spPr>
        </p:pic>
        <p:pic>
          <p:nvPicPr>
            <p:cNvPr id="8" name="Picture 7" descr="A red rectangle with a red border&#10;&#10;AI-generated content may be incorrect.">
              <a:extLst>
                <a:ext uri="{FF2B5EF4-FFF2-40B4-BE49-F238E27FC236}">
                  <a16:creationId xmlns:a16="http://schemas.microsoft.com/office/drawing/2014/main" id="{B8F9D36D-8896-4558-5EC3-C6A1DCFCFC9E}"/>
                </a:ext>
              </a:extLst>
            </p:cNvPr>
            <p:cNvPicPr/>
            <p:nvPr/>
          </p:nvPicPr>
          <p:blipFill>
            <a:blip r:embed="rId13"/>
            <a:srcRect l="83404" r="24"/>
            <a:stretch/>
          </p:blipFill>
          <p:spPr>
            <a:xfrm>
              <a:off x="2029194" y="8145"/>
              <a:ext cx="2076161" cy="6858000"/>
            </a:xfrm>
            <a:prstGeom prst="rect">
              <a:avLst/>
            </a:prstGeom>
          </p:spPr>
        </p:pic>
      </p:grpSp>
      <p:sp>
        <p:nvSpPr>
          <p:cNvPr id="12" name="Title 1">
            <a:extLst>
              <a:ext uri="{FF2B5EF4-FFF2-40B4-BE49-F238E27FC236}">
                <a16:creationId xmlns:a16="http://schemas.microsoft.com/office/drawing/2014/main" id="{EDF383F5-8171-2EB5-4EF3-AA3494F01724}"/>
              </a:ext>
            </a:extLst>
          </p:cNvPr>
          <p:cNvSpPr txBox="1">
            <a:spLocks/>
          </p:cNvSpPr>
          <p:nvPr>
            <p:custDataLst>
              <p:tags r:id="rId9"/>
            </p:custDataLst>
          </p:nvPr>
        </p:nvSpPr>
        <p:spPr>
          <a:xfrm>
            <a:off x="589589" y="3009025"/>
            <a:ext cx="3529182" cy="134498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FR" sz="2500" b="1" i="0" u="none" baseline="0" dirty="0">
                <a:solidFill>
                  <a:schemeClr val="bg1"/>
                </a:solidFill>
                <a:latin typeface="Montserrat" panose="00000500000000000000" pitchFamily="2" charset="0"/>
                <a:cs typeface="+mn-cs"/>
                <a:sym typeface=""/>
              </a:rPr>
              <a:t>Mettre en valeur l’histoire de votre marque</a:t>
            </a:r>
            <a:endParaRPr lang="fr-ca" sz="2500" b="1" i="0" u="none" baseline="0" dirty="0">
              <a:solidFill>
                <a:schemeClr val="bg1"/>
              </a:solidFill>
              <a:latin typeface="Montserrat" panose="00000500000000000000" pitchFamily="2" charset="0"/>
              <a:cs typeface="+mn-cs"/>
              <a:sym typeface=""/>
            </a:endParaRPr>
          </a:p>
        </p:txBody>
      </p:sp>
      <p:sp>
        <p:nvSpPr>
          <p:cNvPr id="15" name="Title 1">
            <a:extLst>
              <a:ext uri="{FF2B5EF4-FFF2-40B4-BE49-F238E27FC236}">
                <a16:creationId xmlns:a16="http://schemas.microsoft.com/office/drawing/2014/main" id="{1BE8971B-E464-0D0E-FD2A-005F4CC25220}"/>
              </a:ext>
            </a:extLst>
          </p:cNvPr>
          <p:cNvSpPr txBox="1">
            <a:spLocks/>
          </p:cNvSpPr>
          <p:nvPr>
            <p:custDataLst>
              <p:tags r:id="rId10"/>
            </p:custDataLst>
          </p:nvPr>
        </p:nvSpPr>
        <p:spPr>
          <a:xfrm>
            <a:off x="528736" y="1383030"/>
            <a:ext cx="4196217" cy="134498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ca" sz="3800" b="1" i="0" u="none" baseline="0" dirty="0">
                <a:solidFill>
                  <a:schemeClr val="bg1"/>
                </a:solidFill>
                <a:latin typeface="Montserrat" panose="00000500000000000000" pitchFamily="2" charset="0"/>
                <a:cs typeface="+mn-cs"/>
                <a:sym typeface=""/>
              </a:rPr>
              <a:t>Avantages :</a:t>
            </a:r>
          </a:p>
        </p:txBody>
      </p:sp>
      <p:sp>
        <p:nvSpPr>
          <p:cNvPr id="2" name="TextBox 1">
            <a:extLst>
              <a:ext uri="{FF2B5EF4-FFF2-40B4-BE49-F238E27FC236}">
                <a16:creationId xmlns:a16="http://schemas.microsoft.com/office/drawing/2014/main" id="{901FD0E4-1C31-B364-A22E-FDB11D22ED5C}"/>
              </a:ext>
            </a:extLst>
          </p:cNvPr>
          <p:cNvSpPr txBox="1"/>
          <p:nvPr/>
        </p:nvSpPr>
        <p:spPr>
          <a:xfrm>
            <a:off x="5281960" y="1156702"/>
            <a:ext cx="6458673" cy="4524315"/>
          </a:xfrm>
          <a:prstGeom prst="rect">
            <a:avLst/>
          </a:prstGeom>
          <a:noFill/>
        </p:spPr>
        <p:txBody>
          <a:bodyPr wrap="square" rtlCol="0">
            <a:spAutoFit/>
          </a:bodyPr>
          <a:lstStyle/>
          <a:p>
            <a:pPr marL="285750" indent="-285750">
              <a:buFont typeface="Arial" panose="020B0604020202020204" pitchFamily="34" charset="0"/>
              <a:buChar char="•"/>
            </a:pPr>
            <a:r>
              <a:rPr lang="fr-FR" sz="2400" kern="0" dirty="0">
                <a:solidFill>
                  <a:srgbClr val="3F1E20">
                    <a:lumMod val="100000"/>
                  </a:srgbClr>
                </a:solidFill>
                <a:latin typeface="Montserrat" panose="00000500000000000000" pitchFamily="2" charset="0"/>
                <a:sym typeface=""/>
              </a:rPr>
              <a:t>Mettez en valeur votre leadership</a:t>
            </a:r>
          </a:p>
          <a:p>
            <a:pPr marL="285750" indent="-285750">
              <a:buFont typeface="Arial" panose="020B0604020202020204" pitchFamily="34" charset="0"/>
              <a:buChar char="•"/>
            </a:pPr>
            <a:endParaRPr lang="fr-FR" sz="2400" kern="0" dirty="0">
              <a:solidFill>
                <a:srgbClr val="3F1E20">
                  <a:lumMod val="100000"/>
                </a:srgbClr>
              </a:solidFill>
              <a:latin typeface="Montserrat" panose="00000500000000000000" pitchFamily="2" charset="0"/>
              <a:sym typeface=""/>
            </a:endParaRPr>
          </a:p>
          <a:p>
            <a:pPr marL="285750" indent="-285750">
              <a:buFont typeface="Arial" panose="020B0604020202020204" pitchFamily="34" charset="0"/>
              <a:buChar char="•"/>
            </a:pPr>
            <a:r>
              <a:rPr lang="fr-FR" sz="2400" kern="0" dirty="0">
                <a:solidFill>
                  <a:srgbClr val="3F1E20">
                    <a:lumMod val="100000"/>
                  </a:srgbClr>
                </a:solidFill>
                <a:latin typeface="Montserrat" panose="00000500000000000000" pitchFamily="2" charset="0"/>
                <a:sym typeface=""/>
              </a:rPr>
              <a:t>Positionnez votre segment du secteur comme une base de la confiance du public</a:t>
            </a:r>
          </a:p>
          <a:p>
            <a:pPr marL="285750" indent="-285750">
              <a:buFont typeface="Arial" panose="020B0604020202020204" pitchFamily="34" charset="0"/>
              <a:buChar char="•"/>
            </a:pPr>
            <a:endParaRPr lang="fr-FR" sz="2400" kern="0" dirty="0">
              <a:solidFill>
                <a:srgbClr val="3F1E20">
                  <a:lumMod val="100000"/>
                </a:srgbClr>
              </a:solidFill>
              <a:latin typeface="Montserrat" panose="00000500000000000000" pitchFamily="2" charset="0"/>
              <a:sym typeface=""/>
            </a:endParaRPr>
          </a:p>
          <a:p>
            <a:pPr marL="285750" indent="-285750">
              <a:buFont typeface="Arial" panose="020B0604020202020204" pitchFamily="34" charset="0"/>
              <a:buChar char="•"/>
            </a:pPr>
            <a:r>
              <a:rPr lang="fr-FR" sz="2400" kern="0" dirty="0">
                <a:solidFill>
                  <a:srgbClr val="3F1E20">
                    <a:lumMod val="100000"/>
                  </a:srgbClr>
                </a:solidFill>
                <a:latin typeface="Montserrat" panose="00000500000000000000" pitchFamily="2" charset="0"/>
                <a:sym typeface=""/>
              </a:rPr>
              <a:t>Parlez des carrières dans votre segment du secteur</a:t>
            </a:r>
          </a:p>
          <a:p>
            <a:pPr marL="285750" indent="-285750">
              <a:buFont typeface="Arial" panose="020B0604020202020204" pitchFamily="34" charset="0"/>
              <a:buChar char="•"/>
            </a:pPr>
            <a:endParaRPr lang="fr-FR" sz="2400" kern="0" dirty="0">
              <a:solidFill>
                <a:srgbClr val="3F1E20">
                  <a:lumMod val="100000"/>
                </a:srgbClr>
              </a:solidFill>
              <a:latin typeface="Montserrat" panose="00000500000000000000" pitchFamily="2" charset="0"/>
              <a:sym typeface=""/>
            </a:endParaRPr>
          </a:p>
          <a:p>
            <a:pPr marL="285750" indent="-285750">
              <a:buFont typeface="Arial" panose="020B0604020202020204" pitchFamily="34" charset="0"/>
              <a:buChar char="•"/>
            </a:pPr>
            <a:r>
              <a:rPr lang="fr-FR" sz="2400" kern="0" dirty="0">
                <a:solidFill>
                  <a:srgbClr val="3F1E20">
                    <a:lumMod val="100000"/>
                  </a:srgbClr>
                </a:solidFill>
                <a:latin typeface="Montserrat" panose="00000500000000000000" pitchFamily="2" charset="0"/>
                <a:sym typeface=""/>
              </a:rPr>
              <a:t>Soulignez votre rôle en matière d’innovation, de durabilité, de sécurité alimentaire, et plus encore</a:t>
            </a:r>
            <a:endParaRPr lang="en-CA" sz="2400" dirty="0">
              <a:latin typeface="Montserrat" panose="00000500000000000000" pitchFamily="2" charset="0"/>
            </a:endParaRPr>
          </a:p>
        </p:txBody>
      </p:sp>
    </p:spTree>
    <p:extLst>
      <p:ext uri="{BB962C8B-B14F-4D97-AF65-F5344CB8AC3E}">
        <p14:creationId xmlns:p14="http://schemas.microsoft.com/office/powerpoint/2010/main" val="1652094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A2E853-17FB-9903-A25D-4A9C746D7BA9}"/>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CE1667C-3374-F394-D54A-2B7D13A7A998}"/>
              </a:ext>
            </a:extLst>
          </p:cNvPr>
          <p:cNvSpPr txBox="1"/>
          <p:nvPr>
            <p:custDataLst>
              <p:tags r:id="rId2"/>
            </p:custDataLst>
          </p:nvPr>
        </p:nvSpPr>
        <p:spPr>
          <a:xfrm>
            <a:off x="708015" y="1270835"/>
            <a:ext cx="10499680" cy="430887"/>
          </a:xfrm>
          <a:prstGeom prst="rect">
            <a:avLst/>
          </a:prstGeom>
          <a:noFill/>
        </p:spPr>
        <p:txBody>
          <a:bodyPr wrap="square" rtlCol="0">
            <a:spAutoFit/>
          </a:bodyPr>
          <a:lstStyle/>
          <a:p>
            <a:pPr algn="l" rtl="0"/>
            <a:r>
              <a:rPr lang="fr-ca" sz="2200" b="1" i="0" u="none" baseline="0" dirty="0">
                <a:latin typeface="Montserrat" panose="00000500000000000000" pitchFamily="2" charset="0"/>
                <a:ea typeface="Open Sans" pitchFamily="2" charset="0"/>
                <a:cs typeface="Open Sans" pitchFamily="2" charset="0"/>
                <a:sym typeface=""/>
              </a:rPr>
              <a:t>Le système alimentaire canadien est à un tournant décisif</a:t>
            </a:r>
            <a:endParaRPr lang="fr-ca" sz="2200" dirty="0">
              <a:latin typeface="Montserrat" panose="00000500000000000000" pitchFamily="2" charset="0"/>
              <a:sym typeface=""/>
            </a:endParaRPr>
          </a:p>
        </p:txBody>
      </p:sp>
      <p:cxnSp>
        <p:nvCxnSpPr>
          <p:cNvPr id="10" name="Straight Connector 9">
            <a:extLst>
              <a:ext uri="{FF2B5EF4-FFF2-40B4-BE49-F238E27FC236}">
                <a16:creationId xmlns:a16="http://schemas.microsoft.com/office/drawing/2014/main" id="{2497E5A3-AB1D-8E19-F7F2-8E0FC677693F}"/>
              </a:ext>
            </a:extLst>
          </p:cNvPr>
          <p:cNvCxnSpPr>
            <a:cxnSpLocks/>
          </p:cNvCxnSpPr>
          <p:nvPr>
            <p:custDataLst>
              <p:tags r:id="rId3"/>
            </p:custDataLst>
          </p:nvPr>
        </p:nvCxnSpPr>
        <p:spPr>
          <a:xfrm>
            <a:off x="712658" y="1797386"/>
            <a:ext cx="1081828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54FF8A4-A3A9-D080-972B-5BBBB9B42CAB}"/>
              </a:ext>
            </a:extLst>
          </p:cNvPr>
          <p:cNvSpPr txBox="1"/>
          <p:nvPr>
            <p:custDataLst>
              <p:tags r:id="rId4"/>
            </p:custDataLst>
          </p:nvPr>
        </p:nvSpPr>
        <p:spPr>
          <a:xfrm>
            <a:off x="406706" y="1831387"/>
            <a:ext cx="11285286" cy="3400931"/>
          </a:xfrm>
          <a:prstGeom prst="rect">
            <a:avLst/>
          </a:prstGeom>
          <a:noFill/>
        </p:spPr>
        <p:txBody>
          <a:bodyPr wrap="square" rtlCol="0">
            <a:spAutoFit/>
          </a:bodyPr>
          <a:lstStyle/>
          <a:p>
            <a:pPr marL="285750" lvl="0" indent="-252000" algn="l" rtl="0">
              <a:lnSpc>
                <a:spcPts val="1950"/>
              </a:lnSpc>
              <a:spcAft>
                <a:spcPts val="600"/>
              </a:spcAft>
              <a:buFont typeface="Arial" panose="020B0604020202020204" pitchFamily="34" charset="0"/>
              <a:buChar char="•"/>
            </a:pPr>
            <a:r>
              <a:rPr lang="fr-ca" sz="1800" b="0" i="0" u="none" baseline="0" dirty="0">
                <a:latin typeface="Montserrat" panose="00000500000000000000" pitchFamily="2" charset="0"/>
                <a:ea typeface="Open Sans" pitchFamily="2" charset="0"/>
                <a:cs typeface="Open Sans" pitchFamily="2" charset="0"/>
                <a:sym typeface=""/>
              </a:rPr>
              <a:t>Les tarifs pourraient entraîner une hausse des coûts, limiter l’accès au marché et déstabiliser les entreprises canadiennes, ce qui exercera une pression importante sur les agriculteurs et les producteurs d’aliments.</a:t>
            </a:r>
          </a:p>
          <a:p>
            <a:pPr marL="285750" lvl="0" indent="-252000" algn="l" rtl="0">
              <a:lnSpc>
                <a:spcPts val="1950"/>
              </a:lnSpc>
              <a:spcAft>
                <a:spcPts val="600"/>
              </a:spcAft>
              <a:buFont typeface="Arial" panose="020B0604020202020204" pitchFamily="34" charset="0"/>
              <a:buChar char="•"/>
            </a:pPr>
            <a:r>
              <a:rPr lang="fr-ca" sz="1800" b="0" i="0" u="none" baseline="0" dirty="0">
                <a:latin typeface="Montserrat" panose="00000500000000000000" pitchFamily="2" charset="0"/>
                <a:ea typeface="Open Sans" pitchFamily="2" charset="0"/>
                <a:cs typeface="Open Sans" pitchFamily="2" charset="0"/>
                <a:sym typeface=""/>
              </a:rPr>
              <a:t>Ils pourraient occasionner des mises à pied, le ralentissement des investissements et l’affaiblissement des économies rurales, menaçant 2 millions d’emplois dans le système alimentaire.</a:t>
            </a:r>
          </a:p>
          <a:p>
            <a:pPr marL="285750" lvl="0" indent="-252000" algn="l" rtl="0">
              <a:lnSpc>
                <a:spcPts val="1950"/>
              </a:lnSpc>
              <a:spcAft>
                <a:spcPts val="600"/>
              </a:spcAft>
              <a:buFont typeface="Arial" panose="020B0604020202020204" pitchFamily="34" charset="0"/>
              <a:buChar char="•"/>
            </a:pPr>
            <a:r>
              <a:rPr lang="fr-ca" sz="1800" b="0" i="0" u="none" baseline="0" dirty="0">
                <a:latin typeface="Montserrat" panose="00000500000000000000" pitchFamily="2" charset="0"/>
                <a:ea typeface="Open Sans" pitchFamily="2" charset="0"/>
                <a:cs typeface="Open Sans" pitchFamily="2" charset="0"/>
                <a:sym typeface=""/>
              </a:rPr>
              <a:t>Ils pourraient engendrer des enjeux d’ordre réglementaire à long terme, réduisant les investissements dans l’innovation et affaiblissant la position du Canada sur la scène mondiale de la production alimentaire.</a:t>
            </a:r>
          </a:p>
          <a:p>
            <a:pPr marL="285750" lvl="0" indent="-252000" algn="l" rtl="0">
              <a:lnSpc>
                <a:spcPts val="1950"/>
              </a:lnSpc>
              <a:spcAft>
                <a:spcPts val="600"/>
              </a:spcAft>
              <a:buFont typeface="Arial" panose="020B0604020202020204" pitchFamily="34" charset="0"/>
              <a:buChar char="•"/>
            </a:pPr>
            <a:r>
              <a:rPr lang="fr-ca" sz="1800" b="0" i="0" u="none" baseline="0" dirty="0">
                <a:latin typeface="Montserrat" panose="00000500000000000000" pitchFamily="2" charset="0"/>
                <a:ea typeface="Open Sans" pitchFamily="2" charset="0"/>
                <a:cs typeface="Open Sans" pitchFamily="2" charset="0"/>
                <a:sym typeface=""/>
              </a:rPr>
              <a:t>Ils pourraient perturber les chaînes d’approvisionnement, saper la confiance des consommateurs dans le commerce transfrontalier et augmenter les craintes en matière de sécurité alimentaire.</a:t>
            </a:r>
          </a:p>
        </p:txBody>
      </p:sp>
      <p:grpSp>
        <p:nvGrpSpPr>
          <p:cNvPr id="12" name="Group 11">
            <a:extLst>
              <a:ext uri="{FF2B5EF4-FFF2-40B4-BE49-F238E27FC236}">
                <a16:creationId xmlns:a16="http://schemas.microsoft.com/office/drawing/2014/main" id="{CFBEBC08-6D38-5121-BA85-3C73C7F6CF53}"/>
              </a:ext>
            </a:extLst>
          </p:cNvPr>
          <p:cNvGrpSpPr/>
          <p:nvPr>
            <p:custDataLst>
              <p:tags r:id="rId5"/>
            </p:custDataLst>
          </p:nvPr>
        </p:nvGrpSpPr>
        <p:grpSpPr>
          <a:xfrm>
            <a:off x="0" y="5215985"/>
            <a:ext cx="12188368" cy="1642015"/>
            <a:chOff x="2109642" y="-1"/>
            <a:chExt cx="10089386" cy="1575461"/>
          </a:xfrm>
        </p:grpSpPr>
        <p:pic>
          <p:nvPicPr>
            <p:cNvPr id="13" name="Picture 12" descr="A red and white logo&#10;&#10;AI-generated content may be incorrect.">
              <a:extLst>
                <a:ext uri="{FF2B5EF4-FFF2-40B4-BE49-F238E27FC236}">
                  <a16:creationId xmlns:a16="http://schemas.microsoft.com/office/drawing/2014/main" id="{3A87C0B4-89BC-7B7B-B016-48B665420890}"/>
                </a:ext>
              </a:extLst>
            </p:cNvPr>
            <p:cNvPicPr>
              <a:picLocks noChangeAspect="1"/>
            </p:cNvPicPr>
            <p:nvPr/>
          </p:nvPicPr>
          <p:blipFill>
            <a:blip r:embed="rId10"/>
            <a:stretch>
              <a:fillRect/>
            </a:stretch>
          </p:blipFill>
          <p:spPr>
            <a:xfrm>
              <a:off x="9398208" y="-1"/>
              <a:ext cx="2800820" cy="1575461"/>
            </a:xfrm>
            <a:prstGeom prst="rect">
              <a:avLst/>
            </a:prstGeom>
          </p:spPr>
        </p:pic>
        <p:sp>
          <p:nvSpPr>
            <p:cNvPr id="14" name="Rectangle 13">
              <a:extLst>
                <a:ext uri="{FF2B5EF4-FFF2-40B4-BE49-F238E27FC236}">
                  <a16:creationId xmlns:a16="http://schemas.microsoft.com/office/drawing/2014/main" id="{139998BB-01C9-AA89-3EDB-58E9C00722AD}"/>
                </a:ext>
              </a:extLst>
            </p:cNvPr>
            <p:cNvSpPr/>
            <p:nvPr/>
          </p:nvSpPr>
          <p:spPr>
            <a:xfrm>
              <a:off x="2109642" y="0"/>
              <a:ext cx="7288563" cy="1575460"/>
            </a:xfrm>
            <a:prstGeom prst="rect">
              <a:avLst/>
            </a:prstGeom>
            <a:solidFill>
              <a:srgbClr val="AE2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r-ca"/>
            </a:p>
          </p:txBody>
        </p:sp>
      </p:grpSp>
      <p:sp>
        <p:nvSpPr>
          <p:cNvPr id="16" name="TextBox 15">
            <a:extLst>
              <a:ext uri="{FF2B5EF4-FFF2-40B4-BE49-F238E27FC236}">
                <a16:creationId xmlns:a16="http://schemas.microsoft.com/office/drawing/2014/main" id="{5017D0DD-8BFC-D26E-5A03-21BAE48F73F6}"/>
              </a:ext>
            </a:extLst>
          </p:cNvPr>
          <p:cNvSpPr txBox="1"/>
          <p:nvPr>
            <p:custDataLst>
              <p:tags r:id="rId6"/>
            </p:custDataLst>
          </p:nvPr>
        </p:nvSpPr>
        <p:spPr>
          <a:xfrm>
            <a:off x="0" y="5292572"/>
            <a:ext cx="12188368" cy="1446550"/>
          </a:xfrm>
          <a:prstGeom prst="rect">
            <a:avLst/>
          </a:prstGeom>
          <a:noFill/>
        </p:spPr>
        <p:txBody>
          <a:bodyPr wrap="square">
            <a:spAutoFit/>
          </a:bodyPr>
          <a:lstStyle/>
          <a:p>
            <a:pPr algn="ctr" rtl="0">
              <a:spcAft>
                <a:spcPts val="600"/>
              </a:spcAft>
            </a:pPr>
            <a:r>
              <a:rPr lang="fr-ca" sz="2200" b="1" i="0" u="none" baseline="0" dirty="0">
                <a:solidFill>
                  <a:schemeClr val="bg1"/>
                </a:solidFill>
                <a:latin typeface="Montserrat" panose="00000500000000000000" pitchFamily="2" charset="0"/>
                <a:ea typeface="Open Sans" pitchFamily="2" charset="0"/>
                <a:cs typeface="Open Sans" pitchFamily="2" charset="0"/>
                <a:sym typeface=""/>
              </a:rPr>
              <a:t>Malgré les enjeux, un puissant mouvement en faveur du Canada émerge.</a:t>
            </a:r>
          </a:p>
          <a:p>
            <a:pPr algn="ctr" rtl="0">
              <a:spcAft>
                <a:spcPts val="600"/>
              </a:spcAft>
            </a:pPr>
            <a:r>
              <a:rPr lang="fr-ca" sz="1400" b="0" i="0" u="none" baseline="0" dirty="0">
                <a:solidFill>
                  <a:schemeClr val="bg1"/>
                </a:solidFill>
                <a:latin typeface="Montserrat" panose="00000500000000000000" pitchFamily="2" charset="0"/>
                <a:ea typeface="Open Sans" pitchFamily="2" charset="0"/>
                <a:cs typeface="Open Sans" pitchFamily="2" charset="0"/>
                <a:sym typeface=""/>
              </a:rPr>
              <a:t>Les Canadiens se rallient derrière le système alimentaire – en percevant </a:t>
            </a:r>
            <a:br>
              <a:rPr lang="fr-ca" sz="1400" b="0" i="0" u="none" baseline="0" dirty="0">
                <a:solidFill>
                  <a:schemeClr val="bg1"/>
                </a:solidFill>
                <a:latin typeface="Montserrat" panose="00000500000000000000" pitchFamily="2" charset="0"/>
                <a:ea typeface="Open Sans" pitchFamily="2" charset="0"/>
                <a:cs typeface="Open Sans" pitchFamily="2" charset="0"/>
                <a:sym typeface=""/>
              </a:rPr>
            </a:br>
            <a:r>
              <a:rPr lang="fr-ca" sz="1400" b="0" i="0" u="none" baseline="0" dirty="0">
                <a:solidFill>
                  <a:schemeClr val="bg1"/>
                </a:solidFill>
                <a:latin typeface="Montserrat" panose="00000500000000000000" pitchFamily="2" charset="0"/>
                <a:ea typeface="Open Sans" pitchFamily="2" charset="0"/>
                <a:cs typeface="Open Sans" pitchFamily="2" charset="0"/>
                <a:sym typeface=""/>
              </a:rPr>
              <a:t>sa valeur, résilience et importance pour la prospérité nationale. </a:t>
            </a:r>
          </a:p>
          <a:p>
            <a:pPr algn="ctr" rtl="0">
              <a:spcAft>
                <a:spcPts val="600"/>
              </a:spcAft>
            </a:pPr>
            <a:r>
              <a:rPr lang="fr-ca" sz="1400" b="0" i="0" u="none" baseline="0" dirty="0">
                <a:solidFill>
                  <a:schemeClr val="bg1"/>
                </a:solidFill>
                <a:latin typeface="Montserrat" panose="00000500000000000000" pitchFamily="2" charset="0"/>
                <a:ea typeface="Open Sans" pitchFamily="2" charset="0"/>
                <a:cs typeface="Open Sans" pitchFamily="2" charset="0"/>
                <a:sym typeface=""/>
              </a:rPr>
              <a:t>Il s’agit d’un moment crucial pour mettre de l’avant ce soutien, renforcer </a:t>
            </a:r>
            <a:br>
              <a:rPr lang="fr-ca" sz="1400" b="0" i="0" u="none" baseline="0" dirty="0">
                <a:solidFill>
                  <a:schemeClr val="bg1"/>
                </a:solidFill>
                <a:latin typeface="Montserrat" panose="00000500000000000000" pitchFamily="2" charset="0"/>
                <a:ea typeface="Open Sans" pitchFamily="2" charset="0"/>
                <a:cs typeface="Open Sans" pitchFamily="2" charset="0"/>
                <a:sym typeface=""/>
              </a:rPr>
            </a:br>
            <a:r>
              <a:rPr lang="fr-ca" sz="1400" b="0" i="0" u="none" baseline="0" dirty="0">
                <a:solidFill>
                  <a:schemeClr val="bg1"/>
                </a:solidFill>
                <a:latin typeface="Montserrat" panose="00000500000000000000" pitchFamily="2" charset="0"/>
                <a:ea typeface="Open Sans" pitchFamily="2" charset="0"/>
                <a:cs typeface="Open Sans" pitchFamily="2" charset="0"/>
                <a:sym typeface=""/>
              </a:rPr>
              <a:t>la confiance du public et continuer sur cette lancée à long terme.</a:t>
            </a:r>
          </a:p>
        </p:txBody>
      </p:sp>
      <p:sp>
        <p:nvSpPr>
          <p:cNvPr id="2" name="Title 1">
            <a:extLst>
              <a:ext uri="{FF2B5EF4-FFF2-40B4-BE49-F238E27FC236}">
                <a16:creationId xmlns:a16="http://schemas.microsoft.com/office/drawing/2014/main" id="{B06ECC5E-7912-B50F-8C08-FA02AB9639BB}"/>
              </a:ext>
            </a:extLst>
          </p:cNvPr>
          <p:cNvSpPr txBox="1">
            <a:spLocks/>
          </p:cNvSpPr>
          <p:nvPr>
            <p:custDataLst>
              <p:tags r:id="rId7"/>
            </p:custDataLst>
          </p:nvPr>
        </p:nvSpPr>
        <p:spPr>
          <a:xfrm>
            <a:off x="650140" y="154930"/>
            <a:ext cx="10021721" cy="1030515"/>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rtl="0">
              <a:lnSpc>
                <a:spcPct val="90000"/>
              </a:lnSpc>
              <a:spcAft>
                <a:spcPts val="600"/>
              </a:spcAft>
            </a:pPr>
            <a:r>
              <a:rPr lang="fr-ca" sz="4000" b="1" i="0" u="none" baseline="0" dirty="0">
                <a:latin typeface="Montserrat" panose="00000500000000000000" pitchFamily="2" charset="0"/>
                <a:cs typeface="+mn-cs"/>
                <a:sym typeface=""/>
              </a:rPr>
              <a:t>Changement </a:t>
            </a:r>
            <a:r>
              <a:rPr lang="fr-ca" sz="4000" b="1" i="0" u="none" dirty="0">
                <a:latin typeface="Montserrat" panose="00000500000000000000" pitchFamily="2" charset="0"/>
                <a:cs typeface="+mn-cs"/>
                <a:sym typeface=""/>
              </a:rPr>
              <a:t>d’attitude</a:t>
            </a:r>
            <a:r>
              <a:rPr lang="fr-ca" sz="4000" b="1" i="0" u="none" baseline="0" dirty="0">
                <a:latin typeface="Montserrat" panose="00000500000000000000" pitchFamily="2" charset="0"/>
                <a:cs typeface="+mn-cs"/>
                <a:sym typeface=""/>
              </a:rPr>
              <a:t> sous l’effet de pressions internationales</a:t>
            </a:r>
          </a:p>
        </p:txBody>
      </p:sp>
    </p:spTree>
    <p:extLst>
      <p:ext uri="{BB962C8B-B14F-4D97-AF65-F5344CB8AC3E}">
        <p14:creationId xmlns:p14="http://schemas.microsoft.com/office/powerpoint/2010/main" val="4262630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69662D-B0C5-FF9C-AAE7-5803DD0CEE2B}"/>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9F93E28-4DF4-B10C-D25A-236FE56F5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useBgFill="1">
        <p:nvSpPr>
          <p:cNvPr id="23" name="Rectangle 22">
            <a:extLst>
              <a:ext uri="{FF2B5EF4-FFF2-40B4-BE49-F238E27FC236}">
                <a16:creationId xmlns:a16="http://schemas.microsoft.com/office/drawing/2014/main" id="{534F3FE5-D576-4966-4A8A-8C7740D10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5" name="Rectangle 24">
            <a:extLst>
              <a:ext uri="{FF2B5EF4-FFF2-40B4-BE49-F238E27FC236}">
                <a16:creationId xmlns:a16="http://schemas.microsoft.com/office/drawing/2014/main" id="{47BB8B0F-1E82-9CCF-0F35-55A03E386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7" name="Rectangle 26">
            <a:extLst>
              <a:ext uri="{FF2B5EF4-FFF2-40B4-BE49-F238E27FC236}">
                <a16:creationId xmlns:a16="http://schemas.microsoft.com/office/drawing/2014/main" id="{C2FBBCE5-9C83-3A6F-B87F-F7EF8F376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9" name="Rectangle 28">
            <a:extLst>
              <a:ext uri="{FF2B5EF4-FFF2-40B4-BE49-F238E27FC236}">
                <a16:creationId xmlns:a16="http://schemas.microsoft.com/office/drawing/2014/main" id="{513E70F2-8A08-80F3-1669-62D0CC82F0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31" name="Freeform: Shape 30">
            <a:extLst>
              <a:ext uri="{FF2B5EF4-FFF2-40B4-BE49-F238E27FC236}">
                <a16:creationId xmlns:a16="http://schemas.microsoft.com/office/drawing/2014/main" id="{BB18BD99-9716-2CC5-063C-9D48D86BD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ca"/>
          </a:p>
        </p:txBody>
      </p:sp>
      <p:sp>
        <p:nvSpPr>
          <p:cNvPr id="33" name="Rectangle 32">
            <a:extLst>
              <a:ext uri="{FF2B5EF4-FFF2-40B4-BE49-F238E27FC236}">
                <a16:creationId xmlns:a16="http://schemas.microsoft.com/office/drawing/2014/main" id="{7B4BDA85-C359-8427-3EA9-D6B4A7C13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grpSp>
        <p:nvGrpSpPr>
          <p:cNvPr id="6" name="Group 5">
            <a:extLst>
              <a:ext uri="{FF2B5EF4-FFF2-40B4-BE49-F238E27FC236}">
                <a16:creationId xmlns:a16="http://schemas.microsoft.com/office/drawing/2014/main" id="{C4EF29CA-18E2-C04D-6F96-AA3C84DE7C58}"/>
              </a:ext>
            </a:extLst>
          </p:cNvPr>
          <p:cNvGrpSpPr/>
          <p:nvPr>
            <p:custDataLst>
              <p:tags r:id="rId8"/>
            </p:custDataLst>
          </p:nvPr>
        </p:nvGrpSpPr>
        <p:grpSpPr>
          <a:xfrm>
            <a:off x="0" y="-10142"/>
            <a:ext cx="4833642" cy="6878275"/>
            <a:chOff x="-71442" y="8145"/>
            <a:chExt cx="4176797" cy="6859993"/>
          </a:xfrm>
        </p:grpSpPr>
        <p:pic>
          <p:nvPicPr>
            <p:cNvPr id="7" name="Picture 6" descr="A red rectangle with a red border&#10;&#10;AI-generated content may be incorrect.">
              <a:extLst>
                <a:ext uri="{FF2B5EF4-FFF2-40B4-BE49-F238E27FC236}">
                  <a16:creationId xmlns:a16="http://schemas.microsoft.com/office/drawing/2014/main" id="{76FD6C76-B3D3-F4C2-7B09-178D7AC7E16F}"/>
                </a:ext>
              </a:extLst>
            </p:cNvPr>
            <p:cNvPicPr/>
            <p:nvPr/>
          </p:nvPicPr>
          <p:blipFill>
            <a:blip r:embed="rId13"/>
            <a:srcRect r="81122"/>
            <a:stretch/>
          </p:blipFill>
          <p:spPr>
            <a:xfrm>
              <a:off x="-71442" y="10138"/>
              <a:ext cx="2301618" cy="6858000"/>
            </a:xfrm>
            <a:prstGeom prst="rect">
              <a:avLst/>
            </a:prstGeom>
          </p:spPr>
        </p:pic>
        <p:pic>
          <p:nvPicPr>
            <p:cNvPr id="8" name="Picture 7" descr="A red rectangle with a red border&#10;&#10;AI-generated content may be incorrect.">
              <a:extLst>
                <a:ext uri="{FF2B5EF4-FFF2-40B4-BE49-F238E27FC236}">
                  <a16:creationId xmlns:a16="http://schemas.microsoft.com/office/drawing/2014/main" id="{B9E95BAE-AE74-001E-0AB0-D6B3B7481FA1}"/>
                </a:ext>
              </a:extLst>
            </p:cNvPr>
            <p:cNvPicPr/>
            <p:nvPr/>
          </p:nvPicPr>
          <p:blipFill>
            <a:blip r:embed="rId13"/>
            <a:srcRect l="83404" r="24"/>
            <a:stretch/>
          </p:blipFill>
          <p:spPr>
            <a:xfrm>
              <a:off x="2029194" y="8145"/>
              <a:ext cx="2076161" cy="6858000"/>
            </a:xfrm>
            <a:prstGeom prst="rect">
              <a:avLst/>
            </a:prstGeom>
          </p:spPr>
        </p:pic>
      </p:grpSp>
      <p:sp>
        <p:nvSpPr>
          <p:cNvPr id="12" name="Title 1">
            <a:extLst>
              <a:ext uri="{FF2B5EF4-FFF2-40B4-BE49-F238E27FC236}">
                <a16:creationId xmlns:a16="http://schemas.microsoft.com/office/drawing/2014/main" id="{32E51EE4-5EBC-7AF8-17C7-E53DDFE60923}"/>
              </a:ext>
            </a:extLst>
          </p:cNvPr>
          <p:cNvSpPr txBox="1">
            <a:spLocks/>
          </p:cNvSpPr>
          <p:nvPr>
            <p:custDataLst>
              <p:tags r:id="rId9"/>
            </p:custDataLst>
          </p:nvPr>
        </p:nvSpPr>
        <p:spPr>
          <a:xfrm>
            <a:off x="589589" y="3009025"/>
            <a:ext cx="3529182" cy="134498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FR" sz="2500" b="1" i="0" u="none" baseline="0" dirty="0">
                <a:solidFill>
                  <a:schemeClr val="bg1"/>
                </a:solidFill>
                <a:latin typeface="Montserrat" panose="00000500000000000000" pitchFamily="2" charset="0"/>
                <a:cs typeface="+mn-cs"/>
                <a:sym typeface=""/>
              </a:rPr>
              <a:t>Reconnaître vos partenaires et vos communautés</a:t>
            </a:r>
            <a:endParaRPr lang="fr-ca" sz="2500" b="1" i="0" u="none" baseline="0" dirty="0">
              <a:solidFill>
                <a:schemeClr val="bg1"/>
              </a:solidFill>
              <a:latin typeface="Montserrat" panose="00000500000000000000" pitchFamily="2" charset="0"/>
              <a:cs typeface="+mn-cs"/>
              <a:sym typeface=""/>
            </a:endParaRPr>
          </a:p>
        </p:txBody>
      </p:sp>
      <p:sp>
        <p:nvSpPr>
          <p:cNvPr id="15" name="Title 1">
            <a:extLst>
              <a:ext uri="{FF2B5EF4-FFF2-40B4-BE49-F238E27FC236}">
                <a16:creationId xmlns:a16="http://schemas.microsoft.com/office/drawing/2014/main" id="{1839B229-A35A-9D99-DD5E-766FDDC9571E}"/>
              </a:ext>
            </a:extLst>
          </p:cNvPr>
          <p:cNvSpPr txBox="1">
            <a:spLocks/>
          </p:cNvSpPr>
          <p:nvPr>
            <p:custDataLst>
              <p:tags r:id="rId10"/>
            </p:custDataLst>
          </p:nvPr>
        </p:nvSpPr>
        <p:spPr>
          <a:xfrm>
            <a:off x="528736" y="1383030"/>
            <a:ext cx="4196217" cy="134498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ca" sz="3800" b="1" i="0" u="none" baseline="0" dirty="0">
                <a:solidFill>
                  <a:schemeClr val="bg1"/>
                </a:solidFill>
                <a:latin typeface="Montserrat" panose="00000500000000000000" pitchFamily="2" charset="0"/>
                <a:cs typeface="+mn-cs"/>
                <a:sym typeface=""/>
              </a:rPr>
              <a:t>Avantages :</a:t>
            </a:r>
          </a:p>
        </p:txBody>
      </p:sp>
      <p:sp>
        <p:nvSpPr>
          <p:cNvPr id="2" name="TextBox 1">
            <a:extLst>
              <a:ext uri="{FF2B5EF4-FFF2-40B4-BE49-F238E27FC236}">
                <a16:creationId xmlns:a16="http://schemas.microsoft.com/office/drawing/2014/main" id="{B67B65AB-13ED-F7AD-7ADD-A01DBB6E0877}"/>
              </a:ext>
            </a:extLst>
          </p:cNvPr>
          <p:cNvSpPr txBox="1"/>
          <p:nvPr/>
        </p:nvSpPr>
        <p:spPr>
          <a:xfrm>
            <a:off x="5041907" y="192095"/>
            <a:ext cx="7053637" cy="6494085"/>
          </a:xfrm>
          <a:prstGeom prst="rect">
            <a:avLst/>
          </a:prstGeom>
          <a:noFill/>
        </p:spPr>
        <p:txBody>
          <a:bodyPr wrap="square" rtlCol="0">
            <a:spAutoFit/>
          </a:bodyPr>
          <a:lstStyle/>
          <a:p>
            <a:r>
              <a:rPr lang="fr-FR" sz="1600" b="1" dirty="0">
                <a:latin typeface="Montserrat" panose="00000500000000000000" pitchFamily="2" charset="0"/>
              </a:rPr>
              <a:t>Mettez vos membres en lumière : </a:t>
            </a:r>
            <a:r>
              <a:rPr lang="fr-FR" sz="1600" dirty="0">
                <a:latin typeface="Montserrat" panose="00000500000000000000" pitchFamily="2" charset="0"/>
              </a:rPr>
              <a:t>Utilisez la plateforme nationale de l’initiative pour faire rayonner le travail de ceux qui soutiennent le système.</a:t>
            </a:r>
          </a:p>
          <a:p>
            <a:endParaRPr lang="fr-FR" sz="1600" b="1" dirty="0">
              <a:latin typeface="Montserrat" panose="00000500000000000000" pitchFamily="2" charset="0"/>
            </a:endParaRPr>
          </a:p>
          <a:p>
            <a:r>
              <a:rPr lang="fr-FR" sz="1600" b="1" dirty="0">
                <a:latin typeface="Montserrat" panose="00000500000000000000" pitchFamily="2" charset="0"/>
              </a:rPr>
              <a:t>Célébrez les partenariats dans l’industrie : </a:t>
            </a:r>
            <a:r>
              <a:rPr lang="fr-FR" sz="1600" dirty="0">
                <a:latin typeface="Montserrat" panose="00000500000000000000" pitchFamily="2" charset="0"/>
              </a:rPr>
              <a:t>Mettez en valeur des collaborations entre vos membres qui illustrent l’innovation, le bien-être animal et les valeurs partagées dans l’ensemble du système alimentaire.</a:t>
            </a:r>
          </a:p>
          <a:p>
            <a:endParaRPr lang="fr-FR" sz="1600" dirty="0">
              <a:latin typeface="Montserrat" panose="00000500000000000000" pitchFamily="2" charset="0"/>
            </a:endParaRPr>
          </a:p>
          <a:p>
            <a:r>
              <a:rPr lang="fr-FR" sz="1600" b="1" dirty="0">
                <a:latin typeface="Montserrat" panose="00000500000000000000" pitchFamily="2" charset="0"/>
              </a:rPr>
              <a:t>Racontez l’histoire du milieu rural </a:t>
            </a:r>
            <a:r>
              <a:rPr lang="fr-FR" sz="1600" dirty="0">
                <a:latin typeface="Montserrat" panose="00000500000000000000" pitchFamily="2" charset="0"/>
              </a:rPr>
              <a:t>: Partagez des récits qui montrent comment vos membres contribuent à la vitalité des régions rurales—en soutenant les fermes familiales, les économies locales et l’avenir de l’agriculture canadienne.</a:t>
            </a:r>
          </a:p>
          <a:p>
            <a:endParaRPr lang="fr-FR" sz="1600" dirty="0">
              <a:latin typeface="Montserrat" panose="00000500000000000000" pitchFamily="2" charset="0"/>
            </a:endParaRPr>
          </a:p>
          <a:p>
            <a:r>
              <a:rPr lang="fr-FR" sz="1600" b="1" dirty="0">
                <a:latin typeface="Montserrat" panose="00000500000000000000" pitchFamily="2" charset="0"/>
              </a:rPr>
              <a:t>Montrez le côté humain de votre travail : </a:t>
            </a:r>
            <a:r>
              <a:rPr lang="fr-FR" sz="1600" dirty="0">
                <a:latin typeface="Montserrat" panose="00000500000000000000" pitchFamily="2" charset="0"/>
              </a:rPr>
              <a:t>Faites découvrir aux Canadiens les personnes en coulisses, dont le travail passe souvent inaperçu mais est essentiel à la production alimentaire.</a:t>
            </a:r>
          </a:p>
          <a:p>
            <a:endParaRPr lang="fr-FR" sz="1600" dirty="0">
              <a:latin typeface="Montserrat" panose="00000500000000000000" pitchFamily="2" charset="0"/>
            </a:endParaRPr>
          </a:p>
          <a:p>
            <a:r>
              <a:rPr lang="fr-FR" sz="1600" b="1" dirty="0">
                <a:latin typeface="Montserrat" panose="00000500000000000000" pitchFamily="2" charset="0"/>
              </a:rPr>
              <a:t>Soyez en phase avec les valeurs communautaires : </a:t>
            </a:r>
            <a:r>
              <a:rPr lang="fr-FR" sz="1600" dirty="0">
                <a:latin typeface="Montserrat" panose="00000500000000000000" pitchFamily="2" charset="0"/>
              </a:rPr>
              <a:t>Soulignez comment vos membres redonnent à leur communauté par la philanthropie, l’engagement jeunesse et des initiatives locales, montrant leur engagement au-delà des portes de la ferme.</a:t>
            </a:r>
          </a:p>
          <a:p>
            <a:endParaRPr lang="fr-FR" sz="1600" dirty="0">
              <a:latin typeface="Montserrat" panose="00000500000000000000" pitchFamily="2" charset="0"/>
            </a:endParaRPr>
          </a:p>
          <a:p>
            <a:r>
              <a:rPr lang="fr-FR" sz="1600" b="1" dirty="0">
                <a:latin typeface="Montserrat" panose="00000500000000000000" pitchFamily="2" charset="0"/>
              </a:rPr>
              <a:t>Mettez en lumière un objectif commun : </a:t>
            </a:r>
            <a:r>
              <a:rPr lang="fr-FR" sz="1600" dirty="0">
                <a:latin typeface="Montserrat" panose="00000500000000000000" pitchFamily="2" charset="0"/>
              </a:rPr>
              <a:t>Positionnez votre segment du secteur comme un lien, rassemblant science, compassion et communauté pour nourrir une nation.</a:t>
            </a:r>
            <a:endParaRPr lang="en-CA" sz="1600" dirty="0">
              <a:latin typeface="Montserrat" panose="00000500000000000000" pitchFamily="2" charset="0"/>
            </a:endParaRPr>
          </a:p>
        </p:txBody>
      </p:sp>
    </p:spTree>
    <p:extLst>
      <p:ext uri="{BB962C8B-B14F-4D97-AF65-F5344CB8AC3E}">
        <p14:creationId xmlns:p14="http://schemas.microsoft.com/office/powerpoint/2010/main" val="680858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D49CA1-E51D-297C-543A-7ECBCCCA8AE5}"/>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A910344-2E59-0A62-53D0-D96C80001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useBgFill="1">
        <p:nvSpPr>
          <p:cNvPr id="23" name="Rectangle 22">
            <a:extLst>
              <a:ext uri="{FF2B5EF4-FFF2-40B4-BE49-F238E27FC236}">
                <a16:creationId xmlns:a16="http://schemas.microsoft.com/office/drawing/2014/main" id="{EE9B8A3E-1C73-F7CA-1670-5F661AD99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5" name="Rectangle 24">
            <a:extLst>
              <a:ext uri="{FF2B5EF4-FFF2-40B4-BE49-F238E27FC236}">
                <a16:creationId xmlns:a16="http://schemas.microsoft.com/office/drawing/2014/main" id="{DBC67B88-DEBD-375E-6014-D6FAC2031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7" name="Rectangle 26">
            <a:extLst>
              <a:ext uri="{FF2B5EF4-FFF2-40B4-BE49-F238E27FC236}">
                <a16:creationId xmlns:a16="http://schemas.microsoft.com/office/drawing/2014/main" id="{174180C0-7CE3-E793-2969-A949B196D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9" name="Rectangle 28">
            <a:extLst>
              <a:ext uri="{FF2B5EF4-FFF2-40B4-BE49-F238E27FC236}">
                <a16:creationId xmlns:a16="http://schemas.microsoft.com/office/drawing/2014/main" id="{70F8E9DA-7747-02CA-4DA9-5B876E457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31" name="Freeform: Shape 30">
            <a:extLst>
              <a:ext uri="{FF2B5EF4-FFF2-40B4-BE49-F238E27FC236}">
                <a16:creationId xmlns:a16="http://schemas.microsoft.com/office/drawing/2014/main" id="{13259240-97EE-D697-46B8-764626A1C4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ca"/>
          </a:p>
        </p:txBody>
      </p:sp>
      <p:sp>
        <p:nvSpPr>
          <p:cNvPr id="33" name="Rectangle 32">
            <a:extLst>
              <a:ext uri="{FF2B5EF4-FFF2-40B4-BE49-F238E27FC236}">
                <a16:creationId xmlns:a16="http://schemas.microsoft.com/office/drawing/2014/main" id="{055F1FEF-E3B0-26C2-7B61-E48458F4F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grpSp>
        <p:nvGrpSpPr>
          <p:cNvPr id="6" name="Group 5">
            <a:extLst>
              <a:ext uri="{FF2B5EF4-FFF2-40B4-BE49-F238E27FC236}">
                <a16:creationId xmlns:a16="http://schemas.microsoft.com/office/drawing/2014/main" id="{9002F9AC-1913-E8C8-3883-A0077DC4262D}"/>
              </a:ext>
            </a:extLst>
          </p:cNvPr>
          <p:cNvGrpSpPr/>
          <p:nvPr>
            <p:custDataLst>
              <p:tags r:id="rId8"/>
            </p:custDataLst>
          </p:nvPr>
        </p:nvGrpSpPr>
        <p:grpSpPr>
          <a:xfrm>
            <a:off x="0" y="-10142"/>
            <a:ext cx="4833642" cy="6878275"/>
            <a:chOff x="-71442" y="8145"/>
            <a:chExt cx="4176797" cy="6859993"/>
          </a:xfrm>
        </p:grpSpPr>
        <p:pic>
          <p:nvPicPr>
            <p:cNvPr id="7" name="Picture 6" descr="A red rectangle with a red border&#10;&#10;AI-generated content may be incorrect.">
              <a:extLst>
                <a:ext uri="{FF2B5EF4-FFF2-40B4-BE49-F238E27FC236}">
                  <a16:creationId xmlns:a16="http://schemas.microsoft.com/office/drawing/2014/main" id="{CCDF8C50-5545-53BE-A5D8-DB447FF798EB}"/>
                </a:ext>
              </a:extLst>
            </p:cNvPr>
            <p:cNvPicPr/>
            <p:nvPr/>
          </p:nvPicPr>
          <p:blipFill>
            <a:blip r:embed="rId13"/>
            <a:srcRect r="81122"/>
            <a:stretch/>
          </p:blipFill>
          <p:spPr>
            <a:xfrm>
              <a:off x="-71442" y="10138"/>
              <a:ext cx="2301618" cy="6858000"/>
            </a:xfrm>
            <a:prstGeom prst="rect">
              <a:avLst/>
            </a:prstGeom>
          </p:spPr>
        </p:pic>
        <p:pic>
          <p:nvPicPr>
            <p:cNvPr id="8" name="Picture 7" descr="A red rectangle with a red border&#10;&#10;AI-generated content may be incorrect.">
              <a:extLst>
                <a:ext uri="{FF2B5EF4-FFF2-40B4-BE49-F238E27FC236}">
                  <a16:creationId xmlns:a16="http://schemas.microsoft.com/office/drawing/2014/main" id="{2662FFF2-C8A6-A673-6E6F-2CA2EBA11810}"/>
                </a:ext>
              </a:extLst>
            </p:cNvPr>
            <p:cNvPicPr/>
            <p:nvPr/>
          </p:nvPicPr>
          <p:blipFill>
            <a:blip r:embed="rId13"/>
            <a:srcRect l="83404" r="24"/>
            <a:stretch/>
          </p:blipFill>
          <p:spPr>
            <a:xfrm>
              <a:off x="2029194" y="8145"/>
              <a:ext cx="2076161" cy="6858000"/>
            </a:xfrm>
            <a:prstGeom prst="rect">
              <a:avLst/>
            </a:prstGeom>
          </p:spPr>
        </p:pic>
      </p:grpSp>
      <p:sp>
        <p:nvSpPr>
          <p:cNvPr id="12" name="Title 1">
            <a:extLst>
              <a:ext uri="{FF2B5EF4-FFF2-40B4-BE49-F238E27FC236}">
                <a16:creationId xmlns:a16="http://schemas.microsoft.com/office/drawing/2014/main" id="{1E5BDAEB-89B8-B02A-36A7-4D29D1A29466}"/>
              </a:ext>
            </a:extLst>
          </p:cNvPr>
          <p:cNvSpPr txBox="1">
            <a:spLocks/>
          </p:cNvSpPr>
          <p:nvPr>
            <p:custDataLst>
              <p:tags r:id="rId9"/>
            </p:custDataLst>
          </p:nvPr>
        </p:nvSpPr>
        <p:spPr>
          <a:xfrm>
            <a:off x="589589" y="3009025"/>
            <a:ext cx="3529182" cy="134498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FR" sz="2500" b="1" i="0" u="none" baseline="0" dirty="0">
                <a:solidFill>
                  <a:schemeClr val="bg1"/>
                </a:solidFill>
                <a:latin typeface="Montserrat" panose="00000500000000000000" pitchFamily="2" charset="0"/>
                <a:cs typeface="+mn-cs"/>
                <a:sym typeface=""/>
              </a:rPr>
              <a:t>Soutenir votre visibilité et vos communications</a:t>
            </a:r>
            <a:endParaRPr lang="fr-ca" sz="2500" b="1" i="0" u="none" baseline="0" dirty="0">
              <a:solidFill>
                <a:schemeClr val="bg1"/>
              </a:solidFill>
              <a:latin typeface="Montserrat" panose="00000500000000000000" pitchFamily="2" charset="0"/>
              <a:cs typeface="+mn-cs"/>
              <a:sym typeface=""/>
            </a:endParaRPr>
          </a:p>
        </p:txBody>
      </p:sp>
      <p:sp>
        <p:nvSpPr>
          <p:cNvPr id="15" name="Title 1">
            <a:extLst>
              <a:ext uri="{FF2B5EF4-FFF2-40B4-BE49-F238E27FC236}">
                <a16:creationId xmlns:a16="http://schemas.microsoft.com/office/drawing/2014/main" id="{87FE45ED-ED60-422F-A529-0F077B929EEB}"/>
              </a:ext>
            </a:extLst>
          </p:cNvPr>
          <p:cNvSpPr txBox="1">
            <a:spLocks/>
          </p:cNvSpPr>
          <p:nvPr>
            <p:custDataLst>
              <p:tags r:id="rId10"/>
            </p:custDataLst>
          </p:nvPr>
        </p:nvSpPr>
        <p:spPr>
          <a:xfrm>
            <a:off x="528736" y="1383030"/>
            <a:ext cx="4196217" cy="134498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ca" sz="3800" b="1" i="0" u="none" baseline="0" dirty="0">
                <a:solidFill>
                  <a:schemeClr val="bg1"/>
                </a:solidFill>
                <a:latin typeface="Montserrat" panose="00000500000000000000" pitchFamily="2" charset="0"/>
                <a:cs typeface="+mn-cs"/>
                <a:sym typeface=""/>
              </a:rPr>
              <a:t>Avantages :</a:t>
            </a:r>
          </a:p>
        </p:txBody>
      </p:sp>
      <p:sp>
        <p:nvSpPr>
          <p:cNvPr id="2" name="TextBox 1">
            <a:extLst>
              <a:ext uri="{FF2B5EF4-FFF2-40B4-BE49-F238E27FC236}">
                <a16:creationId xmlns:a16="http://schemas.microsoft.com/office/drawing/2014/main" id="{BB625069-DE90-4EC8-FEE6-C340E6DB2DC3}"/>
              </a:ext>
            </a:extLst>
          </p:cNvPr>
          <p:cNvSpPr txBox="1"/>
          <p:nvPr/>
        </p:nvSpPr>
        <p:spPr>
          <a:xfrm>
            <a:off x="4905054" y="218426"/>
            <a:ext cx="7167341" cy="6740307"/>
          </a:xfrm>
          <a:prstGeom prst="rect">
            <a:avLst/>
          </a:prstGeom>
          <a:noFill/>
        </p:spPr>
        <p:txBody>
          <a:bodyPr wrap="square" rtlCol="0">
            <a:spAutoFit/>
          </a:bodyPr>
          <a:lstStyle/>
          <a:p>
            <a:r>
              <a:rPr lang="fr-FR" sz="1550" b="1" dirty="0">
                <a:latin typeface="Montserrat" panose="00000500000000000000" pitchFamily="2" charset="0"/>
              </a:rPr>
              <a:t>Positionnez-vous comme un leader de confiance </a:t>
            </a:r>
            <a:r>
              <a:rPr lang="fr-FR" sz="1550" dirty="0">
                <a:latin typeface="Montserrat" panose="00000500000000000000" pitchFamily="2" charset="0"/>
              </a:rPr>
              <a:t>: Prenez part aux conversations nationales sur la production alimentaire durable, l’innovation et la sécurité alimentaire, renforçant votre rôle d’autorité dans le domaine.</a:t>
            </a:r>
          </a:p>
          <a:p>
            <a:endParaRPr lang="fr-FR" sz="1550" dirty="0">
              <a:latin typeface="Montserrat" panose="00000500000000000000" pitchFamily="2" charset="0"/>
            </a:endParaRPr>
          </a:p>
          <a:p>
            <a:r>
              <a:rPr lang="fr-FR" sz="1550" b="1" dirty="0">
                <a:latin typeface="Montserrat" panose="00000500000000000000" pitchFamily="2" charset="0"/>
              </a:rPr>
              <a:t>Valorisez le travail de vos membres : </a:t>
            </a:r>
            <a:r>
              <a:rPr lang="fr-FR" sz="1550" dirty="0">
                <a:latin typeface="Montserrat" panose="00000500000000000000" pitchFamily="2" charset="0"/>
              </a:rPr>
              <a:t>Partagez les réussites et les innovations de vos membres sur les différentes plateformes de la campagne; site web, médias sociaux et médias traditionnels.</a:t>
            </a:r>
          </a:p>
          <a:p>
            <a:endParaRPr lang="fr-FR" sz="1550" dirty="0">
              <a:latin typeface="Montserrat" panose="00000500000000000000" pitchFamily="2" charset="0"/>
            </a:endParaRPr>
          </a:p>
          <a:p>
            <a:r>
              <a:rPr lang="fr-FR" sz="1550" b="1" dirty="0">
                <a:latin typeface="Montserrat" panose="00000500000000000000" pitchFamily="2" charset="0"/>
              </a:rPr>
              <a:t>Participez à la narration de la campagne </a:t>
            </a:r>
            <a:r>
              <a:rPr lang="fr-FR" sz="1550" dirty="0">
                <a:latin typeface="Montserrat" panose="00000500000000000000" pitchFamily="2" charset="0"/>
              </a:rPr>
              <a:t>: Saisissez les occasions de contribuer à des </a:t>
            </a:r>
            <a:r>
              <a:rPr lang="fr-FR" sz="1550" dirty="0" err="1">
                <a:latin typeface="Montserrat" panose="00000500000000000000" pitchFamily="2" charset="0"/>
              </a:rPr>
              <a:t>balados</a:t>
            </a:r>
            <a:r>
              <a:rPr lang="fr-FR" sz="1550" dirty="0">
                <a:latin typeface="Montserrat" panose="00000500000000000000" pitchFamily="2" charset="0"/>
              </a:rPr>
              <a:t>, des entrevues médiatiques, des publications sur les réseaux sociaux et du contenu éducatif mettant en lumière votre impact.</a:t>
            </a:r>
          </a:p>
          <a:p>
            <a:endParaRPr lang="fr-FR" sz="1550" dirty="0">
              <a:latin typeface="Montserrat" panose="00000500000000000000" pitchFamily="2" charset="0"/>
            </a:endParaRPr>
          </a:p>
          <a:p>
            <a:r>
              <a:rPr lang="fr-FR" sz="1550" b="1" dirty="0">
                <a:latin typeface="Montserrat" panose="00000500000000000000" pitchFamily="2" charset="0"/>
              </a:rPr>
              <a:t>Du contenu personnalisable pour vos canaux : </a:t>
            </a:r>
            <a:r>
              <a:rPr lang="fr-FR" sz="1550" dirty="0">
                <a:latin typeface="Montserrat" panose="00000500000000000000" pitchFamily="2" charset="0"/>
              </a:rPr>
              <a:t>Recevez des outils adaptés (articles, visuels, extraits vidéo) à utiliser dans vos infolettres, vos réseaux sociaux ou vos événements, assurant une cohérence avec l’initiative nationale.</a:t>
            </a:r>
          </a:p>
          <a:p>
            <a:endParaRPr lang="fr-FR" sz="1550" dirty="0">
              <a:latin typeface="Montserrat" panose="00000500000000000000" pitchFamily="2" charset="0"/>
            </a:endParaRPr>
          </a:p>
          <a:p>
            <a:r>
              <a:rPr lang="fr-FR" sz="1550" b="1" dirty="0">
                <a:latin typeface="Montserrat" panose="00000500000000000000" pitchFamily="2" charset="0"/>
              </a:rPr>
              <a:t>Visibilité dans les sphères publiques et politiques : </a:t>
            </a:r>
            <a:r>
              <a:rPr lang="fr-FR" sz="1550" dirty="0">
                <a:latin typeface="Montserrat" panose="00000500000000000000" pitchFamily="2" charset="0"/>
              </a:rPr>
              <a:t>Faites entendre votre voix dans les médias, lors de panels d’événements et au sein de groupes d’intervenants, montrant votre contribution à un avenir alimentaire sûr et durable.</a:t>
            </a:r>
          </a:p>
          <a:p>
            <a:endParaRPr lang="fr-FR" sz="1550" dirty="0">
              <a:latin typeface="Montserrat" panose="00000500000000000000" pitchFamily="2" charset="0"/>
            </a:endParaRPr>
          </a:p>
          <a:p>
            <a:r>
              <a:rPr lang="fr-FR" sz="1550" b="1" dirty="0">
                <a:latin typeface="Montserrat" panose="00000500000000000000" pitchFamily="2" charset="0"/>
              </a:rPr>
              <a:t>Reconnaissance constante sur tous les points de contact : </a:t>
            </a:r>
            <a:r>
              <a:rPr lang="fr-FR" sz="1550" dirty="0">
                <a:latin typeface="Montserrat" panose="00000500000000000000" pitchFamily="2" charset="0"/>
              </a:rPr>
              <a:t>Utilisez la </a:t>
            </a:r>
            <a:r>
              <a:rPr lang="fr-FR" sz="1550" dirty="0" err="1">
                <a:latin typeface="Montserrat" panose="00000500000000000000" pitchFamily="2" charset="0"/>
              </a:rPr>
              <a:t>co</a:t>
            </a:r>
            <a:r>
              <a:rPr lang="fr-FR" sz="1550" dirty="0">
                <a:latin typeface="Montserrat" panose="00000500000000000000" pitchFamily="2" charset="0"/>
              </a:rPr>
              <a:t>-identification, les mentions et les liens pour faire rayonner votre rôle essentiel au sein du système alimentaire canadien.</a:t>
            </a:r>
            <a:endParaRPr lang="en-CA" sz="1550" dirty="0">
              <a:latin typeface="Montserrat" panose="00000500000000000000" pitchFamily="2" charset="0"/>
            </a:endParaRPr>
          </a:p>
        </p:txBody>
      </p:sp>
    </p:spTree>
    <p:extLst>
      <p:ext uri="{BB962C8B-B14F-4D97-AF65-F5344CB8AC3E}">
        <p14:creationId xmlns:p14="http://schemas.microsoft.com/office/powerpoint/2010/main" val="3985346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37B317-F32E-7B0C-38E9-3F6321274DDF}"/>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0B0437E-08C9-DD35-3588-A382812E93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useBgFill="1">
        <p:nvSpPr>
          <p:cNvPr id="23" name="Rectangle 22">
            <a:extLst>
              <a:ext uri="{FF2B5EF4-FFF2-40B4-BE49-F238E27FC236}">
                <a16:creationId xmlns:a16="http://schemas.microsoft.com/office/drawing/2014/main" id="{27E10013-AF49-BD93-65DE-84A73846C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5" name="Rectangle 24">
            <a:extLst>
              <a:ext uri="{FF2B5EF4-FFF2-40B4-BE49-F238E27FC236}">
                <a16:creationId xmlns:a16="http://schemas.microsoft.com/office/drawing/2014/main" id="{98F85EBF-2719-BC06-91C0-0E6C9C109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7" name="Rectangle 26">
            <a:extLst>
              <a:ext uri="{FF2B5EF4-FFF2-40B4-BE49-F238E27FC236}">
                <a16:creationId xmlns:a16="http://schemas.microsoft.com/office/drawing/2014/main" id="{D901FC38-EC56-1662-7B33-034BB5ADE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29" name="Rectangle 28">
            <a:extLst>
              <a:ext uri="{FF2B5EF4-FFF2-40B4-BE49-F238E27FC236}">
                <a16:creationId xmlns:a16="http://schemas.microsoft.com/office/drawing/2014/main" id="{C7F71B6A-1923-8550-8A28-D7D91DB27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31" name="Freeform: Shape 30">
            <a:extLst>
              <a:ext uri="{FF2B5EF4-FFF2-40B4-BE49-F238E27FC236}">
                <a16:creationId xmlns:a16="http://schemas.microsoft.com/office/drawing/2014/main" id="{530DA157-1A0A-468C-1BA0-3191B82142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ca"/>
          </a:p>
        </p:txBody>
      </p:sp>
      <p:sp>
        <p:nvSpPr>
          <p:cNvPr id="33" name="Rectangle 32">
            <a:extLst>
              <a:ext uri="{FF2B5EF4-FFF2-40B4-BE49-F238E27FC236}">
                <a16:creationId xmlns:a16="http://schemas.microsoft.com/office/drawing/2014/main" id="{F168A6E1-EBBB-728F-9C68-A64AA1F72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grpSp>
        <p:nvGrpSpPr>
          <p:cNvPr id="6" name="Group 5">
            <a:extLst>
              <a:ext uri="{FF2B5EF4-FFF2-40B4-BE49-F238E27FC236}">
                <a16:creationId xmlns:a16="http://schemas.microsoft.com/office/drawing/2014/main" id="{E8624103-E1D8-4BA2-9939-5E22753F067A}"/>
              </a:ext>
            </a:extLst>
          </p:cNvPr>
          <p:cNvGrpSpPr/>
          <p:nvPr>
            <p:custDataLst>
              <p:tags r:id="rId8"/>
            </p:custDataLst>
          </p:nvPr>
        </p:nvGrpSpPr>
        <p:grpSpPr>
          <a:xfrm>
            <a:off x="0" y="-10142"/>
            <a:ext cx="4833642" cy="6878275"/>
            <a:chOff x="-71442" y="8145"/>
            <a:chExt cx="4176797" cy="6859993"/>
          </a:xfrm>
        </p:grpSpPr>
        <p:pic>
          <p:nvPicPr>
            <p:cNvPr id="7" name="Picture 6" descr="A red rectangle with a red border&#10;&#10;AI-generated content may be incorrect.">
              <a:extLst>
                <a:ext uri="{FF2B5EF4-FFF2-40B4-BE49-F238E27FC236}">
                  <a16:creationId xmlns:a16="http://schemas.microsoft.com/office/drawing/2014/main" id="{A4662E54-8868-CCD7-E095-521C6B512E08}"/>
                </a:ext>
              </a:extLst>
            </p:cNvPr>
            <p:cNvPicPr/>
            <p:nvPr/>
          </p:nvPicPr>
          <p:blipFill>
            <a:blip r:embed="rId13"/>
            <a:srcRect r="81122"/>
            <a:stretch/>
          </p:blipFill>
          <p:spPr>
            <a:xfrm>
              <a:off x="-71442" y="10138"/>
              <a:ext cx="2301618" cy="6858000"/>
            </a:xfrm>
            <a:prstGeom prst="rect">
              <a:avLst/>
            </a:prstGeom>
          </p:spPr>
        </p:pic>
        <p:pic>
          <p:nvPicPr>
            <p:cNvPr id="8" name="Picture 7" descr="A red rectangle with a red border&#10;&#10;AI-generated content may be incorrect.">
              <a:extLst>
                <a:ext uri="{FF2B5EF4-FFF2-40B4-BE49-F238E27FC236}">
                  <a16:creationId xmlns:a16="http://schemas.microsoft.com/office/drawing/2014/main" id="{591798F8-F8C6-0F87-C831-BEDA50E458C9}"/>
                </a:ext>
              </a:extLst>
            </p:cNvPr>
            <p:cNvPicPr/>
            <p:nvPr/>
          </p:nvPicPr>
          <p:blipFill>
            <a:blip r:embed="rId13"/>
            <a:srcRect l="83404" r="24"/>
            <a:stretch/>
          </p:blipFill>
          <p:spPr>
            <a:xfrm>
              <a:off x="2029194" y="8145"/>
              <a:ext cx="2076161" cy="6858000"/>
            </a:xfrm>
            <a:prstGeom prst="rect">
              <a:avLst/>
            </a:prstGeom>
          </p:spPr>
        </p:pic>
      </p:grpSp>
      <p:sp>
        <p:nvSpPr>
          <p:cNvPr id="12" name="Title 1">
            <a:extLst>
              <a:ext uri="{FF2B5EF4-FFF2-40B4-BE49-F238E27FC236}">
                <a16:creationId xmlns:a16="http://schemas.microsoft.com/office/drawing/2014/main" id="{D6E4A7A9-3F8D-B205-7848-31693414C199}"/>
              </a:ext>
            </a:extLst>
          </p:cNvPr>
          <p:cNvSpPr txBox="1">
            <a:spLocks/>
          </p:cNvSpPr>
          <p:nvPr>
            <p:custDataLst>
              <p:tags r:id="rId9"/>
            </p:custDataLst>
          </p:nvPr>
        </p:nvSpPr>
        <p:spPr>
          <a:xfrm>
            <a:off x="589589" y="3009025"/>
            <a:ext cx="3529182" cy="134498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FR" sz="2500" b="1" i="0" u="none" baseline="0" dirty="0">
                <a:solidFill>
                  <a:schemeClr val="bg1"/>
                </a:solidFill>
                <a:latin typeface="Montserrat" panose="00000500000000000000" pitchFamily="2" charset="0"/>
                <a:cs typeface="+mn-cs"/>
                <a:sym typeface=""/>
              </a:rPr>
              <a:t>Visibilité à votre façon</a:t>
            </a:r>
            <a:endParaRPr lang="fr-ca" sz="2500" b="1" i="0" u="none" baseline="0" dirty="0">
              <a:solidFill>
                <a:schemeClr val="bg1"/>
              </a:solidFill>
              <a:latin typeface="Montserrat" panose="00000500000000000000" pitchFamily="2" charset="0"/>
              <a:cs typeface="+mn-cs"/>
              <a:sym typeface=""/>
            </a:endParaRPr>
          </a:p>
        </p:txBody>
      </p:sp>
      <p:sp>
        <p:nvSpPr>
          <p:cNvPr id="15" name="Title 1">
            <a:extLst>
              <a:ext uri="{FF2B5EF4-FFF2-40B4-BE49-F238E27FC236}">
                <a16:creationId xmlns:a16="http://schemas.microsoft.com/office/drawing/2014/main" id="{48E00223-3C31-D19C-93E9-585A32AACEF3}"/>
              </a:ext>
            </a:extLst>
          </p:cNvPr>
          <p:cNvSpPr txBox="1">
            <a:spLocks/>
          </p:cNvSpPr>
          <p:nvPr>
            <p:custDataLst>
              <p:tags r:id="rId10"/>
            </p:custDataLst>
          </p:nvPr>
        </p:nvSpPr>
        <p:spPr>
          <a:xfrm>
            <a:off x="528736" y="1383030"/>
            <a:ext cx="4196217" cy="134498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spcAft>
                <a:spcPts val="600"/>
              </a:spcAft>
            </a:pPr>
            <a:r>
              <a:rPr lang="fr-ca" sz="3800" b="1" i="0" u="none" baseline="0" dirty="0">
                <a:solidFill>
                  <a:schemeClr val="bg1"/>
                </a:solidFill>
                <a:latin typeface="Montserrat" panose="00000500000000000000" pitchFamily="2" charset="0"/>
                <a:cs typeface="+mn-cs"/>
                <a:sym typeface=""/>
              </a:rPr>
              <a:t>Avantages :</a:t>
            </a:r>
          </a:p>
        </p:txBody>
      </p:sp>
      <p:sp>
        <p:nvSpPr>
          <p:cNvPr id="2" name="TextBox 1">
            <a:extLst>
              <a:ext uri="{FF2B5EF4-FFF2-40B4-BE49-F238E27FC236}">
                <a16:creationId xmlns:a16="http://schemas.microsoft.com/office/drawing/2014/main" id="{DCC934F5-84E0-0DB5-03D8-D0832FEE5D98}"/>
              </a:ext>
            </a:extLst>
          </p:cNvPr>
          <p:cNvSpPr txBox="1"/>
          <p:nvPr/>
        </p:nvSpPr>
        <p:spPr>
          <a:xfrm>
            <a:off x="5253689" y="910481"/>
            <a:ext cx="6552488" cy="4708981"/>
          </a:xfrm>
          <a:prstGeom prst="rect">
            <a:avLst/>
          </a:prstGeom>
          <a:noFill/>
        </p:spPr>
        <p:txBody>
          <a:bodyPr wrap="square" rtlCol="0">
            <a:spAutoFit/>
          </a:bodyPr>
          <a:lstStyle/>
          <a:p>
            <a:r>
              <a:rPr lang="fr-FR" sz="2000" dirty="0">
                <a:latin typeface="Montserrat" panose="00000500000000000000" pitchFamily="2" charset="0"/>
              </a:rPr>
              <a:t>Nous comprenons que toutes les organisations ne souhaitent pas jouer un rôle public et que certaines y réfléchissent peut-être de manière différente.</a:t>
            </a:r>
          </a:p>
          <a:p>
            <a:endParaRPr lang="fr-FR" sz="2000" dirty="0">
              <a:latin typeface="Montserrat" panose="00000500000000000000" pitchFamily="2" charset="0"/>
            </a:endParaRPr>
          </a:p>
          <a:p>
            <a:r>
              <a:rPr lang="fr-FR" sz="2000" dirty="0">
                <a:latin typeface="Montserrat" panose="00000500000000000000" pitchFamily="2" charset="0"/>
              </a:rPr>
              <a:t>Cette initiative soutient les différentes approches :</a:t>
            </a:r>
          </a:p>
          <a:p>
            <a:pPr marL="342900" indent="-342900">
              <a:buFont typeface="Arial" panose="020B0604020202020204" pitchFamily="34" charset="0"/>
              <a:buChar char="•"/>
            </a:pPr>
            <a:r>
              <a:rPr lang="fr-FR" sz="2000" dirty="0">
                <a:latin typeface="Montserrat" panose="00000500000000000000" pitchFamily="2" charset="0"/>
              </a:rPr>
              <a:t>Un appui discret en coulisses</a:t>
            </a:r>
          </a:p>
          <a:p>
            <a:pPr marL="342900" indent="-342900">
              <a:buFont typeface="Arial" panose="020B0604020202020204" pitchFamily="34" charset="0"/>
              <a:buChar char="•"/>
            </a:pPr>
            <a:r>
              <a:rPr lang="fr-FR" sz="2000" dirty="0">
                <a:latin typeface="Montserrat" panose="00000500000000000000" pitchFamily="2" charset="0"/>
              </a:rPr>
              <a:t>Des récits publics portés par la voix de vos membres</a:t>
            </a:r>
          </a:p>
          <a:p>
            <a:pPr marL="342900" indent="-342900">
              <a:buFont typeface="Arial" panose="020B0604020202020204" pitchFamily="34" charset="0"/>
              <a:buChar char="•"/>
            </a:pPr>
            <a:r>
              <a:rPr lang="fr-FR" sz="2000" dirty="0">
                <a:latin typeface="Montserrat" panose="00000500000000000000" pitchFamily="2" charset="0"/>
              </a:rPr>
              <a:t>Des outils adaptés à vos publics</a:t>
            </a:r>
          </a:p>
          <a:p>
            <a:pPr marL="342900" indent="-342900">
              <a:buFont typeface="Arial" panose="020B0604020202020204" pitchFamily="34" charset="0"/>
              <a:buChar char="•"/>
            </a:pPr>
            <a:r>
              <a:rPr lang="fr-FR" sz="2000" dirty="0">
                <a:latin typeface="Montserrat" panose="00000500000000000000" pitchFamily="2" charset="0"/>
              </a:rPr>
              <a:t>Un leadership visible, si et quand le moment est venu</a:t>
            </a:r>
          </a:p>
          <a:p>
            <a:endParaRPr lang="fr-FR" sz="2000" dirty="0">
              <a:latin typeface="Montserrat" panose="00000500000000000000" pitchFamily="2" charset="0"/>
            </a:endParaRPr>
          </a:p>
          <a:p>
            <a:r>
              <a:rPr lang="fr-FR" sz="2000" dirty="0">
                <a:latin typeface="Montserrat" panose="00000500000000000000" pitchFamily="2" charset="0"/>
              </a:rPr>
              <a:t>C’est vous qui choisissez votre niveau de visibilité. Dans tous les cas, votre impact se fera ressentir.</a:t>
            </a:r>
            <a:endParaRPr lang="en-CA" sz="2000" dirty="0">
              <a:latin typeface="Montserrat" panose="00000500000000000000" pitchFamily="2" charset="0"/>
            </a:endParaRPr>
          </a:p>
        </p:txBody>
      </p:sp>
    </p:spTree>
    <p:extLst>
      <p:ext uri="{BB962C8B-B14F-4D97-AF65-F5344CB8AC3E}">
        <p14:creationId xmlns:p14="http://schemas.microsoft.com/office/powerpoint/2010/main" val="2048841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EF32-E283-9FE4-4818-9AC911E4A4FA}"/>
              </a:ext>
            </a:extLst>
          </p:cNvPr>
          <p:cNvSpPr>
            <a:spLocks noGrp="1"/>
          </p:cNvSpPr>
          <p:nvPr>
            <p:ph type="ctrTitle" idx="4294967295"/>
            <p:custDataLst>
              <p:tags r:id="rId1"/>
            </p:custDataLst>
          </p:nvPr>
        </p:nvSpPr>
        <p:spPr>
          <a:xfrm>
            <a:off x="0" y="2642615"/>
            <a:ext cx="11838562" cy="2694697"/>
          </a:xfrm>
        </p:spPr>
        <p:txBody>
          <a:bodyPr>
            <a:normAutofit fontScale="90000"/>
          </a:bodyPr>
          <a:lstStyle/>
          <a:p>
            <a:pPr algn="ctr" rtl="0">
              <a:lnSpc>
                <a:spcPct val="100000"/>
              </a:lnSpc>
            </a:pPr>
            <a:r>
              <a:rPr lang="fr-ca" sz="4500" b="1" i="0" u="none" kern="0" baseline="0" dirty="0">
                <a:solidFill>
                  <a:schemeClr val="bg1">
                    <a:lumMod val="100000"/>
                  </a:schemeClr>
                </a:solidFill>
                <a:effectLst/>
                <a:ea typeface="Times New Roman" panose="02020603050405020304" pitchFamily="18" charset="0"/>
                <a:cs typeface="+mn-cs"/>
                <a:sym typeface=""/>
              </a:rPr>
              <a:t>Communiquez avec nous maintenant au</a:t>
            </a:r>
            <a:br>
              <a:rPr lang="fr-ca" sz="4500" kern="0" dirty="0">
                <a:solidFill>
                  <a:schemeClr val="bg1">
                    <a:lumMod val="100000"/>
                  </a:schemeClr>
                </a:solidFill>
                <a:effectLst/>
                <a:ea typeface="Times New Roman" panose="02020603050405020304" pitchFamily="18" charset="0"/>
                <a:cs typeface="+mn-cs"/>
                <a:sym typeface=""/>
              </a:rPr>
            </a:br>
            <a:r>
              <a:rPr lang="fr-ca" sz="4500" b="1" i="0" u="none" kern="0" baseline="0" dirty="0">
                <a:solidFill>
                  <a:schemeClr val="bg1">
                    <a:lumMod val="100000"/>
                  </a:schemeClr>
                </a:solidFill>
                <a:effectLst/>
                <a:ea typeface="Times New Roman" panose="02020603050405020304" pitchFamily="18" charset="0"/>
                <a:cs typeface="+mn-cs"/>
                <a:sym typeface=""/>
              </a:rPr>
              <a:t>systemealimentaire.ca</a:t>
            </a:r>
            <a:br>
              <a:rPr lang="fr-ca" sz="4500" kern="0" dirty="0">
                <a:solidFill>
                  <a:schemeClr val="bg1">
                    <a:lumMod val="100000"/>
                  </a:schemeClr>
                </a:solidFill>
                <a:effectLst/>
                <a:ea typeface="Times New Roman" panose="02020603050405020304" pitchFamily="18" charset="0"/>
                <a:cs typeface="+mn-cs"/>
                <a:sym typeface=""/>
              </a:rPr>
            </a:br>
            <a:br>
              <a:rPr lang="fr-ca" sz="4500" kern="0" dirty="0">
                <a:solidFill>
                  <a:schemeClr val="bg1">
                    <a:lumMod val="100000"/>
                  </a:schemeClr>
                </a:solidFill>
                <a:effectLst/>
                <a:ea typeface="Times New Roman" panose="02020603050405020304" pitchFamily="18" charset="0"/>
                <a:cs typeface="+mn-cs"/>
                <a:sym typeface=""/>
              </a:rPr>
            </a:br>
            <a:r>
              <a:rPr lang="fr-ca" sz="4500" b="1" i="0" u="none" kern="0" baseline="0" dirty="0">
                <a:solidFill>
                  <a:schemeClr val="bg1">
                    <a:lumMod val="100000"/>
                  </a:schemeClr>
                </a:solidFill>
                <a:effectLst/>
                <a:ea typeface="Times New Roman" panose="02020603050405020304" pitchFamily="18" charset="0"/>
                <a:cs typeface="+mn-cs"/>
                <a:sym typeface=""/>
              </a:rPr>
              <a:t>ou envoyez un courriel à lisa@foodintegrity</a:t>
            </a:r>
            <a:r>
              <a:rPr lang="fr-ca" sz="4500" b="1" i="0" u="none" kern="0" baseline="0" dirty="0">
                <a:solidFill>
                  <a:schemeClr val="bg1">
                    <a:lumMod val="100000"/>
                  </a:schemeClr>
                </a:solidFill>
                <a:ea typeface="Times New Roman" panose="02020603050405020304" pitchFamily="18" charset="0"/>
                <a:cs typeface="+mn-cs"/>
                <a:sym typeface=""/>
              </a:rPr>
              <a:t>.ca </a:t>
            </a:r>
            <a:br>
              <a:rPr lang="fr-ca" sz="4500" b="1" i="0" u="none" kern="0" baseline="0" dirty="0">
                <a:solidFill>
                  <a:schemeClr val="bg1">
                    <a:lumMod val="100000"/>
                  </a:schemeClr>
                </a:solidFill>
                <a:ea typeface="Times New Roman" panose="02020603050405020304" pitchFamily="18" charset="0"/>
                <a:cs typeface="+mn-cs"/>
                <a:sym typeface=""/>
              </a:rPr>
            </a:br>
            <a:r>
              <a:rPr lang="fr-ca" sz="4500" b="1" i="0" u="none" kern="0" baseline="0" dirty="0">
                <a:solidFill>
                  <a:schemeClr val="bg1">
                    <a:lumMod val="100000"/>
                  </a:schemeClr>
                </a:solidFill>
                <a:ea typeface="Times New Roman" panose="02020603050405020304" pitchFamily="18" charset="0"/>
                <a:cs typeface="+mn-cs"/>
                <a:sym typeface=""/>
              </a:rPr>
              <a:t>pour planifier une réunion.</a:t>
            </a:r>
            <a:br>
              <a:rPr lang="fr-ca" sz="4500" kern="0" dirty="0">
                <a:solidFill>
                  <a:schemeClr val="bg1">
                    <a:lumMod val="100000"/>
                  </a:schemeClr>
                </a:solidFill>
                <a:effectLst/>
                <a:ea typeface="Times New Roman" panose="02020603050405020304" pitchFamily="18" charset="0"/>
                <a:cs typeface="+mn-cs"/>
                <a:sym typeface=""/>
              </a:rPr>
            </a:br>
            <a:br>
              <a:rPr lang="fr-ca" sz="4500" kern="0" dirty="0">
                <a:solidFill>
                  <a:schemeClr val="bg1">
                    <a:lumMod val="100000"/>
                  </a:schemeClr>
                </a:solidFill>
                <a:effectLst/>
                <a:ea typeface="Times New Roman" panose="02020603050405020304" pitchFamily="18" charset="0"/>
                <a:cs typeface="+mn-cs"/>
                <a:sym typeface=""/>
              </a:rPr>
            </a:br>
            <a:endParaRPr lang="fr-ca" sz="4500" dirty="0">
              <a:solidFill>
                <a:schemeClr val="bg1">
                  <a:lumMod val="100000"/>
                </a:schemeClr>
              </a:solidFill>
              <a:cs typeface="+mn-cs"/>
              <a:sym typeface=""/>
            </a:endParaRPr>
          </a:p>
        </p:txBody>
      </p:sp>
    </p:spTree>
    <p:extLst>
      <p:ext uri="{BB962C8B-B14F-4D97-AF65-F5344CB8AC3E}">
        <p14:creationId xmlns:p14="http://schemas.microsoft.com/office/powerpoint/2010/main" val="655380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EEDB8B-0499-44F7-557C-AA0BC7817758}"/>
              </a:ext>
            </a:extLst>
          </p:cNvPr>
          <p:cNvSpPr txBox="1">
            <a:spLocks/>
          </p:cNvSpPr>
          <p:nvPr>
            <p:custDataLst>
              <p:tags r:id="rId1"/>
            </p:custDataLst>
          </p:nvPr>
        </p:nvSpPr>
        <p:spPr>
          <a:xfrm>
            <a:off x="1" y="1625240"/>
            <a:ext cx="11168008" cy="31748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pPr algn="ctr" rtl="0">
              <a:lnSpc>
                <a:spcPct val="100000"/>
              </a:lnSpc>
            </a:pPr>
            <a:r>
              <a:rPr lang="fr-ca" sz="4500" b="1" i="0" baseline="0" dirty="0">
                <a:solidFill>
                  <a:schemeClr val="bg1"/>
                </a:solidFill>
                <a:latin typeface="Montserrat" panose="00000500000000000000" pitchFamily="2" charset="0"/>
                <a:cs typeface="+mn-cs"/>
                <a:sym typeface=""/>
              </a:rPr>
              <a:t>Il est temps de créer </a:t>
            </a:r>
            <a:br>
              <a:rPr lang="fr-ca" sz="4500" b="1" i="0" baseline="0" dirty="0">
                <a:solidFill>
                  <a:schemeClr val="bg1"/>
                </a:solidFill>
                <a:latin typeface="Montserrat" panose="00000500000000000000" pitchFamily="2" charset="0"/>
                <a:cs typeface="+mn-cs"/>
                <a:sym typeface=""/>
              </a:rPr>
            </a:br>
            <a:r>
              <a:rPr lang="fr-ca" sz="4500" b="1" i="0" baseline="0" dirty="0">
                <a:solidFill>
                  <a:schemeClr val="bg1"/>
                </a:solidFill>
                <a:latin typeface="Montserrat" panose="00000500000000000000" pitchFamily="2" charset="0"/>
                <a:cs typeface="+mn-cs"/>
                <a:sym typeface=""/>
              </a:rPr>
              <a:t>un mouvement, et pas </a:t>
            </a:r>
            <a:br>
              <a:rPr lang="fr-ca" sz="4500" b="1" i="0" baseline="0" dirty="0">
                <a:solidFill>
                  <a:schemeClr val="bg1"/>
                </a:solidFill>
                <a:latin typeface="Montserrat" panose="00000500000000000000" pitchFamily="2" charset="0"/>
                <a:cs typeface="+mn-cs"/>
                <a:sym typeface=""/>
              </a:rPr>
            </a:br>
            <a:r>
              <a:rPr lang="fr-ca" sz="4500" b="1" i="0" baseline="0" dirty="0">
                <a:solidFill>
                  <a:schemeClr val="bg1"/>
                </a:solidFill>
                <a:latin typeface="Montserrat" panose="00000500000000000000" pitchFamily="2" charset="0"/>
                <a:cs typeface="+mn-cs"/>
                <a:sym typeface=""/>
              </a:rPr>
              <a:t>seulement un moment.</a:t>
            </a:r>
          </a:p>
        </p:txBody>
      </p:sp>
      <p:sp>
        <p:nvSpPr>
          <p:cNvPr id="6" name="Subtitle 2">
            <a:extLst>
              <a:ext uri="{FF2B5EF4-FFF2-40B4-BE49-F238E27FC236}">
                <a16:creationId xmlns:a16="http://schemas.microsoft.com/office/drawing/2014/main" id="{B446C459-F52A-5DD8-A865-32D9AA825BA9}"/>
              </a:ext>
            </a:extLst>
          </p:cNvPr>
          <p:cNvSpPr txBox="1">
            <a:spLocks/>
          </p:cNvSpPr>
          <p:nvPr>
            <p:custDataLst>
              <p:tags r:id="rId2"/>
            </p:custDataLst>
          </p:nvPr>
        </p:nvSpPr>
        <p:spPr>
          <a:xfrm>
            <a:off x="1524000" y="5311833"/>
            <a:ext cx="9144000" cy="6394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rimson Pro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Font typeface="Arial" panose="020B0604020202020204" pitchFamily="34" charset="0"/>
              <a:buNone/>
            </a:pPr>
            <a:endParaRPr lang="fr-ca" sz="3600">
              <a:solidFill>
                <a:schemeClr val="bg1"/>
              </a:solidFill>
              <a:latin typeface="Crimson Pro Medium"/>
            </a:endParaRPr>
          </a:p>
        </p:txBody>
      </p:sp>
    </p:spTree>
    <p:extLst>
      <p:ext uri="{BB962C8B-B14F-4D97-AF65-F5344CB8AC3E}">
        <p14:creationId xmlns:p14="http://schemas.microsoft.com/office/powerpoint/2010/main" val="2224661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921AD-1539-335D-97F2-7691D1BE4F94}"/>
              </a:ext>
            </a:extLst>
          </p:cNvPr>
          <p:cNvSpPr txBox="1">
            <a:spLocks/>
          </p:cNvSpPr>
          <p:nvPr>
            <p:custDataLst>
              <p:tags r:id="rId1"/>
            </p:custDataLst>
          </p:nvPr>
        </p:nvSpPr>
        <p:spPr>
          <a:xfrm>
            <a:off x="462944" y="246012"/>
            <a:ext cx="11330765" cy="984738"/>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100000"/>
              </a:lnSpc>
            </a:pPr>
            <a:r>
              <a:rPr lang="fr-ca" sz="4500" b="1" i="0" u="none" baseline="0" dirty="0">
                <a:latin typeface="Montserrat" panose="00000500000000000000" pitchFamily="2" charset="0"/>
                <a:cs typeface="+mn-cs"/>
                <a:sym typeface=""/>
              </a:rPr>
              <a:t>Que tentons-nous de faire?</a:t>
            </a:r>
          </a:p>
        </p:txBody>
      </p:sp>
      <p:pic>
        <p:nvPicPr>
          <p:cNvPr id="3" name="Picture 2">
            <a:extLst>
              <a:ext uri="{FF2B5EF4-FFF2-40B4-BE49-F238E27FC236}">
                <a16:creationId xmlns:a16="http://schemas.microsoft.com/office/drawing/2014/main" id="{0FF9C8E2-771E-770F-F22A-AB487C2012C3}"/>
              </a:ext>
            </a:extLst>
          </p:cNvPr>
          <p:cNvPicPr>
            <a:picLocks noChangeAspect="1"/>
          </p:cNvPicPr>
          <p:nvPr>
            <p:custDataLst>
              <p:tags r:id="rId2"/>
            </p:custDataLst>
          </p:nvPr>
        </p:nvPicPr>
        <p:blipFill>
          <a:blip r:embed="rId16"/>
          <a:stretch>
            <a:fillRect/>
          </a:stretch>
        </p:blipFill>
        <p:spPr>
          <a:xfrm>
            <a:off x="2270487" y="1232876"/>
            <a:ext cx="7699459" cy="1588777"/>
          </a:xfrm>
          <a:prstGeom prst="rect">
            <a:avLst/>
          </a:prstGeom>
        </p:spPr>
      </p:pic>
      <p:sp>
        <p:nvSpPr>
          <p:cNvPr id="4" name="object 12">
            <a:extLst>
              <a:ext uri="{FF2B5EF4-FFF2-40B4-BE49-F238E27FC236}">
                <a16:creationId xmlns:a16="http://schemas.microsoft.com/office/drawing/2014/main" id="{0249FA91-2577-47D5-5404-2F4C2FA0FF43}"/>
              </a:ext>
            </a:extLst>
          </p:cNvPr>
          <p:cNvSpPr txBox="1"/>
          <p:nvPr>
            <p:custDataLst>
              <p:tags r:id="rId3"/>
            </p:custDataLst>
          </p:nvPr>
        </p:nvSpPr>
        <p:spPr>
          <a:xfrm>
            <a:off x="2853932" y="1216715"/>
            <a:ext cx="6639388" cy="1552348"/>
          </a:xfrm>
          <a:prstGeom prst="rect">
            <a:avLst/>
          </a:prstGeom>
        </p:spPr>
        <p:txBody>
          <a:bodyPr vert="horz" wrap="square" lIns="0" tIns="13335" rIns="0" bIns="0" rtlCol="0">
            <a:spAutoFit/>
          </a:bodyPr>
          <a:lstStyle/>
          <a:p>
            <a:pPr marL="12700" marR="5080" indent="-1270" algn="ctr" rtl="0">
              <a:lnSpc>
                <a:spcPct val="99700"/>
              </a:lnSpc>
              <a:spcBef>
                <a:spcPts val="3870"/>
              </a:spcBef>
            </a:pPr>
            <a:r>
              <a:rPr lang="fr-ca" sz="2000" b="0"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Élever le système alimentaire canadien et l’agriculture au rang de </a:t>
            </a:r>
            <a:r>
              <a:rPr lang="fr-ca" sz="2000" b="1"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valeurs sociétales fondamentales</a:t>
            </a:r>
            <a:r>
              <a:rPr lang="fr-ca" sz="2000" b="0"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 (comparables aux soins de santé et à l’éducation) chez les Canadiens, ce qui incite à s’engager et à déployer des efforts pour le soutenir.</a:t>
            </a:r>
          </a:p>
        </p:txBody>
      </p:sp>
      <p:pic>
        <p:nvPicPr>
          <p:cNvPr id="5" name="Picture 4">
            <a:extLst>
              <a:ext uri="{FF2B5EF4-FFF2-40B4-BE49-F238E27FC236}">
                <a16:creationId xmlns:a16="http://schemas.microsoft.com/office/drawing/2014/main" id="{DFA37C02-1C16-A38D-C4B8-534CE9975897}"/>
              </a:ext>
            </a:extLst>
          </p:cNvPr>
          <p:cNvPicPr>
            <a:picLocks noChangeAspect="1"/>
          </p:cNvPicPr>
          <p:nvPr>
            <p:custDataLst>
              <p:tags r:id="rId4"/>
            </p:custDataLst>
          </p:nvPr>
        </p:nvPicPr>
        <p:blipFill>
          <a:blip r:embed="rId16"/>
          <a:stretch>
            <a:fillRect/>
          </a:stretch>
        </p:blipFill>
        <p:spPr>
          <a:xfrm>
            <a:off x="2270486" y="3043138"/>
            <a:ext cx="7699459" cy="1588777"/>
          </a:xfrm>
          <a:prstGeom prst="rect">
            <a:avLst/>
          </a:prstGeom>
        </p:spPr>
      </p:pic>
      <p:sp>
        <p:nvSpPr>
          <p:cNvPr id="6" name="object 13">
            <a:extLst>
              <a:ext uri="{FF2B5EF4-FFF2-40B4-BE49-F238E27FC236}">
                <a16:creationId xmlns:a16="http://schemas.microsoft.com/office/drawing/2014/main" id="{5D5D6C79-0A56-C01E-E978-1EA8795D3780}"/>
              </a:ext>
            </a:extLst>
          </p:cNvPr>
          <p:cNvSpPr txBox="1"/>
          <p:nvPr>
            <p:custDataLst>
              <p:tags r:id="rId5"/>
            </p:custDataLst>
          </p:nvPr>
        </p:nvSpPr>
        <p:spPr>
          <a:xfrm>
            <a:off x="2866402" y="3043138"/>
            <a:ext cx="6330539" cy="1548501"/>
          </a:xfrm>
          <a:prstGeom prst="rect">
            <a:avLst/>
          </a:prstGeom>
        </p:spPr>
        <p:txBody>
          <a:bodyPr vert="horz" wrap="square" lIns="0" tIns="9525" rIns="0" bIns="0" rtlCol="0">
            <a:spAutoFit/>
          </a:bodyPr>
          <a:lstStyle/>
          <a:p>
            <a:pPr marL="12700" marR="5080" indent="635" algn="ctr" rtl="0">
              <a:lnSpc>
                <a:spcPct val="99600"/>
              </a:lnSpc>
              <a:spcBef>
                <a:spcPts val="3870"/>
              </a:spcBef>
            </a:pPr>
            <a:r>
              <a:rPr lang="fr-ca" sz="2000" b="0"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Renverser l’indifférence et </a:t>
            </a:r>
            <a:r>
              <a:rPr lang="fr-ca" sz="2000" b="1"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améliorer la confiance du public</a:t>
            </a:r>
            <a:r>
              <a:rPr lang="fr-ca" sz="2000" b="0"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 dans toutes les parties du système alimentaire canadien, en assurant qu’il demeure bien présent dans l’esprit des consommateurs et des décideurs politiques.</a:t>
            </a:r>
          </a:p>
        </p:txBody>
      </p:sp>
      <p:pic>
        <p:nvPicPr>
          <p:cNvPr id="7" name="Picture 6">
            <a:extLst>
              <a:ext uri="{FF2B5EF4-FFF2-40B4-BE49-F238E27FC236}">
                <a16:creationId xmlns:a16="http://schemas.microsoft.com/office/drawing/2014/main" id="{910C82A2-716A-63C5-D648-0F37DC5560E5}"/>
              </a:ext>
            </a:extLst>
          </p:cNvPr>
          <p:cNvPicPr>
            <a:picLocks noChangeAspect="1"/>
          </p:cNvPicPr>
          <p:nvPr>
            <p:custDataLst>
              <p:tags r:id="rId6"/>
            </p:custDataLst>
          </p:nvPr>
        </p:nvPicPr>
        <p:blipFill>
          <a:blip r:embed="rId16"/>
          <a:stretch>
            <a:fillRect/>
          </a:stretch>
        </p:blipFill>
        <p:spPr>
          <a:xfrm>
            <a:off x="2246270" y="4853400"/>
            <a:ext cx="7699459" cy="1588777"/>
          </a:xfrm>
          <a:prstGeom prst="rect">
            <a:avLst/>
          </a:prstGeom>
        </p:spPr>
      </p:pic>
      <p:sp>
        <p:nvSpPr>
          <p:cNvPr id="8" name="object 14">
            <a:extLst>
              <a:ext uri="{FF2B5EF4-FFF2-40B4-BE49-F238E27FC236}">
                <a16:creationId xmlns:a16="http://schemas.microsoft.com/office/drawing/2014/main" id="{615B325A-A7B0-99EC-E8EB-E7E3B0951B96}"/>
              </a:ext>
            </a:extLst>
          </p:cNvPr>
          <p:cNvSpPr txBox="1"/>
          <p:nvPr>
            <p:custDataLst>
              <p:tags r:id="rId7"/>
            </p:custDataLst>
          </p:nvPr>
        </p:nvSpPr>
        <p:spPr>
          <a:xfrm>
            <a:off x="2904390" y="5002837"/>
            <a:ext cx="6292551" cy="1244571"/>
          </a:xfrm>
          <a:prstGeom prst="rect">
            <a:avLst/>
          </a:prstGeom>
        </p:spPr>
        <p:txBody>
          <a:bodyPr vert="horz" wrap="square" lIns="0" tIns="13335" rIns="0" bIns="0" rtlCol="0">
            <a:spAutoFit/>
          </a:bodyPr>
          <a:lstStyle/>
          <a:p>
            <a:pPr marL="12700" marR="5080" indent="8255" algn="ctr" rtl="0">
              <a:lnSpc>
                <a:spcPct val="99500"/>
              </a:lnSpc>
              <a:spcBef>
                <a:spcPts val="3875"/>
              </a:spcBef>
            </a:pPr>
            <a:r>
              <a:rPr lang="fr-ca" sz="2000" b="0"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Approfondir chez le public leurs </a:t>
            </a:r>
            <a:r>
              <a:rPr lang="fr-ca" sz="2000" b="1"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connaissances sur l’importance du système alimentaire</a:t>
            </a:r>
            <a:r>
              <a:rPr lang="fr-ca" sz="2000" b="0" i="0" u="none" kern="0" baseline="0" dirty="0">
                <a:solidFill>
                  <a:schemeClr val="tx1">
                    <a:lumMod val="100000"/>
                  </a:schemeClr>
                </a:solidFill>
                <a:latin typeface="Montserrat" panose="00000500000000000000" pitchFamily="2" charset="0"/>
                <a:ea typeface="Open Sans" pitchFamily="2" charset="0"/>
                <a:cs typeface="Open Sans" pitchFamily="2" charset="0"/>
                <a:sym typeface=""/>
              </a:rPr>
              <a:t> tout en mettant l’accent sur la nécessité d’un engagement durable et significatif.</a:t>
            </a:r>
          </a:p>
        </p:txBody>
      </p:sp>
      <p:sp>
        <p:nvSpPr>
          <p:cNvPr id="9" name="object 5">
            <a:extLst>
              <a:ext uri="{FF2B5EF4-FFF2-40B4-BE49-F238E27FC236}">
                <a16:creationId xmlns:a16="http://schemas.microsoft.com/office/drawing/2014/main" id="{3004423C-0C2B-F3CC-4E12-5DC67BE97370}"/>
              </a:ext>
            </a:extLst>
          </p:cNvPr>
          <p:cNvSpPr/>
          <p:nvPr>
            <p:custDataLst>
              <p:tags r:id="rId8"/>
            </p:custDataLst>
          </p:nvPr>
        </p:nvSpPr>
        <p:spPr>
          <a:xfrm>
            <a:off x="1795969" y="1609368"/>
            <a:ext cx="852169" cy="862330"/>
          </a:xfrm>
          <a:custGeom>
            <a:avLst/>
            <a:gdLst/>
            <a:ahLst/>
            <a:cxnLst/>
            <a:rect l="l" t="t" r="r" b="b"/>
            <a:pathLst>
              <a:path w="852169" h="862330">
                <a:moveTo>
                  <a:pt x="665302" y="0"/>
                </a:moveTo>
                <a:lnTo>
                  <a:pt x="186740" y="0"/>
                </a:lnTo>
                <a:lnTo>
                  <a:pt x="137096" y="6670"/>
                </a:lnTo>
                <a:lnTo>
                  <a:pt x="92487" y="25495"/>
                </a:lnTo>
                <a:lnTo>
                  <a:pt x="54694" y="54694"/>
                </a:lnTo>
                <a:lnTo>
                  <a:pt x="25495" y="92487"/>
                </a:lnTo>
                <a:lnTo>
                  <a:pt x="6670" y="137096"/>
                </a:lnTo>
                <a:lnTo>
                  <a:pt x="0" y="186740"/>
                </a:lnTo>
                <a:lnTo>
                  <a:pt x="0" y="675233"/>
                </a:lnTo>
                <a:lnTo>
                  <a:pt x="6670" y="724877"/>
                </a:lnTo>
                <a:lnTo>
                  <a:pt x="25495" y="769486"/>
                </a:lnTo>
                <a:lnTo>
                  <a:pt x="54694" y="807280"/>
                </a:lnTo>
                <a:lnTo>
                  <a:pt x="92487" y="836479"/>
                </a:lnTo>
                <a:lnTo>
                  <a:pt x="137096" y="855304"/>
                </a:lnTo>
                <a:lnTo>
                  <a:pt x="186740" y="861974"/>
                </a:lnTo>
                <a:lnTo>
                  <a:pt x="665302" y="861974"/>
                </a:lnTo>
                <a:lnTo>
                  <a:pt x="714946" y="855304"/>
                </a:lnTo>
                <a:lnTo>
                  <a:pt x="759555" y="836479"/>
                </a:lnTo>
                <a:lnTo>
                  <a:pt x="797348" y="807280"/>
                </a:lnTo>
                <a:lnTo>
                  <a:pt x="826547" y="769486"/>
                </a:lnTo>
                <a:lnTo>
                  <a:pt x="845372" y="724877"/>
                </a:lnTo>
                <a:lnTo>
                  <a:pt x="852043" y="675233"/>
                </a:lnTo>
                <a:lnTo>
                  <a:pt x="852043" y="186740"/>
                </a:lnTo>
                <a:lnTo>
                  <a:pt x="845372" y="137096"/>
                </a:lnTo>
                <a:lnTo>
                  <a:pt x="826547" y="92487"/>
                </a:lnTo>
                <a:lnTo>
                  <a:pt x="797348" y="54694"/>
                </a:lnTo>
                <a:lnTo>
                  <a:pt x="759555" y="25495"/>
                </a:lnTo>
                <a:lnTo>
                  <a:pt x="714946" y="6670"/>
                </a:lnTo>
                <a:lnTo>
                  <a:pt x="665302" y="0"/>
                </a:lnTo>
                <a:close/>
              </a:path>
            </a:pathLst>
          </a:custGeom>
          <a:solidFill>
            <a:schemeClr val="tx2"/>
          </a:solidFill>
        </p:spPr>
        <p:txBody>
          <a:bodyPr wrap="square" lIns="0" tIns="0" rIns="0" bIns="0" rtlCol="0"/>
          <a:lstStyle/>
          <a:p>
            <a:endParaRPr/>
          </a:p>
        </p:txBody>
      </p:sp>
      <p:sp>
        <p:nvSpPr>
          <p:cNvPr id="10" name="object 5">
            <a:extLst>
              <a:ext uri="{FF2B5EF4-FFF2-40B4-BE49-F238E27FC236}">
                <a16:creationId xmlns:a16="http://schemas.microsoft.com/office/drawing/2014/main" id="{2D00B214-368D-E195-D7E1-6347EED01238}"/>
              </a:ext>
            </a:extLst>
          </p:cNvPr>
          <p:cNvSpPr/>
          <p:nvPr>
            <p:custDataLst>
              <p:tags r:id="rId9"/>
            </p:custDataLst>
          </p:nvPr>
        </p:nvSpPr>
        <p:spPr>
          <a:xfrm>
            <a:off x="1795968" y="3393093"/>
            <a:ext cx="852169" cy="862330"/>
          </a:xfrm>
          <a:custGeom>
            <a:avLst/>
            <a:gdLst/>
            <a:ahLst/>
            <a:cxnLst/>
            <a:rect l="l" t="t" r="r" b="b"/>
            <a:pathLst>
              <a:path w="852169" h="862330">
                <a:moveTo>
                  <a:pt x="665302" y="0"/>
                </a:moveTo>
                <a:lnTo>
                  <a:pt x="186740" y="0"/>
                </a:lnTo>
                <a:lnTo>
                  <a:pt x="137096" y="6670"/>
                </a:lnTo>
                <a:lnTo>
                  <a:pt x="92487" y="25495"/>
                </a:lnTo>
                <a:lnTo>
                  <a:pt x="54694" y="54694"/>
                </a:lnTo>
                <a:lnTo>
                  <a:pt x="25495" y="92487"/>
                </a:lnTo>
                <a:lnTo>
                  <a:pt x="6670" y="137096"/>
                </a:lnTo>
                <a:lnTo>
                  <a:pt x="0" y="186740"/>
                </a:lnTo>
                <a:lnTo>
                  <a:pt x="0" y="675233"/>
                </a:lnTo>
                <a:lnTo>
                  <a:pt x="6670" y="724877"/>
                </a:lnTo>
                <a:lnTo>
                  <a:pt x="25495" y="769486"/>
                </a:lnTo>
                <a:lnTo>
                  <a:pt x="54694" y="807280"/>
                </a:lnTo>
                <a:lnTo>
                  <a:pt x="92487" y="836479"/>
                </a:lnTo>
                <a:lnTo>
                  <a:pt x="137096" y="855304"/>
                </a:lnTo>
                <a:lnTo>
                  <a:pt x="186740" y="861974"/>
                </a:lnTo>
                <a:lnTo>
                  <a:pt x="665302" y="861974"/>
                </a:lnTo>
                <a:lnTo>
                  <a:pt x="714946" y="855304"/>
                </a:lnTo>
                <a:lnTo>
                  <a:pt x="759555" y="836479"/>
                </a:lnTo>
                <a:lnTo>
                  <a:pt x="797348" y="807280"/>
                </a:lnTo>
                <a:lnTo>
                  <a:pt x="826547" y="769486"/>
                </a:lnTo>
                <a:lnTo>
                  <a:pt x="845372" y="724877"/>
                </a:lnTo>
                <a:lnTo>
                  <a:pt x="852043" y="675233"/>
                </a:lnTo>
                <a:lnTo>
                  <a:pt x="852043" y="186740"/>
                </a:lnTo>
                <a:lnTo>
                  <a:pt x="845372" y="137096"/>
                </a:lnTo>
                <a:lnTo>
                  <a:pt x="826547" y="92487"/>
                </a:lnTo>
                <a:lnTo>
                  <a:pt x="797348" y="54694"/>
                </a:lnTo>
                <a:lnTo>
                  <a:pt x="759555" y="25495"/>
                </a:lnTo>
                <a:lnTo>
                  <a:pt x="714946" y="6670"/>
                </a:lnTo>
                <a:lnTo>
                  <a:pt x="665302" y="0"/>
                </a:lnTo>
                <a:close/>
              </a:path>
            </a:pathLst>
          </a:custGeom>
          <a:solidFill>
            <a:schemeClr val="tx2"/>
          </a:solidFill>
        </p:spPr>
        <p:txBody>
          <a:bodyPr wrap="square" lIns="0" tIns="0" rIns="0" bIns="0" rtlCol="0"/>
          <a:lstStyle/>
          <a:p>
            <a:endParaRPr/>
          </a:p>
        </p:txBody>
      </p:sp>
      <p:sp>
        <p:nvSpPr>
          <p:cNvPr id="11" name="object 5">
            <a:extLst>
              <a:ext uri="{FF2B5EF4-FFF2-40B4-BE49-F238E27FC236}">
                <a16:creationId xmlns:a16="http://schemas.microsoft.com/office/drawing/2014/main" id="{741A0E16-D2ED-6BFD-66CD-FAD23960CBD6}"/>
              </a:ext>
            </a:extLst>
          </p:cNvPr>
          <p:cNvSpPr/>
          <p:nvPr>
            <p:custDataLst>
              <p:tags r:id="rId10"/>
            </p:custDataLst>
          </p:nvPr>
        </p:nvSpPr>
        <p:spPr>
          <a:xfrm>
            <a:off x="1795967" y="5193958"/>
            <a:ext cx="852169" cy="862330"/>
          </a:xfrm>
          <a:custGeom>
            <a:avLst/>
            <a:gdLst/>
            <a:ahLst/>
            <a:cxnLst/>
            <a:rect l="l" t="t" r="r" b="b"/>
            <a:pathLst>
              <a:path w="852169" h="862330">
                <a:moveTo>
                  <a:pt x="665302" y="0"/>
                </a:moveTo>
                <a:lnTo>
                  <a:pt x="186740" y="0"/>
                </a:lnTo>
                <a:lnTo>
                  <a:pt x="137096" y="6670"/>
                </a:lnTo>
                <a:lnTo>
                  <a:pt x="92487" y="25495"/>
                </a:lnTo>
                <a:lnTo>
                  <a:pt x="54694" y="54694"/>
                </a:lnTo>
                <a:lnTo>
                  <a:pt x="25495" y="92487"/>
                </a:lnTo>
                <a:lnTo>
                  <a:pt x="6670" y="137096"/>
                </a:lnTo>
                <a:lnTo>
                  <a:pt x="0" y="186740"/>
                </a:lnTo>
                <a:lnTo>
                  <a:pt x="0" y="675233"/>
                </a:lnTo>
                <a:lnTo>
                  <a:pt x="6670" y="724877"/>
                </a:lnTo>
                <a:lnTo>
                  <a:pt x="25495" y="769486"/>
                </a:lnTo>
                <a:lnTo>
                  <a:pt x="54694" y="807280"/>
                </a:lnTo>
                <a:lnTo>
                  <a:pt x="92487" y="836479"/>
                </a:lnTo>
                <a:lnTo>
                  <a:pt x="137096" y="855304"/>
                </a:lnTo>
                <a:lnTo>
                  <a:pt x="186740" y="861974"/>
                </a:lnTo>
                <a:lnTo>
                  <a:pt x="665302" y="861974"/>
                </a:lnTo>
                <a:lnTo>
                  <a:pt x="714946" y="855304"/>
                </a:lnTo>
                <a:lnTo>
                  <a:pt x="759555" y="836479"/>
                </a:lnTo>
                <a:lnTo>
                  <a:pt x="797348" y="807280"/>
                </a:lnTo>
                <a:lnTo>
                  <a:pt x="826547" y="769486"/>
                </a:lnTo>
                <a:lnTo>
                  <a:pt x="845372" y="724877"/>
                </a:lnTo>
                <a:lnTo>
                  <a:pt x="852043" y="675233"/>
                </a:lnTo>
                <a:lnTo>
                  <a:pt x="852043" y="186740"/>
                </a:lnTo>
                <a:lnTo>
                  <a:pt x="845372" y="137096"/>
                </a:lnTo>
                <a:lnTo>
                  <a:pt x="826547" y="92487"/>
                </a:lnTo>
                <a:lnTo>
                  <a:pt x="797348" y="54694"/>
                </a:lnTo>
                <a:lnTo>
                  <a:pt x="759555" y="25495"/>
                </a:lnTo>
                <a:lnTo>
                  <a:pt x="714946" y="6670"/>
                </a:lnTo>
                <a:lnTo>
                  <a:pt x="665302" y="0"/>
                </a:lnTo>
                <a:close/>
              </a:path>
            </a:pathLst>
          </a:custGeom>
          <a:solidFill>
            <a:schemeClr val="tx2"/>
          </a:solidFill>
        </p:spPr>
        <p:txBody>
          <a:bodyPr wrap="square" lIns="0" tIns="0" rIns="0" bIns="0" rtlCol="0"/>
          <a:lstStyle/>
          <a:p>
            <a:endParaRPr/>
          </a:p>
        </p:txBody>
      </p:sp>
      <p:sp>
        <p:nvSpPr>
          <p:cNvPr id="12" name="TextBox 11">
            <a:extLst>
              <a:ext uri="{FF2B5EF4-FFF2-40B4-BE49-F238E27FC236}">
                <a16:creationId xmlns:a16="http://schemas.microsoft.com/office/drawing/2014/main" id="{DD3B1086-6522-3FEC-848C-0DCC4B2C8887}"/>
              </a:ext>
            </a:extLst>
          </p:cNvPr>
          <p:cNvSpPr txBox="1"/>
          <p:nvPr>
            <p:custDataLst>
              <p:tags r:id="rId11"/>
            </p:custDataLst>
          </p:nvPr>
        </p:nvSpPr>
        <p:spPr>
          <a:xfrm>
            <a:off x="2062668" y="1783012"/>
            <a:ext cx="415636" cy="523220"/>
          </a:xfrm>
          <a:prstGeom prst="rect">
            <a:avLst/>
          </a:prstGeom>
          <a:noFill/>
        </p:spPr>
        <p:txBody>
          <a:bodyPr wrap="square" rtlCol="0">
            <a:spAutoFit/>
          </a:bodyPr>
          <a:lstStyle/>
          <a:p>
            <a:pPr algn="l" rtl="0"/>
            <a:r>
              <a:rPr lang="fr-ca" sz="2800" b="1" i="0" u="none" baseline="0" dirty="0">
                <a:solidFill>
                  <a:schemeClr val="bg1"/>
                </a:solidFill>
                <a:latin typeface="Montserrat" panose="00000500000000000000" pitchFamily="2" charset="0"/>
                <a:ea typeface="Open Sans" pitchFamily="2" charset="0"/>
                <a:cs typeface="Open Sans" pitchFamily="2" charset="0"/>
                <a:sym typeface=""/>
              </a:rPr>
              <a:t>1</a:t>
            </a:r>
          </a:p>
        </p:txBody>
      </p:sp>
      <p:sp>
        <p:nvSpPr>
          <p:cNvPr id="13" name="TextBox 12">
            <a:extLst>
              <a:ext uri="{FF2B5EF4-FFF2-40B4-BE49-F238E27FC236}">
                <a16:creationId xmlns:a16="http://schemas.microsoft.com/office/drawing/2014/main" id="{83AF43ED-B917-518D-0285-0EE95F942F66}"/>
              </a:ext>
            </a:extLst>
          </p:cNvPr>
          <p:cNvSpPr txBox="1"/>
          <p:nvPr>
            <p:custDataLst>
              <p:tags r:id="rId12"/>
            </p:custDataLst>
          </p:nvPr>
        </p:nvSpPr>
        <p:spPr>
          <a:xfrm>
            <a:off x="2014233" y="3562648"/>
            <a:ext cx="415636" cy="523220"/>
          </a:xfrm>
          <a:prstGeom prst="rect">
            <a:avLst/>
          </a:prstGeom>
          <a:noFill/>
        </p:spPr>
        <p:txBody>
          <a:bodyPr wrap="square" rtlCol="0">
            <a:spAutoFit/>
          </a:bodyPr>
          <a:lstStyle/>
          <a:p>
            <a:pPr algn="l" rtl="0"/>
            <a:r>
              <a:rPr lang="fr-ca" sz="2800" b="1" i="0" u="none" baseline="0" dirty="0">
                <a:solidFill>
                  <a:schemeClr val="bg1"/>
                </a:solidFill>
                <a:latin typeface="Montserrat" panose="00000500000000000000" pitchFamily="2" charset="0"/>
                <a:ea typeface="Open Sans" pitchFamily="2" charset="0"/>
                <a:cs typeface="Open Sans" pitchFamily="2" charset="0"/>
                <a:sym typeface=""/>
              </a:rPr>
              <a:t>2</a:t>
            </a:r>
          </a:p>
        </p:txBody>
      </p:sp>
      <p:sp>
        <p:nvSpPr>
          <p:cNvPr id="14" name="TextBox 13">
            <a:extLst>
              <a:ext uri="{FF2B5EF4-FFF2-40B4-BE49-F238E27FC236}">
                <a16:creationId xmlns:a16="http://schemas.microsoft.com/office/drawing/2014/main" id="{24D1115C-58BD-3E48-4855-D929785ECA74}"/>
              </a:ext>
            </a:extLst>
          </p:cNvPr>
          <p:cNvSpPr txBox="1"/>
          <p:nvPr>
            <p:custDataLst>
              <p:tags r:id="rId13"/>
            </p:custDataLst>
          </p:nvPr>
        </p:nvSpPr>
        <p:spPr>
          <a:xfrm>
            <a:off x="2038451" y="5386178"/>
            <a:ext cx="415636" cy="523220"/>
          </a:xfrm>
          <a:prstGeom prst="rect">
            <a:avLst/>
          </a:prstGeom>
          <a:noFill/>
        </p:spPr>
        <p:txBody>
          <a:bodyPr wrap="square" rtlCol="0">
            <a:spAutoFit/>
          </a:bodyPr>
          <a:lstStyle/>
          <a:p>
            <a:pPr algn="l" rtl="0"/>
            <a:r>
              <a:rPr lang="fr-ca" sz="2800" b="1" i="0" u="none" baseline="0" dirty="0">
                <a:solidFill>
                  <a:schemeClr val="bg1"/>
                </a:solidFill>
                <a:latin typeface="Montserrat" panose="00000500000000000000" pitchFamily="2" charset="0"/>
                <a:ea typeface="Open Sans" pitchFamily="2" charset="0"/>
                <a:cs typeface="Open Sans" pitchFamily="2" charset="0"/>
                <a:sym typeface=""/>
              </a:rPr>
              <a:t>3</a:t>
            </a:r>
          </a:p>
        </p:txBody>
      </p:sp>
    </p:spTree>
    <p:extLst>
      <p:ext uri="{BB962C8B-B14F-4D97-AF65-F5344CB8AC3E}">
        <p14:creationId xmlns:p14="http://schemas.microsoft.com/office/powerpoint/2010/main" val="2641587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CBBB3-6C89-40DC-CA02-92CE09D0861A}"/>
            </a:ext>
          </a:extLst>
        </p:cNvPr>
        <p:cNvGrpSpPr/>
        <p:nvPr/>
      </p:nvGrpSpPr>
      <p:grpSpPr>
        <a:xfrm>
          <a:off x="0" y="0"/>
          <a:ext cx="0" cy="0"/>
          <a:chOff x="0" y="0"/>
          <a:chExt cx="0" cy="0"/>
        </a:xfrm>
      </p:grpSpPr>
      <p:sp>
        <p:nvSpPr>
          <p:cNvPr id="9" name="Rectangle 6">
            <a:extLst>
              <a:ext uri="{FF2B5EF4-FFF2-40B4-BE49-F238E27FC236}">
                <a16:creationId xmlns:a16="http://schemas.microsoft.com/office/drawing/2014/main" id="{A65925FB-FA70-4306-4566-6A9A2C89E2A2}"/>
              </a:ext>
            </a:extLst>
          </p:cNvPr>
          <p:cNvSpPr>
            <a:spLocks noChangeArrowheads="1"/>
          </p:cNvSpPr>
          <p:nvPr>
            <p:custDataLst>
              <p:tags r:id="rId1"/>
            </p:custDataLst>
          </p:nvPr>
        </p:nvSpPr>
        <p:spPr bwMode="auto">
          <a:xfrm>
            <a:off x="6225746" y="2434404"/>
            <a:ext cx="5275012" cy="364789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rmAutofit fontScale="85000" lnSpcReduction="10000"/>
          </a:bodyPr>
          <a:lstStyle/>
          <a:p>
            <a:pPr marR="0" lvl="0" indent="0" algn="l" rtl="0" fontAlgn="base">
              <a:lnSpc>
                <a:spcPct val="110000"/>
              </a:lnSpc>
              <a:spcBef>
                <a:spcPct val="0"/>
              </a:spcBef>
              <a:spcAft>
                <a:spcPts val="600"/>
              </a:spcAft>
              <a:buClrTx/>
              <a:buSzTx/>
              <a:tabLst/>
            </a:pPr>
            <a:r>
              <a:rPr kumimoji="0" lang="fr-ca" b="1" i="0" u="none" strike="noStrike" kern="0" cap="none" normalizeH="0" baseline="0" dirty="0">
                <a:ln>
                  <a:noFill/>
                </a:ln>
                <a:solidFill>
                  <a:schemeClr val="bg1">
                    <a:lumMod val="100000"/>
                  </a:schemeClr>
                </a:solidFill>
                <a:effectLst/>
                <a:latin typeface="Montserrat" panose="00000500000000000000" pitchFamily="2" charset="0"/>
                <a:ea typeface="Open Sans" pitchFamily="2" charset="0"/>
                <a:cs typeface="Open Sans" pitchFamily="2" charset="0"/>
                <a:sym typeface=""/>
              </a:rPr>
              <a:t>82 %</a:t>
            </a:r>
            <a:r>
              <a:rPr kumimoji="0" lang="fr-ca" b="0" i="0" u="none" strike="noStrike" kern="0" cap="none" normalizeH="0" baseline="0" dirty="0">
                <a:ln>
                  <a:noFill/>
                </a:ln>
                <a:solidFill>
                  <a:schemeClr val="bg1">
                    <a:lumMod val="100000"/>
                  </a:schemeClr>
                </a:solidFill>
                <a:effectLst/>
                <a:latin typeface="Montserrat" panose="00000500000000000000" pitchFamily="2" charset="0"/>
                <a:ea typeface="Open Sans" pitchFamily="2" charset="0"/>
                <a:cs typeface="Open Sans" pitchFamily="2" charset="0"/>
                <a:sym typeface=""/>
              </a:rPr>
              <a:t> ont affirmé que le système alimentaire canadien est important pour eux</a:t>
            </a:r>
            <a:br>
              <a:rPr kumimoji="0" lang="fr-ca" b="0" i="0" u="none" strike="noStrike" kern="0" cap="none" normalizeH="0" baseline="0" dirty="0">
                <a:ln>
                  <a:noFill/>
                </a:ln>
                <a:solidFill>
                  <a:schemeClr val="bg1">
                    <a:lumMod val="100000"/>
                  </a:schemeClr>
                </a:solidFill>
                <a:effectLst/>
                <a:latin typeface="Montserrat" panose="00000500000000000000" pitchFamily="2" charset="0"/>
                <a:sym typeface=""/>
              </a:rPr>
            </a:br>
            <a:endParaRPr kumimoji="0" lang="fr-ca" altLang="en-US" b="0" i="0" u="none" strike="noStrike" kern="0" cap="none" normalizeH="0" baseline="0" dirty="0">
              <a:ln>
                <a:noFill/>
              </a:ln>
              <a:solidFill>
                <a:schemeClr val="bg1">
                  <a:lumMod val="100000"/>
                </a:schemeClr>
              </a:solidFill>
              <a:effectLst/>
              <a:latin typeface="Montserrat" panose="00000500000000000000" pitchFamily="2" charset="0"/>
              <a:sym typeface=""/>
            </a:endParaRPr>
          </a:p>
          <a:p>
            <a:pPr marR="0" lvl="0" indent="0" algn="l" rtl="0" fontAlgn="base">
              <a:lnSpc>
                <a:spcPct val="110000"/>
              </a:lnSpc>
              <a:spcBef>
                <a:spcPct val="0"/>
              </a:spcBef>
              <a:spcAft>
                <a:spcPts val="600"/>
              </a:spcAft>
              <a:buClrTx/>
              <a:buSzTx/>
              <a:tabLst/>
            </a:pPr>
            <a:r>
              <a:rPr kumimoji="0" lang="fr-ca" b="1" i="0" u="none" strike="noStrike" kern="0" cap="none" normalizeH="0" baseline="0" dirty="0">
                <a:ln>
                  <a:noFill/>
                </a:ln>
                <a:solidFill>
                  <a:schemeClr val="bg1">
                    <a:lumMod val="100000"/>
                  </a:schemeClr>
                </a:solidFill>
                <a:effectLst/>
                <a:latin typeface="Montserrat" panose="00000500000000000000" pitchFamily="2" charset="0"/>
                <a:ea typeface="Open Sans" pitchFamily="2" charset="0"/>
                <a:cs typeface="Open Sans" pitchFamily="2" charset="0"/>
                <a:sym typeface=""/>
              </a:rPr>
              <a:t>82 %</a:t>
            </a:r>
            <a:r>
              <a:rPr kumimoji="0" lang="fr-ca" b="0" i="0" u="none" strike="noStrike" kern="0" cap="none" normalizeH="0" baseline="0" dirty="0">
                <a:ln>
                  <a:noFill/>
                </a:ln>
                <a:solidFill>
                  <a:schemeClr val="bg1">
                    <a:lumMod val="100000"/>
                  </a:schemeClr>
                </a:solidFill>
                <a:effectLst/>
                <a:latin typeface="Montserrat" panose="00000500000000000000" pitchFamily="2" charset="0"/>
                <a:ea typeface="Open Sans" pitchFamily="2" charset="0"/>
                <a:cs typeface="Open Sans" pitchFamily="2" charset="0"/>
                <a:sym typeface=""/>
              </a:rPr>
              <a:t> souhaitent en savoir plus à ce sujet</a:t>
            </a:r>
            <a:br>
              <a:rPr kumimoji="0" lang="fr-ca" b="0" i="0" u="none" strike="noStrike" kern="0" cap="none" normalizeH="0" baseline="0" dirty="0">
                <a:ln>
                  <a:noFill/>
                </a:ln>
                <a:solidFill>
                  <a:schemeClr val="bg1">
                    <a:lumMod val="100000"/>
                  </a:schemeClr>
                </a:solidFill>
                <a:effectLst/>
                <a:latin typeface="Montserrat" panose="00000500000000000000" pitchFamily="2" charset="0"/>
                <a:sym typeface=""/>
              </a:rPr>
            </a:br>
            <a:endParaRPr kumimoji="0" lang="fr-ca" altLang="en-US" b="0" i="0" u="none" strike="noStrike" kern="0" cap="none" normalizeH="0" baseline="0" dirty="0">
              <a:ln>
                <a:noFill/>
              </a:ln>
              <a:solidFill>
                <a:schemeClr val="bg1">
                  <a:lumMod val="100000"/>
                </a:schemeClr>
              </a:solidFill>
              <a:effectLst/>
              <a:latin typeface="Montserrat" panose="00000500000000000000" pitchFamily="2" charset="0"/>
              <a:sym typeface=""/>
            </a:endParaRPr>
          </a:p>
          <a:p>
            <a:pPr marR="0" lvl="0" indent="0" algn="l" rtl="0" fontAlgn="base">
              <a:lnSpc>
                <a:spcPct val="110000"/>
              </a:lnSpc>
              <a:spcBef>
                <a:spcPct val="0"/>
              </a:spcBef>
              <a:spcAft>
                <a:spcPts val="600"/>
              </a:spcAft>
              <a:buClrTx/>
              <a:buSzTx/>
              <a:tabLst/>
            </a:pPr>
            <a:r>
              <a:rPr kumimoji="0" lang="fr-ca" b="1" i="0" u="none" strike="noStrike" kern="0" cap="none" normalizeH="0" baseline="0" dirty="0">
                <a:ln>
                  <a:noFill/>
                </a:ln>
                <a:solidFill>
                  <a:schemeClr val="bg1">
                    <a:lumMod val="100000"/>
                  </a:schemeClr>
                </a:solidFill>
                <a:effectLst/>
                <a:latin typeface="Montserrat" panose="00000500000000000000" pitchFamily="2" charset="0"/>
                <a:ea typeface="Open Sans" pitchFamily="2" charset="0"/>
                <a:cs typeface="Open Sans" pitchFamily="2" charset="0"/>
                <a:sym typeface=""/>
              </a:rPr>
              <a:t>86 %</a:t>
            </a:r>
            <a:r>
              <a:rPr kumimoji="0" lang="fr-ca" b="0" i="0" u="none" strike="noStrike" kern="0" cap="none" normalizeH="0" baseline="0" dirty="0">
                <a:ln>
                  <a:noFill/>
                </a:ln>
                <a:solidFill>
                  <a:schemeClr val="bg1">
                    <a:lumMod val="100000"/>
                  </a:schemeClr>
                </a:solidFill>
                <a:effectLst/>
                <a:latin typeface="Montserrat" panose="00000500000000000000" pitchFamily="2" charset="0"/>
                <a:ea typeface="Open Sans" pitchFamily="2" charset="0"/>
                <a:cs typeface="Open Sans" pitchFamily="2" charset="0"/>
                <a:sym typeface=""/>
              </a:rPr>
              <a:t> estiment qu’une telle campagne contribuerait à accroître leur confiance envers le système alimentaire</a:t>
            </a:r>
            <a:br>
              <a:rPr kumimoji="0" lang="fr-ca" b="0" i="0" u="none" strike="noStrike" kern="0" cap="none" normalizeH="0" baseline="0" dirty="0">
                <a:ln>
                  <a:noFill/>
                </a:ln>
                <a:solidFill>
                  <a:schemeClr val="bg1">
                    <a:lumMod val="100000"/>
                  </a:schemeClr>
                </a:solidFill>
                <a:effectLst/>
                <a:latin typeface="Montserrat" panose="00000500000000000000" pitchFamily="2" charset="0"/>
                <a:sym typeface=""/>
              </a:rPr>
            </a:br>
            <a:endParaRPr kumimoji="0" lang="fr-ca" altLang="en-US" b="0" i="0" u="none" strike="noStrike" kern="0" cap="none" normalizeH="0" baseline="0" dirty="0">
              <a:ln>
                <a:noFill/>
              </a:ln>
              <a:solidFill>
                <a:schemeClr val="bg1">
                  <a:lumMod val="100000"/>
                </a:schemeClr>
              </a:solidFill>
              <a:effectLst/>
              <a:latin typeface="Montserrat" panose="00000500000000000000" pitchFamily="2" charset="0"/>
              <a:sym typeface=""/>
            </a:endParaRPr>
          </a:p>
          <a:p>
            <a:pPr marR="0" lvl="0" indent="0" algn="l" rtl="0" fontAlgn="base">
              <a:lnSpc>
                <a:spcPct val="110000"/>
              </a:lnSpc>
              <a:spcBef>
                <a:spcPct val="0"/>
              </a:spcBef>
              <a:spcAft>
                <a:spcPts val="600"/>
              </a:spcAft>
              <a:buClrTx/>
              <a:buSzTx/>
              <a:tabLst/>
            </a:pPr>
            <a:r>
              <a:rPr kumimoji="0" lang="fr-ca" b="0" i="0" u="none" strike="noStrike" kern="0" cap="none" normalizeH="0" baseline="0" dirty="0">
                <a:ln>
                  <a:noFill/>
                </a:ln>
                <a:solidFill>
                  <a:schemeClr val="bg1">
                    <a:lumMod val="100000"/>
                  </a:schemeClr>
                </a:solidFill>
                <a:effectLst/>
                <a:latin typeface="Montserrat" panose="00000500000000000000" pitchFamily="2" charset="0"/>
                <a:ea typeface="Open Sans" pitchFamily="2" charset="0"/>
                <a:cs typeface="Open Sans" pitchFamily="2" charset="0"/>
                <a:sym typeface=""/>
              </a:rPr>
              <a:t>Seulement </a:t>
            </a:r>
            <a:r>
              <a:rPr kumimoji="0" lang="fr-ca" b="1" i="0" u="none" strike="noStrike" kern="0" cap="none" normalizeH="0" baseline="0" dirty="0">
                <a:ln>
                  <a:noFill/>
                </a:ln>
                <a:solidFill>
                  <a:schemeClr val="bg1">
                    <a:lumMod val="100000"/>
                  </a:schemeClr>
                </a:solidFill>
                <a:effectLst/>
                <a:latin typeface="Montserrat" panose="00000500000000000000" pitchFamily="2" charset="0"/>
                <a:ea typeface="Open Sans" pitchFamily="2" charset="0"/>
                <a:cs typeface="Open Sans" pitchFamily="2" charset="0"/>
                <a:sym typeface=""/>
              </a:rPr>
              <a:t>33 %</a:t>
            </a:r>
            <a:r>
              <a:rPr kumimoji="0" lang="fr-ca" b="0" i="0" u="none" strike="noStrike" kern="0" cap="none" normalizeH="0" baseline="0" dirty="0">
                <a:ln>
                  <a:noFill/>
                </a:ln>
                <a:solidFill>
                  <a:schemeClr val="bg1">
                    <a:lumMod val="100000"/>
                  </a:schemeClr>
                </a:solidFill>
                <a:effectLst/>
                <a:latin typeface="Montserrat" panose="00000500000000000000" pitchFamily="2" charset="0"/>
                <a:ea typeface="Open Sans" pitchFamily="2" charset="0"/>
                <a:cs typeface="Open Sans" pitchFamily="2" charset="0"/>
                <a:sym typeface=""/>
              </a:rPr>
              <a:t> pensent que le système alimentaire canadien ne devrait pas être une priorité actuelle</a:t>
            </a:r>
          </a:p>
          <a:p>
            <a:pPr marR="0" lvl="0" indent="0" algn="l" rtl="0" fontAlgn="base">
              <a:lnSpc>
                <a:spcPct val="110000"/>
              </a:lnSpc>
              <a:spcBef>
                <a:spcPct val="0"/>
              </a:spcBef>
              <a:spcAft>
                <a:spcPts val="600"/>
              </a:spcAft>
              <a:buClrTx/>
              <a:buSzTx/>
              <a:tabLst/>
            </a:pPr>
            <a:endParaRPr kumimoji="0" lang="fr-ca" altLang="en-US" sz="2000" b="0" i="0" u="none" strike="noStrike" kern="1200" cap="none" normalizeH="0" baseline="0" dirty="0">
              <a:ln>
                <a:noFill/>
              </a:ln>
              <a:solidFill>
                <a:schemeClr val="bg1"/>
              </a:solidFill>
              <a:effectLst/>
              <a:latin typeface="Montserrat" panose="00000500000000000000" pitchFamily="2" charset="0"/>
              <a:sym typeface=""/>
            </a:endParaRPr>
          </a:p>
          <a:p>
            <a:pPr marR="0" lvl="0" indent="0" algn="l" rtl="0" fontAlgn="base">
              <a:lnSpc>
                <a:spcPct val="110000"/>
              </a:lnSpc>
              <a:spcBef>
                <a:spcPct val="0"/>
              </a:spcBef>
              <a:spcAft>
                <a:spcPts val="600"/>
              </a:spcAft>
              <a:buClrTx/>
              <a:buSzTx/>
              <a:tabLst/>
            </a:pPr>
            <a:r>
              <a:rPr lang="fr-ca" sz="2000" b="0" i="0" u="none" baseline="0" dirty="0">
                <a:solidFill>
                  <a:schemeClr val="bg1"/>
                </a:solidFill>
                <a:latin typeface="Montserrat" panose="00000500000000000000" pitchFamily="2" charset="0"/>
                <a:ea typeface="Open Sans" pitchFamily="2" charset="0"/>
                <a:cs typeface="Open Sans" pitchFamily="2" charset="0"/>
                <a:sym typeface=""/>
              </a:rPr>
              <a:t>* Source : Ipsos</a:t>
            </a:r>
            <a:endParaRPr kumimoji="0" lang="fr-ca" altLang="en-US" sz="2000" b="0" i="0" u="none" strike="noStrike" kern="1200" cap="none" normalizeH="0" baseline="0" dirty="0">
              <a:ln>
                <a:noFill/>
              </a:ln>
              <a:solidFill>
                <a:schemeClr val="bg1"/>
              </a:solidFill>
              <a:effectLst/>
              <a:latin typeface="Montserrat" panose="00000500000000000000" pitchFamily="2" charset="0"/>
              <a:sym typeface=""/>
            </a:endParaRPr>
          </a:p>
        </p:txBody>
      </p:sp>
      <p:sp>
        <p:nvSpPr>
          <p:cNvPr id="7" name="Rectangle 4">
            <a:extLst>
              <a:ext uri="{FF2B5EF4-FFF2-40B4-BE49-F238E27FC236}">
                <a16:creationId xmlns:a16="http://schemas.microsoft.com/office/drawing/2014/main" id="{B129FC08-DE49-F908-DA89-B043CDBAA4A3}"/>
              </a:ext>
            </a:extLst>
          </p:cNvPr>
          <p:cNvSpPr>
            <a:spLocks noChangeArrowheads="1"/>
          </p:cNvSpPr>
          <p:nvPr>
            <p:custDataLst>
              <p:tags r:id="rId2"/>
            </p:custDataLst>
          </p:nvPr>
        </p:nvSpPr>
        <p:spPr bwMode="auto">
          <a:xfrm>
            <a:off x="691243" y="2378695"/>
            <a:ext cx="5062286" cy="224449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t" anchorCtr="0" compatLnSpc="1">
            <a:prstTxWarp prst="textNoShape">
              <a:avLst/>
            </a:prstTxWarp>
            <a:normAutofit fontScale="92500" lnSpcReduction="20000"/>
          </a:bodyPr>
          <a:lstStyle/>
          <a:p>
            <a:pPr marR="0" lvl="0" indent="0" algn="l" rtl="0" fontAlgn="base">
              <a:spcBef>
                <a:spcPct val="0"/>
              </a:spcBef>
              <a:spcAft>
                <a:spcPts val="600"/>
              </a:spcAft>
              <a:buClrTx/>
              <a:buSzTx/>
              <a:buFontTx/>
              <a:buNone/>
              <a:tabLst/>
            </a:pPr>
            <a:r>
              <a:rPr kumimoji="0" lang="fr-ca" sz="2700" b="0" i="0" u="none" strike="noStrike" kern="1200" cap="none" normalizeH="0" baseline="0" dirty="0">
                <a:ln>
                  <a:noFill/>
                </a:ln>
                <a:solidFill>
                  <a:schemeClr val="bg1"/>
                </a:solidFill>
                <a:effectLst/>
                <a:latin typeface="Montserrat" panose="00000500000000000000" pitchFamily="2" charset="0"/>
                <a:ea typeface="Open Sans" pitchFamily="2" charset="0"/>
                <a:cs typeface="Open Sans" pitchFamily="2" charset="0"/>
                <a:sym typeface=""/>
              </a:rPr>
              <a:t>En mars 2025, un sondage national a été mené pour appuyer l’élaboration d’une campagne de sensibilisation du public sur le système alimentaire canadien.</a:t>
            </a:r>
            <a:br>
              <a:rPr kumimoji="0" lang="fr-ca" sz="2700" b="0" i="0" u="none" strike="noStrike" kern="1200" cap="none" normalizeH="0" baseline="0" dirty="0">
                <a:ln>
                  <a:noFill/>
                </a:ln>
                <a:solidFill>
                  <a:schemeClr val="bg1"/>
                </a:solidFill>
                <a:effectLst/>
                <a:latin typeface="Montserrat" panose="00000500000000000000" pitchFamily="2" charset="0"/>
                <a:sym typeface=""/>
              </a:rPr>
            </a:br>
            <a:r>
              <a:rPr kumimoji="0" lang="fr-ca" sz="2700" b="0" i="0" u="none" strike="noStrike" kern="1200" cap="none" normalizeH="0" baseline="0" dirty="0">
                <a:ln>
                  <a:noFill/>
                </a:ln>
                <a:solidFill>
                  <a:schemeClr val="bg1"/>
                </a:solidFill>
                <a:effectLst/>
                <a:latin typeface="Montserrat" panose="00000500000000000000" pitchFamily="2" charset="0"/>
                <a:ea typeface="Open Sans" pitchFamily="2" charset="0"/>
                <a:cs typeface="Open Sans" pitchFamily="2" charset="0"/>
                <a:sym typeface=""/>
              </a:rPr>
              <a:t> </a:t>
            </a:r>
          </a:p>
          <a:p>
            <a:pPr marR="0" lvl="0" indent="0" algn="ctr" rtl="0" fontAlgn="base">
              <a:spcBef>
                <a:spcPct val="0"/>
              </a:spcBef>
              <a:spcAft>
                <a:spcPts val="600"/>
              </a:spcAft>
              <a:buClrTx/>
              <a:buSzTx/>
              <a:buFontTx/>
              <a:buNone/>
              <a:tabLst/>
            </a:pPr>
            <a:endParaRPr kumimoji="0" lang="fr-ca" altLang="en-US" sz="2800" b="0" i="0" u="none" strike="noStrike" kern="1200" cap="none" normalizeH="0" baseline="0" dirty="0">
              <a:ln>
                <a:noFill/>
              </a:ln>
              <a:solidFill>
                <a:schemeClr val="bg1"/>
              </a:solidFill>
              <a:effectLst/>
              <a:latin typeface="Montserrat" panose="00000500000000000000" pitchFamily="2" charset="0"/>
              <a:sym typeface=""/>
            </a:endParaRPr>
          </a:p>
          <a:p>
            <a:pPr marR="0" lvl="0" indent="0" algn="ctr" rtl="0" fontAlgn="base">
              <a:spcBef>
                <a:spcPct val="0"/>
              </a:spcBef>
              <a:spcAft>
                <a:spcPts val="600"/>
              </a:spcAft>
              <a:buClrTx/>
              <a:buSzTx/>
              <a:buFontTx/>
              <a:buNone/>
              <a:tabLst/>
            </a:pPr>
            <a:endParaRPr kumimoji="0" lang="fr-ca" altLang="en-US" sz="2800" b="0" i="0" u="none" strike="noStrike" kern="1200" cap="none" normalizeH="0" baseline="0" dirty="0">
              <a:ln>
                <a:noFill/>
              </a:ln>
              <a:solidFill>
                <a:schemeClr val="bg1"/>
              </a:solidFill>
              <a:effectLst/>
              <a:latin typeface="Montserrat" panose="00000500000000000000" pitchFamily="2" charset="0"/>
            </a:endParaRPr>
          </a:p>
        </p:txBody>
      </p:sp>
      <p:sp>
        <p:nvSpPr>
          <p:cNvPr id="3" name="Title 1">
            <a:extLst>
              <a:ext uri="{FF2B5EF4-FFF2-40B4-BE49-F238E27FC236}">
                <a16:creationId xmlns:a16="http://schemas.microsoft.com/office/drawing/2014/main" id="{7252B4D3-31F7-9C0E-120D-E4622906F1ED}"/>
              </a:ext>
            </a:extLst>
          </p:cNvPr>
          <p:cNvSpPr txBox="1">
            <a:spLocks/>
          </p:cNvSpPr>
          <p:nvPr>
            <p:custDataLst>
              <p:tags r:id="rId3"/>
            </p:custDataLst>
          </p:nvPr>
        </p:nvSpPr>
        <p:spPr>
          <a:xfrm>
            <a:off x="534389" y="603188"/>
            <a:ext cx="10451111" cy="1030515"/>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rtl="0">
              <a:lnSpc>
                <a:spcPct val="90000"/>
              </a:lnSpc>
              <a:spcAft>
                <a:spcPts val="600"/>
              </a:spcAft>
            </a:pPr>
            <a:r>
              <a:rPr lang="fr-ca" sz="4000" b="1" i="0" u="none" baseline="0" dirty="0">
                <a:solidFill>
                  <a:srgbClr val="FFFFFF"/>
                </a:solidFill>
                <a:latin typeface="Montserrat" panose="00000500000000000000" pitchFamily="2" charset="0"/>
                <a:cs typeface="+mn-cs"/>
                <a:sym typeface=""/>
              </a:rPr>
              <a:t>Mise au point – Les Canadiens sont-ils favorables à cette initiative? Oui.</a:t>
            </a:r>
          </a:p>
        </p:txBody>
      </p:sp>
      <p:sp>
        <p:nvSpPr>
          <p:cNvPr id="10" name="Rectangle 6">
            <a:extLst>
              <a:ext uri="{FF2B5EF4-FFF2-40B4-BE49-F238E27FC236}">
                <a16:creationId xmlns:a16="http://schemas.microsoft.com/office/drawing/2014/main" id="{FB792489-E7BC-9A12-ED56-EA15FF0EC8B0}"/>
              </a:ext>
            </a:extLst>
          </p:cNvPr>
          <p:cNvSpPr>
            <a:spLocks noChangeArrowheads="1"/>
          </p:cNvSpPr>
          <p:nvPr>
            <p:custDataLst>
              <p:tags r:id="rId4"/>
            </p:custDataLst>
          </p:nvPr>
        </p:nvSpPr>
        <p:spPr bwMode="auto">
          <a:xfrm>
            <a:off x="587388" y="4714654"/>
            <a:ext cx="5275012" cy="103051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Autofit/>
          </a:bodyPr>
          <a:lstStyle/>
          <a:p>
            <a:pPr marR="0" lvl="0" indent="0" algn="l" rtl="0" fontAlgn="base">
              <a:lnSpc>
                <a:spcPct val="110000"/>
              </a:lnSpc>
              <a:spcBef>
                <a:spcPct val="0"/>
              </a:spcBef>
              <a:spcAft>
                <a:spcPts val="600"/>
              </a:spcAft>
              <a:buClrTx/>
              <a:buSzTx/>
              <a:buFontTx/>
              <a:buNone/>
              <a:tabLst/>
            </a:pPr>
            <a:r>
              <a:rPr kumimoji="0" lang="fr-ca" sz="2500" b="1" i="0" u="none" strike="noStrike" kern="1200" cap="none" normalizeH="0" baseline="0" dirty="0">
                <a:ln>
                  <a:noFill/>
                </a:ln>
                <a:solidFill>
                  <a:schemeClr val="bg1"/>
                </a:solidFill>
                <a:effectLst/>
                <a:latin typeface="Montserrat" panose="00000500000000000000" pitchFamily="2" charset="0"/>
                <a:ea typeface="Open Sans" pitchFamily="2" charset="0"/>
                <a:cs typeface="Open Sans" pitchFamily="2" charset="0"/>
                <a:sym typeface=""/>
              </a:rPr>
              <a:t>Les Canadiens ont appuyé fortement l’intention de la campagne :</a:t>
            </a:r>
            <a:br>
              <a:rPr kumimoji="0" lang="fr-ca" sz="2500" b="1" i="0" u="none" strike="noStrike" kern="1200" cap="none" normalizeH="0" baseline="0" dirty="0">
                <a:ln>
                  <a:noFill/>
                </a:ln>
                <a:solidFill>
                  <a:schemeClr val="bg1"/>
                </a:solidFill>
                <a:effectLst/>
                <a:latin typeface="Montserrat" panose="00000500000000000000" pitchFamily="2" charset="0"/>
                <a:sym typeface=""/>
              </a:rPr>
            </a:br>
            <a:endParaRPr kumimoji="0" lang="fr-ca" sz="2500" b="1" i="0" u="none" strike="noStrike" kern="1200" cap="none" normalizeH="0" baseline="0" dirty="0">
              <a:ln>
                <a:noFill/>
              </a:ln>
              <a:solidFill>
                <a:schemeClr val="bg1"/>
              </a:solidFill>
              <a:effectLst/>
              <a:latin typeface="Montserrat" panose="00000500000000000000" pitchFamily="2" charset="0"/>
              <a:sym typeface=""/>
            </a:endParaRPr>
          </a:p>
        </p:txBody>
      </p:sp>
    </p:spTree>
    <p:extLst>
      <p:ext uri="{BB962C8B-B14F-4D97-AF65-F5344CB8AC3E}">
        <p14:creationId xmlns:p14="http://schemas.microsoft.com/office/powerpoint/2010/main" val="32119321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4"/>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5"/>
</p:tagLst>
</file>

<file path=ppt/tags/tag109.xml><?xml version="1.0" encoding="utf-8"?>
<p:tagLst xmlns:a="http://schemas.openxmlformats.org/drawingml/2006/main" xmlns:r="http://schemas.openxmlformats.org/officeDocument/2006/relationships" xmlns:p="http://schemas.openxmlformats.org/presentationml/2006/main">
  <p:tag name="NUM" val="6"/>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7"/>
</p:tagLst>
</file>

<file path=ppt/tags/tag111.xml><?xml version="1.0" encoding="utf-8"?>
<p:tagLst xmlns:a="http://schemas.openxmlformats.org/drawingml/2006/main" xmlns:r="http://schemas.openxmlformats.org/officeDocument/2006/relationships" xmlns:p="http://schemas.openxmlformats.org/presentationml/2006/main">
  <p:tag name="NUM" val="8"/>
</p:tagLst>
</file>

<file path=ppt/tags/tag112.xml><?xml version="1.0" encoding="utf-8"?>
<p:tagLst xmlns:a="http://schemas.openxmlformats.org/drawingml/2006/main" xmlns:r="http://schemas.openxmlformats.org/officeDocument/2006/relationships" xmlns:p="http://schemas.openxmlformats.org/presentationml/2006/main">
  <p:tag name="NUM" val="9"/>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5"/>
</p:tagLst>
</file>

<file path=ppt/tags/tag124.xml><?xml version="1.0" encoding="utf-8"?>
<p:tagLst xmlns:a="http://schemas.openxmlformats.org/drawingml/2006/main" xmlns:r="http://schemas.openxmlformats.org/officeDocument/2006/relationships" xmlns:p="http://schemas.openxmlformats.org/presentationml/2006/main">
  <p:tag name="NUM" val="6"/>
</p:tagLst>
</file>

<file path=ppt/tags/tag125.xml><?xml version="1.0" encoding="utf-8"?>
<p:tagLst xmlns:a="http://schemas.openxmlformats.org/drawingml/2006/main" xmlns:r="http://schemas.openxmlformats.org/officeDocument/2006/relationships" xmlns:p="http://schemas.openxmlformats.org/presentationml/2006/main">
  <p:tag name="NUM" val="7"/>
</p:tagLst>
</file>

<file path=ppt/tags/tag126.xml><?xml version="1.0" encoding="utf-8"?>
<p:tagLst xmlns:a="http://schemas.openxmlformats.org/drawingml/2006/main" xmlns:r="http://schemas.openxmlformats.org/officeDocument/2006/relationships" xmlns:p="http://schemas.openxmlformats.org/presentationml/2006/main">
  <p:tag name="NUM" val="8"/>
</p:tagLst>
</file>

<file path=ppt/tags/tag127.xml><?xml version="1.0" encoding="utf-8"?>
<p:tagLst xmlns:a="http://schemas.openxmlformats.org/drawingml/2006/main" xmlns:r="http://schemas.openxmlformats.org/officeDocument/2006/relationships" xmlns:p="http://schemas.openxmlformats.org/presentationml/2006/main">
  <p:tag name="NUM" val="9"/>
</p:tagLst>
</file>

<file path=ppt/tags/tag128.xml><?xml version="1.0" encoding="utf-8"?>
<p:tagLst xmlns:a="http://schemas.openxmlformats.org/drawingml/2006/main" xmlns:r="http://schemas.openxmlformats.org/officeDocument/2006/relationships" xmlns:p="http://schemas.openxmlformats.org/presentationml/2006/main">
  <p:tag name="NUM" val="10"/>
</p:tagLst>
</file>

<file path=ppt/tags/tag129.xml><?xml version="1.0" encoding="utf-8"?>
<p:tagLst xmlns:a="http://schemas.openxmlformats.org/drawingml/2006/main" xmlns:r="http://schemas.openxmlformats.org/officeDocument/2006/relationships" xmlns:p="http://schemas.openxmlformats.org/presentationml/2006/main">
  <p:tag name="NUM" val="11"/>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12"/>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40.xml><?xml version="1.0" encoding="utf-8"?>
<p:tagLst xmlns:a="http://schemas.openxmlformats.org/drawingml/2006/main" xmlns:r="http://schemas.openxmlformats.org/officeDocument/2006/relationships" xmlns:p="http://schemas.openxmlformats.org/presentationml/2006/main">
  <p:tag name="NUM" val="6"/>
</p:tagLst>
</file>

<file path=ppt/tags/tag141.xml><?xml version="1.0" encoding="utf-8"?>
<p:tagLst xmlns:a="http://schemas.openxmlformats.org/drawingml/2006/main" xmlns:r="http://schemas.openxmlformats.org/officeDocument/2006/relationships" xmlns:p="http://schemas.openxmlformats.org/presentationml/2006/main">
  <p:tag name="NUM" val="7"/>
</p:tagLst>
</file>

<file path=ppt/tags/tag142.xml><?xml version="1.0" encoding="utf-8"?>
<p:tagLst xmlns:a="http://schemas.openxmlformats.org/drawingml/2006/main" xmlns:r="http://schemas.openxmlformats.org/officeDocument/2006/relationships" xmlns:p="http://schemas.openxmlformats.org/presentationml/2006/main">
  <p:tag name="NUM" val="8"/>
</p:tagLst>
</file>

<file path=ppt/tags/tag143.xml><?xml version="1.0" encoding="utf-8"?>
<p:tagLst xmlns:a="http://schemas.openxmlformats.org/drawingml/2006/main" xmlns:r="http://schemas.openxmlformats.org/officeDocument/2006/relationships" xmlns:p="http://schemas.openxmlformats.org/presentationml/2006/main">
  <p:tag name="NUM" val="9"/>
</p:tagLst>
</file>

<file path=ppt/tags/tag144.xml><?xml version="1.0" encoding="utf-8"?>
<p:tagLst xmlns:a="http://schemas.openxmlformats.org/drawingml/2006/main" xmlns:r="http://schemas.openxmlformats.org/officeDocument/2006/relationships" xmlns:p="http://schemas.openxmlformats.org/presentationml/2006/main">
  <p:tag name="NUM" val="10"/>
</p:tagLst>
</file>

<file path=ppt/tags/tag145.xml><?xml version="1.0" encoding="utf-8"?>
<p:tagLst xmlns:a="http://schemas.openxmlformats.org/drawingml/2006/main" xmlns:r="http://schemas.openxmlformats.org/officeDocument/2006/relationships" xmlns:p="http://schemas.openxmlformats.org/presentationml/2006/main">
  <p:tag name="NUM" val="11"/>
</p:tagLst>
</file>

<file path=ppt/tags/tag146.xml><?xml version="1.0" encoding="utf-8"?>
<p:tagLst xmlns:a="http://schemas.openxmlformats.org/drawingml/2006/main" xmlns:r="http://schemas.openxmlformats.org/officeDocument/2006/relationships" xmlns:p="http://schemas.openxmlformats.org/presentationml/2006/main">
  <p:tag name="NUM" val="12"/>
</p:tagLst>
</file>

<file path=ppt/tags/tag147.xml><?xml version="1.0" encoding="utf-8"?>
<p:tagLst xmlns:a="http://schemas.openxmlformats.org/drawingml/2006/main" xmlns:r="http://schemas.openxmlformats.org/officeDocument/2006/relationships" xmlns:p="http://schemas.openxmlformats.org/presentationml/2006/main">
  <p:tag name="NUM" val="13"/>
</p:tagLst>
</file>

<file path=ppt/tags/tag148.xml><?xml version="1.0" encoding="utf-8"?>
<p:tagLst xmlns:a="http://schemas.openxmlformats.org/drawingml/2006/main" xmlns:r="http://schemas.openxmlformats.org/officeDocument/2006/relationships" xmlns:p="http://schemas.openxmlformats.org/presentationml/2006/main">
  <p:tag name="NUM" val="14"/>
</p:tagLst>
</file>

<file path=ppt/tags/tag149.xml><?xml version="1.0" encoding="utf-8"?>
<p:tagLst xmlns:a="http://schemas.openxmlformats.org/drawingml/2006/main" xmlns:r="http://schemas.openxmlformats.org/officeDocument/2006/relationships" xmlns:p="http://schemas.openxmlformats.org/presentationml/2006/main">
  <p:tag name="NUM" val="15"/>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50.xml><?xml version="1.0" encoding="utf-8"?>
<p:tagLst xmlns:a="http://schemas.openxmlformats.org/drawingml/2006/main" xmlns:r="http://schemas.openxmlformats.org/officeDocument/2006/relationships" xmlns:p="http://schemas.openxmlformats.org/presentationml/2006/main">
  <p:tag name="NUM" val="16"/>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8"/>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14"/>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7"/>
</p:tagLst>
</file>

<file path=ppt/tags/tag169.xml><?xml version="1.0" encoding="utf-8"?>
<p:tagLst xmlns:a="http://schemas.openxmlformats.org/drawingml/2006/main" xmlns:r="http://schemas.openxmlformats.org/officeDocument/2006/relationships" xmlns:p="http://schemas.openxmlformats.org/presentationml/2006/main">
  <p:tag name="NUM" val="8"/>
</p:tagLst>
</file>

<file path=ppt/tags/tag17.xml><?xml version="1.0" encoding="utf-8"?>
<p:tagLst xmlns:a="http://schemas.openxmlformats.org/drawingml/2006/main" xmlns:r="http://schemas.openxmlformats.org/officeDocument/2006/relationships" xmlns:p="http://schemas.openxmlformats.org/presentationml/2006/main">
  <p:tag name="NUM" val="9"/>
</p:tagLst>
</file>

<file path=ppt/tags/tag170.xml><?xml version="1.0" encoding="utf-8"?>
<p:tagLst xmlns:a="http://schemas.openxmlformats.org/drawingml/2006/main" xmlns:r="http://schemas.openxmlformats.org/officeDocument/2006/relationships" xmlns:p="http://schemas.openxmlformats.org/presentationml/2006/main">
  <p:tag name="NUM" val="9"/>
</p:tagLst>
</file>

<file path=ppt/tags/tag171.xml><?xml version="1.0" encoding="utf-8"?>
<p:tagLst xmlns:a="http://schemas.openxmlformats.org/drawingml/2006/main" xmlns:r="http://schemas.openxmlformats.org/officeDocument/2006/relationships" xmlns:p="http://schemas.openxmlformats.org/presentationml/2006/main">
  <p:tag name="NUM" val="10"/>
</p:tagLst>
</file>

<file path=ppt/tags/tag172.xml><?xml version="1.0" encoding="utf-8"?>
<p:tagLst xmlns:a="http://schemas.openxmlformats.org/drawingml/2006/main" xmlns:r="http://schemas.openxmlformats.org/officeDocument/2006/relationships" xmlns:p="http://schemas.openxmlformats.org/presentationml/2006/main">
  <p:tag name="NUM" val="11"/>
</p:tagLst>
</file>

<file path=ppt/tags/tag173.xml><?xml version="1.0" encoding="utf-8"?>
<p:tagLst xmlns:a="http://schemas.openxmlformats.org/drawingml/2006/main" xmlns:r="http://schemas.openxmlformats.org/officeDocument/2006/relationships" xmlns:p="http://schemas.openxmlformats.org/presentationml/2006/main">
  <p:tag name="NUM" val="12"/>
</p:tagLst>
</file>

<file path=ppt/tags/tag174.xml><?xml version="1.0" encoding="utf-8"?>
<p:tagLst xmlns:a="http://schemas.openxmlformats.org/drawingml/2006/main" xmlns:r="http://schemas.openxmlformats.org/officeDocument/2006/relationships" xmlns:p="http://schemas.openxmlformats.org/presentationml/2006/main">
  <p:tag name="NUM" val="13"/>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10"/>
</p:tagLst>
</file>

<file path=ppt/tags/tag180.xml><?xml version="1.0" encoding="utf-8"?>
<p:tagLst xmlns:a="http://schemas.openxmlformats.org/drawingml/2006/main" xmlns:r="http://schemas.openxmlformats.org/officeDocument/2006/relationships" xmlns:p="http://schemas.openxmlformats.org/presentationml/2006/main">
  <p:tag name="NUM" val="6"/>
</p:tagLst>
</file>

<file path=ppt/tags/tag181.xml><?xml version="1.0" encoding="utf-8"?>
<p:tagLst xmlns:a="http://schemas.openxmlformats.org/drawingml/2006/main" xmlns:r="http://schemas.openxmlformats.org/officeDocument/2006/relationships" xmlns:p="http://schemas.openxmlformats.org/presentationml/2006/main">
  <p:tag name="NUM" val="7"/>
</p:tagLst>
</file>

<file path=ppt/tags/tag182.xml><?xml version="1.0" encoding="utf-8"?>
<p:tagLst xmlns:a="http://schemas.openxmlformats.org/drawingml/2006/main" xmlns:r="http://schemas.openxmlformats.org/officeDocument/2006/relationships" xmlns:p="http://schemas.openxmlformats.org/presentationml/2006/main">
  <p:tag name="NUM" val="8"/>
</p:tagLst>
</file>

<file path=ppt/tags/tag183.xml><?xml version="1.0" encoding="utf-8"?>
<p:tagLst xmlns:a="http://schemas.openxmlformats.org/drawingml/2006/main" xmlns:r="http://schemas.openxmlformats.org/officeDocument/2006/relationships" xmlns:p="http://schemas.openxmlformats.org/presentationml/2006/main">
  <p:tag name="NUM" val="10"/>
</p:tagLst>
</file>

<file path=ppt/tags/tag184.xml><?xml version="1.0" encoding="utf-8"?>
<p:tagLst xmlns:a="http://schemas.openxmlformats.org/drawingml/2006/main" xmlns:r="http://schemas.openxmlformats.org/officeDocument/2006/relationships" xmlns:p="http://schemas.openxmlformats.org/presentationml/2006/main">
  <p:tag name="NUM" val="12"/>
</p:tagLst>
</file>

<file path=ppt/tags/tag185.xml><?xml version="1.0" encoding="utf-8"?>
<p:tagLst xmlns:a="http://schemas.openxmlformats.org/drawingml/2006/main" xmlns:r="http://schemas.openxmlformats.org/officeDocument/2006/relationships" xmlns:p="http://schemas.openxmlformats.org/presentationml/2006/main">
  <p:tag name="NUM" val="1"/>
</p:tagLst>
</file>

<file path=ppt/tags/tag186.xml><?xml version="1.0" encoding="utf-8"?>
<p:tagLst xmlns:a="http://schemas.openxmlformats.org/drawingml/2006/main" xmlns:r="http://schemas.openxmlformats.org/officeDocument/2006/relationships" xmlns:p="http://schemas.openxmlformats.org/presentationml/2006/main">
  <p:tag name="NUM" val="2"/>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6"/>
</p:tagLst>
</file>

<file path=ppt/tags/tag191.xml><?xml version="1.0" encoding="utf-8"?>
<p:tagLst xmlns:a="http://schemas.openxmlformats.org/drawingml/2006/main" xmlns:r="http://schemas.openxmlformats.org/officeDocument/2006/relationships" xmlns:p="http://schemas.openxmlformats.org/presentationml/2006/main">
  <p:tag name="NUM" val="7"/>
</p:tagLst>
</file>

<file path=ppt/tags/tag192.xml><?xml version="1.0" encoding="utf-8"?>
<p:tagLst xmlns:a="http://schemas.openxmlformats.org/drawingml/2006/main" xmlns:r="http://schemas.openxmlformats.org/officeDocument/2006/relationships" xmlns:p="http://schemas.openxmlformats.org/presentationml/2006/main">
  <p:tag name="NUM" val="8"/>
</p:tagLst>
</file>

<file path=ppt/tags/tag193.xml><?xml version="1.0" encoding="utf-8"?>
<p:tagLst xmlns:a="http://schemas.openxmlformats.org/drawingml/2006/main" xmlns:r="http://schemas.openxmlformats.org/officeDocument/2006/relationships" xmlns:p="http://schemas.openxmlformats.org/presentationml/2006/main">
  <p:tag name="NUM" val="10"/>
</p:tagLst>
</file>

<file path=ppt/tags/tag194.xml><?xml version="1.0" encoding="utf-8"?>
<p:tagLst xmlns:a="http://schemas.openxmlformats.org/drawingml/2006/main" xmlns:r="http://schemas.openxmlformats.org/officeDocument/2006/relationships" xmlns:p="http://schemas.openxmlformats.org/presentationml/2006/main">
  <p:tag name="NUM" val="12"/>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2"/>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NUM" val="4"/>
</p:tagLst>
</file>

<file path=ppt/tags/tag19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6"/>
</p:tagLst>
</file>

<file path=ppt/tags/tag201.xml><?xml version="1.0" encoding="utf-8"?>
<p:tagLst xmlns:a="http://schemas.openxmlformats.org/drawingml/2006/main" xmlns:r="http://schemas.openxmlformats.org/officeDocument/2006/relationships" xmlns:p="http://schemas.openxmlformats.org/presentationml/2006/main">
  <p:tag name="NUM" val="7"/>
</p:tagLst>
</file>

<file path=ppt/tags/tag202.xml><?xml version="1.0" encoding="utf-8"?>
<p:tagLst xmlns:a="http://schemas.openxmlformats.org/drawingml/2006/main" xmlns:r="http://schemas.openxmlformats.org/officeDocument/2006/relationships" xmlns:p="http://schemas.openxmlformats.org/presentationml/2006/main">
  <p:tag name="NUM" val="8"/>
</p:tagLst>
</file>

<file path=ppt/tags/tag203.xml><?xml version="1.0" encoding="utf-8"?>
<p:tagLst xmlns:a="http://schemas.openxmlformats.org/drawingml/2006/main" xmlns:r="http://schemas.openxmlformats.org/officeDocument/2006/relationships" xmlns:p="http://schemas.openxmlformats.org/presentationml/2006/main">
  <p:tag name="NUM" val="10"/>
</p:tagLst>
</file>

<file path=ppt/tags/tag204.xml><?xml version="1.0" encoding="utf-8"?>
<p:tagLst xmlns:a="http://schemas.openxmlformats.org/drawingml/2006/main" xmlns:r="http://schemas.openxmlformats.org/officeDocument/2006/relationships" xmlns:p="http://schemas.openxmlformats.org/presentationml/2006/main">
  <p:tag name="NUM" val="12"/>
</p:tagLst>
</file>

<file path=ppt/tags/tag205.xml><?xml version="1.0" encoding="utf-8"?>
<p:tagLst xmlns:a="http://schemas.openxmlformats.org/drawingml/2006/main" xmlns:r="http://schemas.openxmlformats.org/officeDocument/2006/relationships" xmlns:p="http://schemas.openxmlformats.org/presentationml/2006/main">
  <p:tag name="NUM" val="1"/>
</p:tagLst>
</file>

<file path=ppt/tags/tag206.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3"/>
</p:tagLst>
</file>

<file path=ppt/tags/tag208.xml><?xml version="1.0" encoding="utf-8"?>
<p:tagLst xmlns:a="http://schemas.openxmlformats.org/drawingml/2006/main" xmlns:r="http://schemas.openxmlformats.org/officeDocument/2006/relationships" xmlns:p="http://schemas.openxmlformats.org/presentationml/2006/main">
  <p:tag name="NUM" val="4"/>
</p:tagLst>
</file>

<file path=ppt/tags/tag209.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10.xml><?xml version="1.0" encoding="utf-8"?>
<p:tagLst xmlns:a="http://schemas.openxmlformats.org/drawingml/2006/main" xmlns:r="http://schemas.openxmlformats.org/officeDocument/2006/relationships" xmlns:p="http://schemas.openxmlformats.org/presentationml/2006/main">
  <p:tag name="NUM" val="6"/>
</p:tagLst>
</file>

<file path=ppt/tags/tag211.xml><?xml version="1.0" encoding="utf-8"?>
<p:tagLst xmlns:a="http://schemas.openxmlformats.org/drawingml/2006/main" xmlns:r="http://schemas.openxmlformats.org/officeDocument/2006/relationships" xmlns:p="http://schemas.openxmlformats.org/presentationml/2006/main">
  <p:tag name="NUM" val="7"/>
</p:tagLst>
</file>

<file path=ppt/tags/tag212.xml><?xml version="1.0" encoding="utf-8"?>
<p:tagLst xmlns:a="http://schemas.openxmlformats.org/drawingml/2006/main" xmlns:r="http://schemas.openxmlformats.org/officeDocument/2006/relationships" xmlns:p="http://schemas.openxmlformats.org/presentationml/2006/main">
  <p:tag name="NUM" val="8"/>
</p:tagLst>
</file>

<file path=ppt/tags/tag213.xml><?xml version="1.0" encoding="utf-8"?>
<p:tagLst xmlns:a="http://schemas.openxmlformats.org/drawingml/2006/main" xmlns:r="http://schemas.openxmlformats.org/officeDocument/2006/relationships" xmlns:p="http://schemas.openxmlformats.org/presentationml/2006/main">
  <p:tag name="NUM" val="10"/>
</p:tagLst>
</file>

<file path=ppt/tags/tag214.xml><?xml version="1.0" encoding="utf-8"?>
<p:tagLst xmlns:a="http://schemas.openxmlformats.org/drawingml/2006/main" xmlns:r="http://schemas.openxmlformats.org/officeDocument/2006/relationships" xmlns:p="http://schemas.openxmlformats.org/presentationml/2006/main">
  <p:tag name="NUM" val="12"/>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7"/>
</p:tagLst>
</file>

<file path=ppt/tags/tag26.xml><?xml version="1.0" encoding="utf-8"?>
<p:tagLst xmlns:a="http://schemas.openxmlformats.org/drawingml/2006/main" xmlns:r="http://schemas.openxmlformats.org/officeDocument/2006/relationships" xmlns:p="http://schemas.openxmlformats.org/presentationml/2006/main">
  <p:tag name="NUM" val="8"/>
</p:tagLst>
</file>

<file path=ppt/tags/tag27.xml><?xml version="1.0" encoding="utf-8"?>
<p:tagLst xmlns:a="http://schemas.openxmlformats.org/drawingml/2006/main" xmlns:r="http://schemas.openxmlformats.org/officeDocument/2006/relationships" xmlns:p="http://schemas.openxmlformats.org/presentationml/2006/main">
  <p:tag name="NUM" val="9"/>
</p:tagLst>
</file>

<file path=ppt/tags/tag28.xml><?xml version="1.0" encoding="utf-8"?>
<p:tagLst xmlns:a="http://schemas.openxmlformats.org/drawingml/2006/main" xmlns:r="http://schemas.openxmlformats.org/officeDocument/2006/relationships" xmlns:p="http://schemas.openxmlformats.org/presentationml/2006/main">
  <p:tag name="NUM" val="10"/>
</p:tagLst>
</file>

<file path=ppt/tags/tag29.xml><?xml version="1.0" encoding="utf-8"?>
<p:tagLst xmlns:a="http://schemas.openxmlformats.org/drawingml/2006/main" xmlns:r="http://schemas.openxmlformats.org/officeDocument/2006/relationships" xmlns:p="http://schemas.openxmlformats.org/presentationml/2006/main">
  <p:tag name="NUM" val="1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9.xml><?xml version="1.0" encoding="utf-8"?>
<p:tagLst xmlns:a="http://schemas.openxmlformats.org/drawingml/2006/main" xmlns:r="http://schemas.openxmlformats.org/officeDocument/2006/relationships" xmlns:p="http://schemas.openxmlformats.org/presentationml/2006/main">
  <p:tag name="NUM" val="8"/>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9"/>
</p:tagLst>
</file>

<file path=ppt/tags/tag51.xml><?xml version="1.0" encoding="utf-8"?>
<p:tagLst xmlns:a="http://schemas.openxmlformats.org/drawingml/2006/main" xmlns:r="http://schemas.openxmlformats.org/officeDocument/2006/relationships" xmlns:p="http://schemas.openxmlformats.org/presentationml/2006/main">
  <p:tag name="NUM" val="10"/>
</p:tagLst>
</file>

<file path=ppt/tags/tag52.xml><?xml version="1.0" encoding="utf-8"?>
<p:tagLst xmlns:a="http://schemas.openxmlformats.org/drawingml/2006/main" xmlns:r="http://schemas.openxmlformats.org/officeDocument/2006/relationships" xmlns:p="http://schemas.openxmlformats.org/presentationml/2006/main">
  <p:tag name="NUM" val="11"/>
</p:tagLst>
</file>

<file path=ppt/tags/tag53.xml><?xml version="1.0" encoding="utf-8"?>
<p:tagLst xmlns:a="http://schemas.openxmlformats.org/drawingml/2006/main" xmlns:r="http://schemas.openxmlformats.org/officeDocument/2006/relationships" xmlns:p="http://schemas.openxmlformats.org/presentationml/2006/main">
  <p:tag name="NUM" val="12"/>
</p:tagLst>
</file>

<file path=ppt/tags/tag54.xml><?xml version="1.0" encoding="utf-8"?>
<p:tagLst xmlns:a="http://schemas.openxmlformats.org/drawingml/2006/main" xmlns:r="http://schemas.openxmlformats.org/officeDocument/2006/relationships" xmlns:p="http://schemas.openxmlformats.org/presentationml/2006/main">
  <p:tag name="NUM" val="13"/>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6"/>
</p:tagLst>
</file>

<file path=ppt/tags/tag65.xml><?xml version="1.0" encoding="utf-8"?>
<p:tagLst xmlns:a="http://schemas.openxmlformats.org/drawingml/2006/main" xmlns:r="http://schemas.openxmlformats.org/officeDocument/2006/relationships" xmlns:p="http://schemas.openxmlformats.org/presentationml/2006/main">
  <p:tag name="NUM" val="7"/>
</p:tagLst>
</file>

<file path=ppt/tags/tag66.xml><?xml version="1.0" encoding="utf-8"?>
<p:tagLst xmlns:a="http://schemas.openxmlformats.org/drawingml/2006/main" xmlns:r="http://schemas.openxmlformats.org/officeDocument/2006/relationships" xmlns:p="http://schemas.openxmlformats.org/presentationml/2006/main">
  <p:tag name="NUM" val="8"/>
</p:tagLst>
</file>

<file path=ppt/tags/tag67.xml><?xml version="1.0" encoding="utf-8"?>
<p:tagLst xmlns:a="http://schemas.openxmlformats.org/drawingml/2006/main" xmlns:r="http://schemas.openxmlformats.org/officeDocument/2006/relationships" xmlns:p="http://schemas.openxmlformats.org/presentationml/2006/main">
  <p:tag name="NUM" val="9"/>
</p:tagLst>
</file>

<file path=ppt/tags/tag68.xml><?xml version="1.0" encoding="utf-8"?>
<p:tagLst xmlns:a="http://schemas.openxmlformats.org/drawingml/2006/main" xmlns:r="http://schemas.openxmlformats.org/officeDocument/2006/relationships" xmlns:p="http://schemas.openxmlformats.org/presentationml/2006/main">
  <p:tag name="NUM" val="10"/>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6"/>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7"/>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Custom 2">
      <a:dk1>
        <a:srgbClr val="431F21"/>
      </a:dk1>
      <a:lt1>
        <a:srgbClr val="F5F1F1"/>
      </a:lt1>
      <a:dk2>
        <a:srgbClr val="BE0028"/>
      </a:dk2>
      <a:lt2>
        <a:srgbClr val="E2D3D3"/>
      </a:lt2>
      <a:accent1>
        <a:srgbClr val="E13E30"/>
      </a:accent1>
      <a:accent2>
        <a:srgbClr val="F06D00"/>
      </a:accent2>
      <a:accent3>
        <a:srgbClr val="E0A528"/>
      </a:accent3>
      <a:accent4>
        <a:srgbClr val="619561"/>
      </a:accent4>
      <a:accent5>
        <a:srgbClr val="007E70"/>
      </a:accent5>
      <a:accent6>
        <a:srgbClr val="34574C"/>
      </a:accent6>
      <a:hlink>
        <a:srgbClr val="E13E30"/>
      </a:hlink>
      <a:folHlink>
        <a:srgbClr val="AE202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BACE86CBB03940B7ABD78006CF2614" ma:contentTypeVersion="20" ma:contentTypeDescription="Create a new document." ma:contentTypeScope="" ma:versionID="e34a9abb272b845ff2e253011165f3a1">
  <xsd:schema xmlns:xsd="http://www.w3.org/2001/XMLSchema" xmlns:xs="http://www.w3.org/2001/XMLSchema" xmlns:p="http://schemas.microsoft.com/office/2006/metadata/properties" xmlns:ns2="84a5ae47-c55e-462d-9bbb-7f9271bb351c" xmlns:ns3="1e8b5464-f959-4f5e-a26e-f70dd6c7ed76" targetNamespace="http://schemas.microsoft.com/office/2006/metadata/properties" ma:root="true" ma:fieldsID="4f0a39bd2f0fc7befb45638a18bd219e" ns2:_="" ns3:_="">
    <xsd:import namespace="84a5ae47-c55e-462d-9bbb-7f9271bb351c"/>
    <xsd:import namespace="1e8b5464-f959-4f5e-a26e-f70dd6c7ed7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Date"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5ae47-c55e-462d-9bbb-7f9271bb35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Date" ma:index="14" nillable="true" ma:displayName="Date" ma:format="DateOnly" ma:internalName="Date">
      <xsd:simpleType>
        <xsd:restriction base="dms:DateTim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1c5354b-039e-4b38-9bc9-69e8f71d25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b5464-f959-4f5e-a26e-f70dd6c7ed7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1849ee4-431e-40f8-83d1-6e2e37660c8e}" ma:internalName="TaxCatchAll" ma:showField="CatchAllData" ma:web="1e8b5464-f959-4f5e-a26e-f70dd6c7ed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4a5ae47-c55e-462d-9bbb-7f9271bb351c">
      <Terms xmlns="http://schemas.microsoft.com/office/infopath/2007/PartnerControls"/>
    </lcf76f155ced4ddcb4097134ff3c332f>
    <TaxCatchAll xmlns="1e8b5464-f959-4f5e-a26e-f70dd6c7ed76" xsi:nil="true"/>
    <Date xmlns="84a5ae47-c55e-462d-9bbb-7f9271bb351c" xsi:nil="true"/>
  </documentManagement>
</p:properties>
</file>

<file path=customXml/itemProps1.xml><?xml version="1.0" encoding="utf-8"?>
<ds:datastoreItem xmlns:ds="http://schemas.openxmlformats.org/officeDocument/2006/customXml" ds:itemID="{3664F49C-EEA0-4C3A-9BD4-18F0CDCF8AF3}">
  <ds:schemaRefs>
    <ds:schemaRef ds:uri="http://schemas.microsoft.com/sharepoint/v3/contenttype/forms"/>
  </ds:schemaRefs>
</ds:datastoreItem>
</file>

<file path=customXml/itemProps2.xml><?xml version="1.0" encoding="utf-8"?>
<ds:datastoreItem xmlns:ds="http://schemas.openxmlformats.org/officeDocument/2006/customXml" ds:itemID="{DFD6502E-FDB1-4C49-9D78-1708A46F3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5ae47-c55e-462d-9bbb-7f9271bb351c"/>
    <ds:schemaRef ds:uri="1e8b5464-f959-4f5e-a26e-f70dd6c7ed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3A5353-3480-498C-A537-4ABD15DA2A21}">
  <ds:schemaRefs>
    <ds:schemaRef ds:uri="http://schemas.microsoft.com/office/2006/metadata/properties"/>
    <ds:schemaRef ds:uri="http://www.w3.org/XML/1998/namespace"/>
    <ds:schemaRef ds:uri="http://schemas.microsoft.com/office/2006/documentManagement/types"/>
    <ds:schemaRef ds:uri="http://purl.org/dc/elements/1.1/"/>
    <ds:schemaRef ds:uri="http://purl.org/dc/terms/"/>
    <ds:schemaRef ds:uri="bce79602-2fb9-4529-95ac-4141bf72b181"/>
    <ds:schemaRef ds:uri="5f31aaa7-a929-4e86-8123-144213f46c2c"/>
    <ds:schemaRef ds:uri="http://schemas.microsoft.com/office/infopath/2007/PartnerControls"/>
    <ds:schemaRef ds:uri="http://schemas.openxmlformats.org/package/2006/metadata/core-properties"/>
    <ds:schemaRef ds:uri="http://purl.org/dc/dcmitype/"/>
    <ds:schemaRef ds:uri="84a5ae47-c55e-462d-9bbb-7f9271bb351c"/>
    <ds:schemaRef ds:uri="1e8b5464-f959-4f5e-a26e-f70dd6c7ed76"/>
  </ds:schemaRefs>
</ds:datastoreItem>
</file>

<file path=docProps/app.xml><?xml version="1.0" encoding="utf-8"?>
<Properties xmlns="http://schemas.openxmlformats.org/officeDocument/2006/extended-properties" xmlns:vt="http://schemas.openxmlformats.org/officeDocument/2006/docPropsVTypes">
  <TotalTime>6264</TotalTime>
  <Words>12157</Words>
  <Application>Microsoft Office PowerPoint</Application>
  <PresentationFormat>Widescreen</PresentationFormat>
  <Paragraphs>886</Paragraphs>
  <Slides>63</Slides>
  <Notes>62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63</vt:i4>
      </vt:variant>
    </vt:vector>
  </HeadingPairs>
  <TitlesOfParts>
    <vt:vector size="75" baseType="lpstr">
      <vt:lpstr>Montserrat</vt:lpstr>
      <vt:lpstr>Calibri</vt:lpstr>
      <vt:lpstr>Century Gothic</vt:lpstr>
      <vt:lpstr>Aptos</vt:lpstr>
      <vt:lpstr>Symbol</vt:lpstr>
      <vt:lpstr>Open Sans</vt:lpstr>
      <vt:lpstr>Arial</vt:lpstr>
      <vt:lpstr>Times New Roman</vt:lpstr>
      <vt:lpstr>Crimson Pro Medium</vt:lpstr>
      <vt:lpstr>Aptos Display</vt:lpstr>
      <vt:lpstr>Office Theme</vt:lpstr>
      <vt:lpstr>Office Theme</vt:lpstr>
      <vt:lpstr>Reconstruire la confiance :  une base commune pour des systèmes alimentaires résilients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Stratégie d’engagement du public</vt:lpstr>
      <vt:lpstr>PowerPoint Presentation</vt:lpstr>
      <vt:lpstr>PowerPoint Presentation</vt:lpstr>
      <vt:lpstr>Premier pilier</vt:lpstr>
      <vt:lpstr>PowerPoint Presentation</vt:lpstr>
      <vt:lpstr>Exemple de publication –  Autre possibilité</vt:lpstr>
      <vt:lpstr>Exemple de publication – Parcours de la ferme à l’assiette</vt:lpstr>
      <vt:lpstr>Deuxième pilier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 que c’est Un groupe choisi de porte-paroles – des agriculteurs, des scientifiques, des transformateurs d’aliments, des fabricants, des détaillants et des leaders qui peuvent s’entretenir de sujets importants, comme l’innovation, les impacts réels des politiques, la résilience et la valeur du système agroalimentaire, les perspectives régionales et culturelles, etc.  Comment nous nous en servirons Médias nationaux et régionaux, groupes d’experts/tables rondes/événements, webinaires/balados/articles numériques, citations et histoires dans les contenus  Pourquoi c’est important Donne de l’authenticité et de la confiance, assure une représentation régionale et sectorielle, aide à conférer un caractère humain aux conversations sur les politiques, appuie l’influence dans son ensemble   Ce n’est pas seulement une voix pour l’initiative – c’est votre voix, qui résonne aux trois côtes.</vt:lpstr>
      <vt:lpstr>PowerPoint Presentation</vt:lpstr>
      <vt:lpstr>PowerPoint Presentation</vt:lpstr>
      <vt:lpstr>PowerPoint Presentation</vt:lpstr>
      <vt:lpstr>Nous avons établi la base.  Maintenant, bâtissons l’avenir.</vt:lpstr>
      <vt:lpstr> Vous nous avez demandé de lancer une initiative nationale, concertée et centrée sur la recherche. La voilà. Elle est prête.  La stratégie a été élaborée. Le message a été mis à l’épreuve.  Elle débute le 15 mai.  Nous allons de l’avant avec les ressources dont nous disposons. Mais ceci pourrait être bien plus puissant. </vt:lpstr>
      <vt:lpstr> Avec plus d’investissements, nous pouvons :  Étendre notre influence – explorer de nouvelles avenues Cibler d’autres Canadiens Cibler la prochaine génération de consommateurs Raconter plus d’histoires Accroître l’influence sur les politiques Renforcer l’intégration des partenaires Approfondir la recherche Mettre sur pied l’infrastructure nécessaire à la réussite à long terme </vt:lpstr>
      <vt:lpstr> Ceci devient un mouvement lorsque le secteur se présente avec un engagement réel.   </vt:lpstr>
      <vt:lpstr>PowerPoint Presentation</vt:lpstr>
      <vt:lpstr>PowerPoint Presentation</vt:lpstr>
      <vt:lpstr>PowerPoint Presentation</vt:lpstr>
      <vt:lpstr>PowerPoint Presentation</vt:lpstr>
      <vt:lpstr>PowerPoint Presentation</vt:lpstr>
      <vt:lpstr>Communiquez avec nous maintenant au systemealimentaire.ca  ou envoyez un courriel à lisa@foodintegrity.ca  pour planifier une réunion.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Canada’s Food System</dc:title>
  <dc:creator>Jenelle McCann</dc:creator>
  <cp:lastModifiedBy>Alex Rohne</cp:lastModifiedBy>
  <cp:revision>110</cp:revision>
  <dcterms:created xsi:type="dcterms:W3CDTF">2025-02-05T16:50:44Z</dcterms:created>
  <dcterms:modified xsi:type="dcterms:W3CDTF">2025-06-23T18:38:51Z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0x01010057BACE86CBB03940B7ABD78006CF2614</vt:lpwstr>
  </property>
</Properties>
</file>